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tif"/><Relationship Id="rId5" Type="http://schemas.openxmlformats.org/officeDocument/2006/relationships/image" Target="../media/image1.jpeg"/><Relationship Id="rId6" Type="http://schemas.openxmlformats.org/officeDocument/2006/relationships/image" Target="../media/image3.png"/><Relationship Id="rId7" Type="http://schemas.openxmlformats.org/officeDocument/2006/relationships/image" Target="../media/image2.tif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2.jpe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3.tif"/><Relationship Id="rId15" Type="http://schemas.openxmlformats.org/officeDocument/2006/relationships/image" Target="../media/image3.jpeg"/><Relationship Id="rId16" Type="http://schemas.openxmlformats.org/officeDocument/2006/relationships/image" Target="../media/image4.jpeg"/><Relationship Id="rId17" Type="http://schemas.openxmlformats.org/officeDocument/2006/relationships/image" Target="../media/image9.png"/><Relationship Id="rId18" Type="http://schemas.openxmlformats.org/officeDocument/2006/relationships/image" Target="../media/image4.tif"/><Relationship Id="rId19" Type="http://schemas.openxmlformats.org/officeDocument/2006/relationships/image" Target="../media/image5.tif"/><Relationship Id="rId20" Type="http://schemas.openxmlformats.org/officeDocument/2006/relationships/image" Target="../media/image5.jpe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6.jpeg"/><Relationship Id="rId26" Type="http://schemas.openxmlformats.org/officeDocument/2006/relationships/image" Target="../media/image7.jpeg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image" Target="../media/image17.png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image" Target="../media/image20.png"/><Relationship Id="rId34" Type="http://schemas.openxmlformats.org/officeDocument/2006/relationships/image" Target="../media/image21.png"/><Relationship Id="rId35" Type="http://schemas.openxmlformats.org/officeDocument/2006/relationships/image" Target="../media/image6.tif"/><Relationship Id="rId36" Type="http://schemas.openxmlformats.org/officeDocument/2006/relationships/image" Target="../media/image7.tif"/><Relationship Id="rId37" Type="http://schemas.openxmlformats.org/officeDocument/2006/relationships/image" Target="../media/image8.tif"/><Relationship Id="rId38" Type="http://schemas.openxmlformats.org/officeDocument/2006/relationships/image" Target="../media/image22.png"/><Relationship Id="rId39" Type="http://schemas.openxmlformats.org/officeDocument/2006/relationships/image" Target="../media/image23.png"/><Relationship Id="rId40" Type="http://schemas.openxmlformats.org/officeDocument/2006/relationships/image" Target="../media/image24.png"/><Relationship Id="rId41" Type="http://schemas.openxmlformats.org/officeDocument/2006/relationships/image" Target="../media/image25.png"/><Relationship Id="rId42" Type="http://schemas.openxmlformats.org/officeDocument/2006/relationships/image" Target="../media/image26.png"/><Relationship Id="rId43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ounded Rectangle"/>
          <p:cNvSpPr/>
          <p:nvPr/>
        </p:nvSpPr>
        <p:spPr>
          <a:xfrm>
            <a:off x="16116300" y="10671010"/>
            <a:ext cx="8102600" cy="2968790"/>
          </a:xfrm>
          <a:prstGeom prst="roundRect">
            <a:avLst>
              <a:gd name="adj" fmla="val 21817"/>
            </a:avLst>
          </a:prstGeom>
          <a:solidFill>
            <a:srgbClr val="009FA2">
              <a:alpha val="33494"/>
            </a:srgbClr>
          </a:solidFill>
          <a:ln w="12700">
            <a:solidFill>
              <a:srgbClr val="009FA2">
                <a:alpha val="33494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156" name="Group"/>
          <p:cNvGrpSpPr/>
          <p:nvPr/>
        </p:nvGrpSpPr>
        <p:grpSpPr>
          <a:xfrm>
            <a:off x="16897793" y="7576651"/>
            <a:ext cx="6461168" cy="1145428"/>
            <a:chOff x="0" y="0"/>
            <a:chExt cx="6461166" cy="1145427"/>
          </a:xfrm>
        </p:grpSpPr>
        <p:pic>
          <p:nvPicPr>
            <p:cNvPr id="15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419981" y="0"/>
              <a:ext cx="2181767" cy="11454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78377"/>
              <a:ext cx="1697681" cy="7886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51547" y="254543"/>
              <a:ext cx="1015285" cy="6363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5" name="Image" descr="Image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59526" y="259253"/>
              <a:ext cx="1901641" cy="47452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7" name="Rounded Rectangle"/>
          <p:cNvSpPr/>
          <p:nvPr/>
        </p:nvSpPr>
        <p:spPr>
          <a:xfrm>
            <a:off x="16116300" y="2298700"/>
            <a:ext cx="8102600" cy="8213072"/>
          </a:xfrm>
          <a:prstGeom prst="roundRect">
            <a:avLst>
              <a:gd name="adj" fmla="val 7994"/>
            </a:avLst>
          </a:prstGeom>
          <a:ln w="12700">
            <a:solidFill>
              <a:srgbClr val="58B146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8" name="Rounded Rectangle"/>
          <p:cNvSpPr/>
          <p:nvPr/>
        </p:nvSpPr>
        <p:spPr>
          <a:xfrm>
            <a:off x="114300" y="2273300"/>
            <a:ext cx="7467600" cy="6689684"/>
          </a:xfrm>
          <a:prstGeom prst="roundRect">
            <a:avLst>
              <a:gd name="adj" fmla="val 9682"/>
            </a:avLst>
          </a:prstGeom>
          <a:ln w="12700">
            <a:solidFill>
              <a:srgbClr val="009FA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59" name="Rounded Rectangle"/>
          <p:cNvSpPr/>
          <p:nvPr/>
        </p:nvSpPr>
        <p:spPr>
          <a:xfrm>
            <a:off x="7797800" y="2298700"/>
            <a:ext cx="8102600" cy="11214100"/>
          </a:xfrm>
          <a:prstGeom prst="roundRect">
            <a:avLst>
              <a:gd name="adj" fmla="val 7994"/>
            </a:avLst>
          </a:prstGeom>
          <a:ln w="12700">
            <a:solidFill>
              <a:srgbClr val="D92053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60" name="We0xXklJTBu9n_Y_XzbJSb3X5LbAUuart2tuU6LW8OXe-A1DohvZXH-No4MbjlSf1xPWvhOL9CIr75c95vOC1uBZuGPUUm_d5in7DljRT9XUlDU4ymG7ADub7zX088DHwanAeNPo.png" descr="We0xXklJTBu9n_Y_XzbJSb3X5LbAUuart2tuU6LW8OXe-A1DohvZXH-No4MbjlSf1xPWvhOL9CIr75c95vOC1uBZuGPUUm_d5in7DljRT9XUlDU4ymG7ADub7zX088DHwanAeNPo.png"/>
          <p:cNvPicPr>
            <a:picLocks noChangeAspect="1"/>
          </p:cNvPicPr>
          <p:nvPr/>
        </p:nvPicPr>
        <p:blipFill>
          <a:blip r:embed="rId6">
            <a:extLst/>
          </a:blip>
          <a:srcRect l="0" t="0" r="8592" b="0"/>
          <a:stretch>
            <a:fillRect/>
          </a:stretch>
        </p:blipFill>
        <p:spPr>
          <a:xfrm>
            <a:off x="7914227" y="3309549"/>
            <a:ext cx="5892801" cy="3626303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OceanCloud: Transforming Oceanography with a New Approach to Data and Computing"/>
          <p:cNvSpPr txBox="1"/>
          <p:nvPr>
            <p:ph type="ctrTitle"/>
          </p:nvPr>
        </p:nvSpPr>
        <p:spPr>
          <a:xfrm>
            <a:off x="256638" y="-303555"/>
            <a:ext cx="22253338" cy="170433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800"/>
              </a:spcBef>
              <a:defRPr spc="-97" sz="4900">
                <a:solidFill>
                  <a:srgbClr val="282566"/>
                </a:solidFill>
              </a:defRPr>
            </a:pPr>
            <a:r>
              <a:rPr spc="-112" sz="5600"/>
              <a:t>OceanCloud:</a:t>
            </a:r>
            <a:br/>
            <a:r>
              <a:rPr spc="-94" sz="4700"/>
              <a:t>Transforming Oceanography with a New Approach to Data and Computing</a:t>
            </a:r>
          </a:p>
        </p:txBody>
      </p:sp>
      <p:sp>
        <p:nvSpPr>
          <p:cNvPr id="162" name="Ryan Abernathey (LDEO), Chelle Gentemann (Farallon Institute), Chiara Lepore (LDEO)"/>
          <p:cNvSpPr txBox="1"/>
          <p:nvPr>
            <p:ph type="subTitle" sz="quarter" idx="1"/>
          </p:nvPr>
        </p:nvSpPr>
        <p:spPr>
          <a:xfrm>
            <a:off x="303961" y="1404295"/>
            <a:ext cx="13521658" cy="636979"/>
          </a:xfrm>
          <a:prstGeom prst="rect">
            <a:avLst/>
          </a:prstGeom>
        </p:spPr>
        <p:txBody>
          <a:bodyPr/>
          <a:lstStyle>
            <a:lvl1pPr defTabSz="726440">
              <a:defRPr b="0" sz="2728">
                <a:solidFill>
                  <a:srgbClr val="193A58"/>
                </a:solidFill>
              </a:defRPr>
            </a:lvl1pPr>
          </a:lstStyle>
          <a:p>
            <a:pPr/>
            <a:r>
              <a:t>Ryan Abernathey (LDEO), Chelle Gentemann (Farallon Institute), Chiara Lepore (LDEO)</a:t>
            </a:r>
          </a:p>
        </p:txBody>
      </p:sp>
      <p:sp>
        <p:nvSpPr>
          <p:cNvPr id="163" name="The cycle of progress in oceanography…"/>
          <p:cNvSpPr txBox="1"/>
          <p:nvPr/>
        </p:nvSpPr>
        <p:spPr>
          <a:xfrm>
            <a:off x="241083" y="2386512"/>
            <a:ext cx="7348898" cy="535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b="1" sz="2900">
                <a:solidFill>
                  <a:srgbClr val="193A58"/>
                </a:solidFill>
              </a:defRPr>
            </a:lvl1pPr>
          </a:lstStyle>
          <a:p>
            <a:pPr/>
            <a:r>
              <a:t>The cycle of progress in oceanography…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699039" y="6463705"/>
            <a:ext cx="6303647" cy="2353605"/>
            <a:chOff x="0" y="0"/>
            <a:chExt cx="6303645" cy="2353604"/>
          </a:xfrm>
        </p:grpSpPr>
        <p:pic>
          <p:nvPicPr>
            <p:cNvPr id="164" name="Group" descr="Group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743" y="348955"/>
              <a:ext cx="2481079" cy="17962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5" name="…is breaking down due to the size and complexity of data."/>
            <p:cNvSpPr txBox="1"/>
            <p:nvPr/>
          </p:nvSpPr>
          <p:spPr>
            <a:xfrm>
              <a:off x="2791702" y="343873"/>
              <a:ext cx="3511944" cy="14244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l" defTabSz="825500">
                <a:defRPr b="1" sz="2900">
                  <a:solidFill>
                    <a:srgbClr val="193A58"/>
                  </a:solidFill>
                </a:defRPr>
              </a:lvl1pPr>
            </a:lstStyle>
            <a:p>
              <a:pPr/>
              <a:r>
                <a:t>…is breaking down due to the size and complexity of data.</a:t>
              </a:r>
            </a:p>
          </p:txBody>
        </p:sp>
        <p:sp>
          <p:nvSpPr>
            <p:cNvPr id="166" name="https://earthdata.nasa.gov/eosdis/cloud-evolution"/>
            <p:cNvSpPr txBox="1"/>
            <p:nvPr/>
          </p:nvSpPr>
          <p:spPr>
            <a:xfrm>
              <a:off x="35090" y="2127951"/>
              <a:ext cx="2545385" cy="2256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b="1" sz="800">
                  <a:solidFill>
                    <a:srgbClr val="000000"/>
                  </a:solidFill>
                </a:defRPr>
              </a:lvl1pPr>
            </a:lstStyle>
            <a:p>
              <a:pPr/>
              <a:r>
                <a:t>https://earthdata.nasa.gov/eosdis/cloud-evolution</a:t>
              </a:r>
            </a:p>
          </p:txBody>
        </p:sp>
        <p:sp>
          <p:nvSpPr>
            <p:cNvPr id="167" name="Volume of NASA Earth Data"/>
            <p:cNvSpPr txBox="1"/>
            <p:nvPr/>
          </p:nvSpPr>
          <p:spPr>
            <a:xfrm>
              <a:off x="-1" y="0"/>
              <a:ext cx="2615566" cy="3246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825500">
                <a:defRPr b="1" sz="1500">
                  <a:solidFill>
                    <a:srgbClr val="000000"/>
                  </a:solidFill>
                </a:defRPr>
              </a:lvl1pPr>
            </a:lstStyle>
            <a:p>
              <a:pPr/>
              <a:r>
                <a:t>Volume of NASA Earth Data</a:t>
              </a:r>
            </a:p>
          </p:txBody>
        </p:sp>
      </p:grpSp>
      <p:grpSp>
        <p:nvGrpSpPr>
          <p:cNvPr id="171" name="Group"/>
          <p:cNvGrpSpPr/>
          <p:nvPr/>
        </p:nvGrpSpPr>
        <p:grpSpPr>
          <a:xfrm>
            <a:off x="120957" y="9691578"/>
            <a:ext cx="5525741" cy="1841501"/>
            <a:chOff x="0" y="0"/>
            <a:chExt cx="5525740" cy="1841500"/>
          </a:xfrm>
        </p:grpSpPr>
        <p:pic>
          <p:nvPicPr>
            <p:cNvPr id="169" name="Image" descr="Image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5525741" cy="1841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PB   😱"/>
            <p:cNvSpPr txBox="1"/>
            <p:nvPr/>
          </p:nvSpPr>
          <p:spPr>
            <a:xfrm>
              <a:off x="1685464" y="302406"/>
              <a:ext cx="1151480" cy="4231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 defTabSz="825500">
                <a:defRPr b="1" sz="1900">
                  <a:solidFill>
                    <a:srgbClr val="000000"/>
                  </a:solidFill>
                </a:defRPr>
              </a:pPr>
              <a:r>
                <a:t>PB   </a:t>
              </a:r>
              <a:r>
                <a:rPr b="0">
                  <a:latin typeface="Apple Color Emoji"/>
                  <a:ea typeface="Apple Color Emoji"/>
                  <a:cs typeface="Apple Color Emoji"/>
                  <a:sym typeface="Apple Color Emoji"/>
                </a:rPr>
                <a:t>😱</a:t>
              </a:r>
            </a:p>
          </p:txBody>
        </p:sp>
      </p:grpSp>
      <p:sp>
        <p:nvSpPr>
          <p:cNvPr id="172" name="Data go under-utilized. Scientists are frustrated.…"/>
          <p:cNvSpPr txBox="1"/>
          <p:nvPr/>
        </p:nvSpPr>
        <p:spPr>
          <a:xfrm>
            <a:off x="83460" y="12109893"/>
            <a:ext cx="7531101" cy="1400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b="1" sz="2700">
                <a:solidFill>
                  <a:srgbClr val="193A58"/>
                </a:solidFill>
              </a:defRPr>
            </a:pPr>
            <a:r>
              <a:rPr b="0"/>
              <a:t>Data go under-utilized. Scientists are frustrated.</a:t>
            </a:r>
            <a:r>
              <a:t> </a:t>
            </a:r>
          </a:p>
          <a:p>
            <a:pPr defTabSz="825500">
              <a:defRPr b="1" sz="2900">
                <a:solidFill>
                  <a:srgbClr val="193A58"/>
                </a:solidFill>
              </a:defRPr>
            </a:pPr>
            <a:r>
              <a:t>Let’s make the most of the amazing ocean data we already have!</a:t>
            </a:r>
          </a:p>
        </p:txBody>
      </p:sp>
      <p:sp>
        <p:nvSpPr>
          <p:cNvPr id="173" name="OceanCloud is a new vision for data infrastructure…"/>
          <p:cNvSpPr txBox="1"/>
          <p:nvPr/>
        </p:nvSpPr>
        <p:spPr>
          <a:xfrm>
            <a:off x="7513888" y="2329362"/>
            <a:ext cx="8699501" cy="979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2900">
                <a:solidFill>
                  <a:srgbClr val="193A58"/>
                </a:solidFill>
              </a:defRPr>
            </a:lvl1pPr>
          </a:lstStyle>
          <a:p>
            <a:pPr/>
            <a:r>
              <a:t>OceanCloud is a new vision for data infrastructure…</a:t>
            </a:r>
          </a:p>
        </p:txBody>
      </p:sp>
      <p:sp>
        <p:nvSpPr>
          <p:cNvPr id="174" name="…with three pillars:…"/>
          <p:cNvSpPr txBox="1"/>
          <p:nvPr/>
        </p:nvSpPr>
        <p:spPr>
          <a:xfrm>
            <a:off x="7935990" y="6894684"/>
            <a:ext cx="7861301" cy="20612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b="1" sz="2900">
                <a:solidFill>
                  <a:srgbClr val="193A58"/>
                </a:solidFill>
              </a:defRPr>
            </a:pPr>
            <a:r>
              <a:t>…with three pillars:</a:t>
            </a:r>
          </a:p>
          <a:p>
            <a:pPr marL="537104" indent="-537104" algn="l" defTabSz="825500">
              <a:buSzPct val="100000"/>
              <a:buAutoNum type="arabicPeriod" startAt="1"/>
              <a:defRPr sz="2500">
                <a:solidFill>
                  <a:srgbClr val="193A58"/>
                </a:solidFill>
              </a:defRPr>
            </a:pPr>
            <a:r>
              <a:t>Analysis-ready data shared openly in the cloud</a:t>
            </a:r>
          </a:p>
          <a:p>
            <a:pPr marL="537104" indent="-537104" algn="l" defTabSz="825500">
              <a:buSzPct val="100000"/>
              <a:buAutoNum type="arabicPeriod" startAt="1"/>
              <a:defRPr sz="2500">
                <a:solidFill>
                  <a:srgbClr val="193A58"/>
                </a:solidFill>
              </a:defRPr>
            </a:pPr>
            <a:r>
              <a:t>On-demand, scalable distributed processing</a:t>
            </a:r>
          </a:p>
          <a:p>
            <a:pPr marL="537104" indent="-537104" algn="l" defTabSz="825500">
              <a:buSzPct val="100000"/>
              <a:buAutoNum type="arabicPeriod" startAt="1"/>
              <a:defRPr sz="2500">
                <a:solidFill>
                  <a:srgbClr val="193A58"/>
                </a:solidFill>
              </a:defRPr>
            </a:pPr>
            <a:r>
              <a:t>Interactive, data-proximate computing, available to anyone</a:t>
            </a:r>
          </a:p>
        </p:txBody>
      </p:sp>
      <p:pic>
        <p:nvPicPr>
          <p:cNvPr id="175" name="v_small_pangeo_logo.png" descr="v_small_pangeo_logo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976401" y="3043934"/>
            <a:ext cx="3044673" cy="759587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Anticipated Benefits"/>
          <p:cNvSpPr txBox="1"/>
          <p:nvPr/>
        </p:nvSpPr>
        <p:spPr>
          <a:xfrm>
            <a:off x="7550150" y="9549149"/>
            <a:ext cx="8572500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2900">
                <a:solidFill>
                  <a:srgbClr val="193A58"/>
                </a:solidFill>
              </a:defRPr>
            </a:lvl1pPr>
          </a:lstStyle>
          <a:p>
            <a:pPr/>
            <a:r>
              <a:t>Anticipated Benefits</a:t>
            </a:r>
          </a:p>
        </p:txBody>
      </p:sp>
      <p:sp>
        <p:nvSpPr>
          <p:cNvPr id="177" name="👏👏👏"/>
          <p:cNvSpPr txBox="1"/>
          <p:nvPr/>
        </p:nvSpPr>
        <p:spPr>
          <a:xfrm>
            <a:off x="8081910" y="12555438"/>
            <a:ext cx="750898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4000">
                <a:solidFill>
                  <a:srgbClr val="000000"/>
                </a:solidFill>
              </a:defRPr>
            </a:lvl1pPr>
          </a:lstStyle>
          <a:p>
            <a:pPr/>
            <a:r>
              <a:t>👏👏👏</a:t>
            </a:r>
          </a:p>
        </p:txBody>
      </p:sp>
      <p:sp>
        <p:nvSpPr>
          <p:cNvPr id="178" name="Pangeo is an open-science community…"/>
          <p:cNvSpPr txBox="1"/>
          <p:nvPr/>
        </p:nvSpPr>
        <p:spPr>
          <a:xfrm>
            <a:off x="16089776" y="3947890"/>
            <a:ext cx="8077201" cy="5357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2900">
                <a:solidFill>
                  <a:srgbClr val="193A58"/>
                </a:solidFill>
              </a:defRPr>
            </a:lvl1pPr>
          </a:lstStyle>
          <a:p>
            <a:pPr/>
            <a:r>
              <a:t>Pangeo is an open-science community…</a:t>
            </a:r>
          </a:p>
        </p:txBody>
      </p:sp>
      <p:sp>
        <p:nvSpPr>
          <p:cNvPr id="179" name="http://pangeo.io"/>
          <p:cNvSpPr txBox="1"/>
          <p:nvPr/>
        </p:nvSpPr>
        <p:spPr>
          <a:xfrm>
            <a:off x="20204924" y="3143503"/>
            <a:ext cx="3028570" cy="560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3000">
                <a:solidFill>
                  <a:srgbClr val="282566"/>
                </a:solidFill>
              </a:defRPr>
            </a:lvl1pPr>
          </a:lstStyle>
          <a:p>
            <a:pPr/>
            <a:r>
              <a:t>http://pangeo.io</a:t>
            </a:r>
          </a:p>
        </p:txBody>
      </p:sp>
      <p:sp>
        <p:nvSpPr>
          <p:cNvPr id="180" name="Next steps to realize this vision:…"/>
          <p:cNvSpPr txBox="1"/>
          <p:nvPr/>
        </p:nvSpPr>
        <p:spPr>
          <a:xfrm>
            <a:off x="16145318" y="10664660"/>
            <a:ext cx="8077201" cy="27604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spcBef>
                <a:spcPts val="700"/>
              </a:spcBef>
              <a:defRPr b="1" sz="2900">
                <a:solidFill>
                  <a:srgbClr val="193A58"/>
                </a:solidFill>
              </a:defRPr>
            </a:pPr>
            <a:r>
              <a:t>Next steps to realize this vision:</a:t>
            </a:r>
          </a:p>
          <a:p>
            <a:pPr marL="537104" indent="-537104" algn="l" defTabSz="825500">
              <a:buSzPct val="100000"/>
              <a:buAutoNum type="arabicPeriod" startAt="1"/>
              <a:defRPr sz="2300">
                <a:solidFill>
                  <a:srgbClr val="193A58"/>
                </a:solidFill>
              </a:defRPr>
            </a:pPr>
            <a:r>
              <a:t>Form a consortium (NOPP?) or science team of major ocean data providers and consumers to coordinate disparate efforts.</a:t>
            </a:r>
          </a:p>
          <a:p>
            <a:pPr marL="537104" indent="-537104" algn="l" defTabSz="825500">
              <a:buSzPct val="100000"/>
              <a:buAutoNum type="arabicPeriod" startAt="1"/>
              <a:defRPr sz="2300">
                <a:solidFill>
                  <a:srgbClr val="193A58"/>
                </a:solidFill>
              </a:defRPr>
            </a:pPr>
            <a:r>
              <a:t>Fund development of federated cloud data library and computing infrastructure.</a:t>
            </a:r>
          </a:p>
          <a:p>
            <a:pPr marL="537104" indent="-537104" algn="l" defTabSz="825500">
              <a:buSzPct val="100000"/>
              <a:buAutoNum type="arabicPeriod" startAt="1"/>
              <a:defRPr sz="2300">
                <a:solidFill>
                  <a:srgbClr val="193A58"/>
                </a:solidFill>
              </a:defRPr>
            </a:pPr>
            <a:r>
              <a:t>Provide access to all and watch the discoveries happen!</a:t>
            </a:r>
          </a:p>
        </p:txBody>
      </p:sp>
      <p:sp>
        <p:nvSpPr>
          <p:cNvPr id="181" name="Status quo: The Download Model"/>
          <p:cNvSpPr txBox="1"/>
          <p:nvPr/>
        </p:nvSpPr>
        <p:spPr>
          <a:xfrm>
            <a:off x="91104" y="9195010"/>
            <a:ext cx="7594601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900">
                <a:solidFill>
                  <a:srgbClr val="193A58"/>
                </a:solidFill>
              </a:defRPr>
            </a:lvl1pPr>
          </a:lstStyle>
          <a:p>
            <a:pPr/>
            <a:r>
              <a:t>Status quo: The Download Model</a:t>
            </a:r>
          </a:p>
        </p:txBody>
      </p:sp>
      <p:sp>
        <p:nvSpPr>
          <p:cNvPr id="182" name="An illustration of how data, software, and computers come together on the cloud. An end user can access massive cloud computing resources through a one-click-to-compute computing environment running in a web browser tab, effectively putting a super-compu"/>
          <p:cNvSpPr txBox="1"/>
          <p:nvPr/>
        </p:nvSpPr>
        <p:spPr>
          <a:xfrm>
            <a:off x="13802791" y="3243100"/>
            <a:ext cx="1968501" cy="398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457200">
              <a:defRPr sz="1500">
                <a:solidFill>
                  <a:srgbClr val="193A58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An illustration of how data, software, and computers come together on the cloud. An end user can access massive cloud computing resources through a one-click-to-compute computing environment running in a web browser tab, effectively putting a super-computer into any internet-connected device.</a:t>
            </a:r>
          </a:p>
        </p:txBody>
      </p:sp>
      <p:grpSp>
        <p:nvGrpSpPr>
          <p:cNvPr id="194" name="Group"/>
          <p:cNvGrpSpPr/>
          <p:nvPr/>
        </p:nvGrpSpPr>
        <p:grpSpPr>
          <a:xfrm>
            <a:off x="251395" y="2973019"/>
            <a:ext cx="6921873" cy="3291901"/>
            <a:chOff x="0" y="0"/>
            <a:chExt cx="6921872" cy="3291900"/>
          </a:xfrm>
        </p:grpSpPr>
        <p:sp>
          <p:nvSpPr>
            <p:cNvPr id="183" name="New Ideas / Hypotheses"/>
            <p:cNvSpPr txBox="1"/>
            <p:nvPr/>
          </p:nvSpPr>
          <p:spPr>
            <a:xfrm>
              <a:off x="124170" y="57503"/>
              <a:ext cx="2331755" cy="5322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New Ideas / Hypotheses</a:t>
              </a:r>
            </a:p>
          </p:txBody>
        </p:sp>
        <p:sp>
          <p:nvSpPr>
            <p:cNvPr id="184" name="New Observations"/>
            <p:cNvSpPr txBox="1"/>
            <p:nvPr/>
          </p:nvSpPr>
          <p:spPr>
            <a:xfrm>
              <a:off x="4664364" y="115820"/>
              <a:ext cx="1901642" cy="273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New Observations</a:t>
              </a:r>
            </a:p>
          </p:txBody>
        </p:sp>
        <p:pic>
          <p:nvPicPr>
            <p:cNvPr id="185" name="Image" descr="Image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579956"/>
              <a:ext cx="3044673" cy="4311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6" name="Image" descr="Image"/>
            <p:cNvPicPr>
              <a:picLocks noChangeAspect="1"/>
            </p:cNvPicPr>
            <p:nvPr/>
          </p:nvPicPr>
          <p:blipFill>
            <a:blip r:embed="rId11">
              <a:extLst/>
            </a:blip>
            <a:srcRect l="6644" t="5845" r="2295" b="2415"/>
            <a:stretch>
              <a:fillRect/>
            </a:stretch>
          </p:blipFill>
          <p:spPr>
            <a:xfrm>
              <a:off x="4106891" y="421227"/>
              <a:ext cx="2814982" cy="25641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7" name="Image" descr="Image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3193" y="1587568"/>
              <a:ext cx="2236729" cy="1704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0" name="Group"/>
            <p:cNvGrpSpPr/>
            <p:nvPr/>
          </p:nvGrpSpPr>
          <p:grpSpPr>
            <a:xfrm>
              <a:off x="2606637" y="0"/>
              <a:ext cx="1500050" cy="1500049"/>
              <a:chOff x="0" y="0"/>
              <a:chExt cx="1500048" cy="1500048"/>
            </a:xfrm>
          </p:grpSpPr>
          <p:pic>
            <p:nvPicPr>
              <p:cNvPr id="188" name="Image" descr="Image"/>
              <p:cNvPicPr>
                <a:picLocks noChangeAspect="1"/>
              </p:cNvPicPr>
              <p:nvPr/>
            </p:nvPicPr>
            <p:blipFill>
              <a:blip r:embed="rId13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1500049" cy="1500049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89" name="Image" descr="Image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tretch>
                <a:fillRect/>
              </a:stretch>
            </p:blipFill>
            <p:spPr>
              <a:xfrm>
                <a:off x="429376" y="474900"/>
                <a:ext cx="641276" cy="64127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191" name="New Simulations"/>
            <p:cNvSpPr txBox="1"/>
            <p:nvPr/>
          </p:nvSpPr>
          <p:spPr>
            <a:xfrm>
              <a:off x="1354010" y="1251782"/>
              <a:ext cx="1862919" cy="3598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825500">
                <a:defRPr b="1"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New Simulations</a:t>
              </a:r>
            </a:p>
          </p:txBody>
        </p:sp>
        <p:sp>
          <p:nvSpPr>
            <p:cNvPr id="192" name="NASA SWOT Satellite"/>
            <p:cNvSpPr txBox="1"/>
            <p:nvPr/>
          </p:nvSpPr>
          <p:spPr>
            <a:xfrm>
              <a:off x="4530076" y="2985711"/>
              <a:ext cx="1836294" cy="2998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/>
              </a:lvl1pPr>
            </a:lstStyle>
            <a:p>
              <a:pPr/>
              <a:r>
                <a:t>NASA SWOT Satellite</a:t>
              </a:r>
            </a:p>
          </p:txBody>
        </p:sp>
        <p:sp>
          <p:nvSpPr>
            <p:cNvPr id="193" name="MPAS Ocean Model"/>
            <p:cNvSpPr txBox="1"/>
            <p:nvPr/>
          </p:nvSpPr>
          <p:spPr>
            <a:xfrm>
              <a:off x="1367466" y="2273596"/>
              <a:ext cx="1599961" cy="5030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400">
                  <a:solidFill>
                    <a:srgbClr val="FFFFFF"/>
                  </a:solidFill>
                </a:defRPr>
              </a:lvl1pPr>
            </a:lstStyle>
            <a:p>
              <a:pPr/>
              <a:r>
                <a:t>MPAS Ocean Model</a:t>
              </a:r>
            </a:p>
          </p:txBody>
        </p:sp>
      </p:grpSp>
      <p:pic>
        <p:nvPicPr>
          <p:cNvPr id="195" name="pangeo-sprint-photo.jpeg" descr="pangeo-sprint-photo.jpeg"/>
          <p:cNvPicPr>
            <a:picLocks noChangeAspect="1"/>
          </p:cNvPicPr>
          <p:nvPr/>
        </p:nvPicPr>
        <p:blipFill>
          <a:blip r:embed="rId15">
            <a:extLst/>
          </a:blip>
          <a:srcRect l="0" t="22407" r="0" b="0"/>
          <a:stretch>
            <a:fillRect/>
          </a:stretch>
        </p:blipFill>
        <p:spPr>
          <a:xfrm>
            <a:off x="16383886" y="4557023"/>
            <a:ext cx="3309361" cy="1923365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Not scalable…"/>
          <p:cNvSpPr txBox="1"/>
          <p:nvPr/>
        </p:nvSpPr>
        <p:spPr>
          <a:xfrm>
            <a:off x="5581987" y="9695091"/>
            <a:ext cx="1968501" cy="2374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marL="471619" indent="-430471" algn="l" defTabSz="740663">
              <a:lnSpc>
                <a:spcPts val="1800"/>
              </a:lnSpc>
              <a:buClr>
                <a:srgbClr val="000000"/>
              </a:buClr>
              <a:buSzPts val="1300"/>
              <a:buFont typeface="Arial"/>
              <a:buChar char="❌"/>
              <a:defRPr sz="13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 scalable</a:t>
            </a:r>
          </a:p>
          <a:p>
            <a:pPr marL="471619" indent="-430471" algn="l" defTabSz="740663">
              <a:lnSpc>
                <a:spcPts val="1800"/>
              </a:lnSpc>
              <a:buClr>
                <a:srgbClr val="000000"/>
              </a:buClr>
              <a:buSzPts val="1300"/>
              <a:buFont typeface="Arial"/>
              <a:buChar char="❌"/>
              <a:defRPr sz="13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Not reproducible</a:t>
            </a:r>
          </a:p>
          <a:p>
            <a:pPr marL="471619" indent="-430471" algn="l" defTabSz="740663">
              <a:lnSpc>
                <a:spcPts val="1800"/>
              </a:lnSpc>
              <a:buClr>
                <a:srgbClr val="000000"/>
              </a:buClr>
              <a:buSzPts val="1300"/>
              <a:buFont typeface="Arial"/>
              <a:buChar char="❌"/>
              <a:defRPr sz="13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Barrier to collaboration</a:t>
            </a:r>
          </a:p>
          <a:p>
            <a:pPr marL="471619" indent="-430471" algn="l" defTabSz="740663">
              <a:lnSpc>
                <a:spcPts val="1800"/>
              </a:lnSpc>
              <a:buClr>
                <a:srgbClr val="000000"/>
              </a:buClr>
              <a:buSzPts val="1300"/>
              <a:buFont typeface="Arial"/>
              <a:buChar char="❌"/>
              <a:defRPr sz="13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Limits creativity</a:t>
            </a:r>
          </a:p>
          <a:p>
            <a:pPr marL="471619" indent="-430471" algn="l" defTabSz="740663">
              <a:lnSpc>
                <a:spcPts val="1800"/>
              </a:lnSpc>
              <a:buClr>
                <a:srgbClr val="000000"/>
              </a:buClr>
              <a:buSzPts val="1300"/>
              <a:buFont typeface="Arial"/>
              <a:buChar char="❌"/>
              <a:defRPr sz="13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Inefficient / duplicative</a:t>
            </a:r>
          </a:p>
          <a:p>
            <a:pPr marL="471619" indent="-430471" algn="l" defTabSz="740663">
              <a:lnSpc>
                <a:spcPts val="1800"/>
              </a:lnSpc>
              <a:buClr>
                <a:srgbClr val="000000"/>
              </a:buClr>
              <a:buSzPts val="1300"/>
              <a:buFont typeface="Arial"/>
              <a:buChar char="❌"/>
              <a:defRPr sz="1377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Limits inclusion and knowledge transfer</a:t>
            </a:r>
          </a:p>
        </p:txBody>
      </p:sp>
      <p:sp>
        <p:nvSpPr>
          <p:cNvPr id="197" name="Faster science, more discoveries…"/>
          <p:cNvSpPr txBox="1"/>
          <p:nvPr/>
        </p:nvSpPr>
        <p:spPr>
          <a:xfrm>
            <a:off x="7946683" y="10177233"/>
            <a:ext cx="7797801" cy="2331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numCol="2" spcCol="389890">
            <a:normAutofit fontScale="100000" lnSpcReduction="0"/>
          </a:bodyPr>
          <a:lstStyle/>
          <a:p>
            <a:pPr marL="502557" indent="-464457" algn="l" defTabSz="685800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SzPts val="2400"/>
              <a:buFont typeface="Arial"/>
              <a:buChar char="✅"/>
              <a:defRPr>
                <a:solidFill>
                  <a:srgbClr val="193A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Faster science, more discoveries</a:t>
            </a:r>
          </a:p>
          <a:p>
            <a:pPr marL="502557" indent="-464457" algn="l" defTabSz="685800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SzPts val="2400"/>
              <a:buFont typeface="Arial"/>
              <a:buChar char="✅"/>
              <a:defRPr>
                <a:solidFill>
                  <a:srgbClr val="193A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Inherently reproducible</a:t>
            </a:r>
          </a:p>
          <a:p>
            <a:pPr marL="502557" indent="-464457" algn="l" defTabSz="685800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SzPts val="2400"/>
              <a:buFont typeface="Arial"/>
              <a:buChar char="✅"/>
              <a:defRPr>
                <a:solidFill>
                  <a:srgbClr val="193A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Allows seamless global collaboration</a:t>
            </a:r>
          </a:p>
          <a:p>
            <a:pPr marL="502557" indent="-464457" algn="l" defTabSz="685800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SzPts val="2400"/>
              <a:buFont typeface="Arial"/>
              <a:buChar char="✅"/>
              <a:defRPr>
                <a:solidFill>
                  <a:srgbClr val="193A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Unleashes creativity</a:t>
            </a:r>
          </a:p>
          <a:p>
            <a:pPr marL="502557" indent="-464457" algn="l" defTabSz="685800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SzPts val="2400"/>
              <a:buFont typeface="Arial"/>
              <a:buChar char="✅"/>
              <a:defRPr>
                <a:solidFill>
                  <a:srgbClr val="193A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Cost effective</a:t>
            </a:r>
          </a:p>
          <a:p>
            <a:pPr marL="502557" indent="-464457" algn="l" defTabSz="685800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SzPts val="2400"/>
              <a:buFont typeface="Arial"/>
              <a:buChar char="✅"/>
              <a:defRPr>
                <a:solidFill>
                  <a:srgbClr val="193A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Accessible to all</a:t>
            </a:r>
          </a:p>
          <a:p>
            <a:pPr marL="502557" indent="-464457" algn="l" defTabSz="685800">
              <a:lnSpc>
                <a:spcPct val="90000"/>
              </a:lnSpc>
              <a:spcBef>
                <a:spcPts val="1600"/>
              </a:spcBef>
              <a:buClr>
                <a:srgbClr val="000000"/>
              </a:buClr>
              <a:buSzPts val="2400"/>
              <a:buFont typeface="Arial"/>
              <a:buChar char="✅"/>
              <a:defRPr>
                <a:solidFill>
                  <a:srgbClr val="193A5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Connects with industry</a:t>
            </a:r>
          </a:p>
        </p:txBody>
      </p:sp>
      <p:grpSp>
        <p:nvGrpSpPr>
          <p:cNvPr id="220" name="Group"/>
          <p:cNvGrpSpPr/>
          <p:nvPr/>
        </p:nvGrpSpPr>
        <p:grpSpPr>
          <a:xfrm>
            <a:off x="19697455" y="4437632"/>
            <a:ext cx="4339671" cy="2082801"/>
            <a:chOff x="0" y="0"/>
            <a:chExt cx="4339670" cy="2082800"/>
          </a:xfrm>
        </p:grpSpPr>
        <p:pic>
          <p:nvPicPr>
            <p:cNvPr id="198" name="Image" descr="Image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57218" y="230524"/>
              <a:ext cx="868231" cy="2785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age" descr="Image"/>
            <p:cNvPicPr>
              <a:picLocks noChangeAspect="1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189427" y="597463"/>
              <a:ext cx="1114045" cy="200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Image" descr="Image"/>
            <p:cNvPicPr>
              <a:picLocks noChangeAspect="1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1356" y="189017"/>
              <a:ext cx="564650" cy="5676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Image" descr="Image"/>
            <p:cNvPicPr>
              <a:picLocks noChangeAspect="1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66874" y="0"/>
              <a:ext cx="1517997" cy="518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2" name="pasted-image-small.jpeg" descr="pasted-image-small.jpeg"/>
            <p:cNvPicPr>
              <a:picLocks noChangeAspect="1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64155" y="566296"/>
              <a:ext cx="1838525" cy="23161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Image" descr="Image"/>
            <p:cNvPicPr>
              <a:picLocks noChangeAspect="1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856742" y="1644392"/>
              <a:ext cx="877493" cy="292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4" name="Image" descr="Image"/>
            <p:cNvPicPr>
              <a:picLocks noChangeAspect="1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04511" y="894344"/>
              <a:ext cx="338413" cy="338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" descr="Image"/>
            <p:cNvPicPr>
              <a:picLocks noChangeAspect="1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616347" y="948119"/>
              <a:ext cx="934142" cy="1602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" descr="Image"/>
            <p:cNvPicPr>
              <a:picLocks noChangeAspect="1"/>
            </p:cNvPicPr>
            <p:nvPr/>
          </p:nvPicPr>
          <p:blipFill>
            <a:blip r:embed="rId24">
              <a:extLst/>
            </a:blip>
            <a:srcRect l="0" t="17144" r="0" b="17144"/>
            <a:stretch>
              <a:fillRect/>
            </a:stretch>
          </p:blipFill>
          <p:spPr>
            <a:xfrm>
              <a:off x="767058" y="1645372"/>
              <a:ext cx="977278" cy="3140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Image" descr="Image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538215" y="1235890"/>
              <a:ext cx="547436" cy="3642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age" descr="Image"/>
            <p:cNvPicPr>
              <a:picLocks noChangeAspect="1"/>
            </p:cNvPicPr>
            <p:nvPr/>
          </p:nvPicPr>
          <p:blipFill>
            <a:blip r:embed="rId26">
              <a:extLst/>
            </a:blip>
            <a:srcRect l="75" t="27941" r="22" b="28806"/>
            <a:stretch>
              <a:fillRect/>
            </a:stretch>
          </p:blipFill>
          <p:spPr>
            <a:xfrm>
              <a:off x="0" y="1319209"/>
              <a:ext cx="547292" cy="23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20190" y="0"/>
                  </a:moveTo>
                  <a:lnTo>
                    <a:pt x="17339" y="36"/>
                  </a:lnTo>
                  <a:cubicBezTo>
                    <a:pt x="15765" y="58"/>
                    <a:pt x="14438" y="153"/>
                    <a:pt x="14395" y="251"/>
                  </a:cubicBezTo>
                  <a:cubicBezTo>
                    <a:pt x="14384" y="276"/>
                    <a:pt x="14393" y="302"/>
                    <a:pt x="14410" y="323"/>
                  </a:cubicBezTo>
                  <a:cubicBezTo>
                    <a:pt x="14462" y="388"/>
                    <a:pt x="14618" y="431"/>
                    <a:pt x="14833" y="431"/>
                  </a:cubicBezTo>
                  <a:cubicBezTo>
                    <a:pt x="15098" y="431"/>
                    <a:pt x="15274" y="512"/>
                    <a:pt x="15366" y="647"/>
                  </a:cubicBezTo>
                  <a:cubicBezTo>
                    <a:pt x="15378" y="664"/>
                    <a:pt x="15388" y="699"/>
                    <a:pt x="15397" y="719"/>
                  </a:cubicBezTo>
                  <a:cubicBezTo>
                    <a:pt x="15424" y="774"/>
                    <a:pt x="15443" y="832"/>
                    <a:pt x="15444" y="898"/>
                  </a:cubicBezTo>
                  <a:cubicBezTo>
                    <a:pt x="15450" y="1160"/>
                    <a:pt x="15259" y="1467"/>
                    <a:pt x="14865" y="1724"/>
                  </a:cubicBezTo>
                  <a:cubicBezTo>
                    <a:pt x="14488" y="1970"/>
                    <a:pt x="14244" y="2194"/>
                    <a:pt x="14081" y="2443"/>
                  </a:cubicBezTo>
                  <a:cubicBezTo>
                    <a:pt x="13919" y="2692"/>
                    <a:pt x="13834" y="2979"/>
                    <a:pt x="13815" y="3341"/>
                  </a:cubicBezTo>
                  <a:cubicBezTo>
                    <a:pt x="13789" y="3853"/>
                    <a:pt x="13688" y="4102"/>
                    <a:pt x="13486" y="4167"/>
                  </a:cubicBezTo>
                  <a:cubicBezTo>
                    <a:pt x="13379" y="4202"/>
                    <a:pt x="13324" y="4224"/>
                    <a:pt x="13283" y="4455"/>
                  </a:cubicBezTo>
                  <a:cubicBezTo>
                    <a:pt x="13213" y="4840"/>
                    <a:pt x="13210" y="5816"/>
                    <a:pt x="13220" y="8299"/>
                  </a:cubicBezTo>
                  <a:lnTo>
                    <a:pt x="13236" y="12323"/>
                  </a:lnTo>
                  <a:lnTo>
                    <a:pt x="13706" y="12790"/>
                  </a:lnTo>
                  <a:cubicBezTo>
                    <a:pt x="13968" y="13055"/>
                    <a:pt x="14301" y="13257"/>
                    <a:pt x="14442" y="13257"/>
                  </a:cubicBezTo>
                  <a:cubicBezTo>
                    <a:pt x="14582" y="13257"/>
                    <a:pt x="14879" y="13471"/>
                    <a:pt x="15100" y="13724"/>
                  </a:cubicBezTo>
                  <a:cubicBezTo>
                    <a:pt x="15192" y="13829"/>
                    <a:pt x="15259" y="13956"/>
                    <a:pt x="15319" y="14083"/>
                  </a:cubicBezTo>
                  <a:cubicBezTo>
                    <a:pt x="15378" y="14208"/>
                    <a:pt x="15427" y="14348"/>
                    <a:pt x="15460" y="14514"/>
                  </a:cubicBezTo>
                  <a:cubicBezTo>
                    <a:pt x="15526" y="14848"/>
                    <a:pt x="15542" y="15292"/>
                    <a:pt x="15522" y="15915"/>
                  </a:cubicBezTo>
                  <a:cubicBezTo>
                    <a:pt x="15520" y="15995"/>
                    <a:pt x="15760" y="16059"/>
                    <a:pt x="16055" y="16059"/>
                  </a:cubicBezTo>
                  <a:lnTo>
                    <a:pt x="16603" y="16059"/>
                  </a:lnTo>
                  <a:lnTo>
                    <a:pt x="16603" y="14730"/>
                  </a:lnTo>
                  <a:cubicBezTo>
                    <a:pt x="16619" y="13433"/>
                    <a:pt x="16654" y="12510"/>
                    <a:pt x="16729" y="11856"/>
                  </a:cubicBezTo>
                  <a:cubicBezTo>
                    <a:pt x="16852" y="10765"/>
                    <a:pt x="17096" y="10451"/>
                    <a:pt x="17512" y="10526"/>
                  </a:cubicBezTo>
                  <a:cubicBezTo>
                    <a:pt x="17589" y="10540"/>
                    <a:pt x="17638" y="10505"/>
                    <a:pt x="17684" y="10454"/>
                  </a:cubicBezTo>
                  <a:cubicBezTo>
                    <a:pt x="17730" y="10403"/>
                    <a:pt x="17765" y="10316"/>
                    <a:pt x="17778" y="10203"/>
                  </a:cubicBezTo>
                  <a:cubicBezTo>
                    <a:pt x="17805" y="9976"/>
                    <a:pt x="17774" y="9648"/>
                    <a:pt x="17668" y="9197"/>
                  </a:cubicBezTo>
                  <a:cubicBezTo>
                    <a:pt x="17590" y="8862"/>
                    <a:pt x="17580" y="8582"/>
                    <a:pt x="17653" y="8478"/>
                  </a:cubicBezTo>
                  <a:cubicBezTo>
                    <a:pt x="17718" y="8386"/>
                    <a:pt x="17775" y="7126"/>
                    <a:pt x="17778" y="5676"/>
                  </a:cubicBezTo>
                  <a:cubicBezTo>
                    <a:pt x="17780" y="4963"/>
                    <a:pt x="17784" y="4421"/>
                    <a:pt x="17794" y="3988"/>
                  </a:cubicBezTo>
                  <a:cubicBezTo>
                    <a:pt x="17803" y="3556"/>
                    <a:pt x="17816" y="3239"/>
                    <a:pt x="17841" y="3018"/>
                  </a:cubicBezTo>
                  <a:cubicBezTo>
                    <a:pt x="17853" y="2907"/>
                    <a:pt x="17870" y="2801"/>
                    <a:pt x="17888" y="2730"/>
                  </a:cubicBezTo>
                  <a:cubicBezTo>
                    <a:pt x="17941" y="2519"/>
                    <a:pt x="18021" y="2479"/>
                    <a:pt x="18138" y="2479"/>
                  </a:cubicBezTo>
                  <a:cubicBezTo>
                    <a:pt x="18178" y="2479"/>
                    <a:pt x="18229" y="2510"/>
                    <a:pt x="18279" y="2551"/>
                  </a:cubicBezTo>
                  <a:cubicBezTo>
                    <a:pt x="18330" y="2591"/>
                    <a:pt x="18379" y="2658"/>
                    <a:pt x="18436" y="2730"/>
                  </a:cubicBezTo>
                  <a:cubicBezTo>
                    <a:pt x="18552" y="2874"/>
                    <a:pt x="18669" y="3052"/>
                    <a:pt x="18780" y="3269"/>
                  </a:cubicBezTo>
                  <a:cubicBezTo>
                    <a:pt x="19005" y="3706"/>
                    <a:pt x="19188" y="4212"/>
                    <a:pt x="19188" y="4527"/>
                  </a:cubicBezTo>
                  <a:cubicBezTo>
                    <a:pt x="19188" y="4734"/>
                    <a:pt x="19215" y="4868"/>
                    <a:pt x="19266" y="4958"/>
                  </a:cubicBezTo>
                  <a:cubicBezTo>
                    <a:pt x="19317" y="5048"/>
                    <a:pt x="19399" y="5101"/>
                    <a:pt x="19517" y="5101"/>
                  </a:cubicBezTo>
                  <a:cubicBezTo>
                    <a:pt x="19708" y="5101"/>
                    <a:pt x="19861" y="5300"/>
                    <a:pt x="19908" y="5604"/>
                  </a:cubicBezTo>
                  <a:cubicBezTo>
                    <a:pt x="19952" y="5885"/>
                    <a:pt x="20062" y="6351"/>
                    <a:pt x="20159" y="6610"/>
                  </a:cubicBezTo>
                  <a:cubicBezTo>
                    <a:pt x="20291" y="6964"/>
                    <a:pt x="20327" y="7861"/>
                    <a:pt x="20300" y="10239"/>
                  </a:cubicBezTo>
                  <a:lnTo>
                    <a:pt x="20269" y="13400"/>
                  </a:lnTo>
                  <a:lnTo>
                    <a:pt x="19767" y="13688"/>
                  </a:lnTo>
                  <a:cubicBezTo>
                    <a:pt x="19633" y="13760"/>
                    <a:pt x="19536" y="13817"/>
                    <a:pt x="19454" y="13867"/>
                  </a:cubicBezTo>
                  <a:cubicBezTo>
                    <a:pt x="19442" y="13876"/>
                    <a:pt x="19418" y="13894"/>
                    <a:pt x="19407" y="13903"/>
                  </a:cubicBezTo>
                  <a:cubicBezTo>
                    <a:pt x="19269" y="14018"/>
                    <a:pt x="19209" y="14137"/>
                    <a:pt x="19203" y="14263"/>
                  </a:cubicBezTo>
                  <a:cubicBezTo>
                    <a:pt x="19220" y="14340"/>
                    <a:pt x="19267" y="14423"/>
                    <a:pt x="19313" y="14550"/>
                  </a:cubicBezTo>
                  <a:cubicBezTo>
                    <a:pt x="19435" y="14887"/>
                    <a:pt x="19420" y="15141"/>
                    <a:pt x="19250" y="15735"/>
                  </a:cubicBezTo>
                  <a:cubicBezTo>
                    <a:pt x="19180" y="15981"/>
                    <a:pt x="19111" y="16125"/>
                    <a:pt x="19031" y="16238"/>
                  </a:cubicBezTo>
                  <a:cubicBezTo>
                    <a:pt x="18922" y="16422"/>
                    <a:pt x="18769" y="16490"/>
                    <a:pt x="18467" y="16490"/>
                  </a:cubicBezTo>
                  <a:cubicBezTo>
                    <a:pt x="18215" y="16490"/>
                    <a:pt x="18070" y="16484"/>
                    <a:pt x="17997" y="16562"/>
                  </a:cubicBezTo>
                  <a:cubicBezTo>
                    <a:pt x="17925" y="16639"/>
                    <a:pt x="17924" y="16794"/>
                    <a:pt x="17950" y="17029"/>
                  </a:cubicBezTo>
                  <a:cubicBezTo>
                    <a:pt x="17968" y="17182"/>
                    <a:pt x="17977" y="17335"/>
                    <a:pt x="17982" y="17460"/>
                  </a:cubicBezTo>
                  <a:cubicBezTo>
                    <a:pt x="17986" y="17585"/>
                    <a:pt x="17977" y="17684"/>
                    <a:pt x="17966" y="17783"/>
                  </a:cubicBezTo>
                  <a:cubicBezTo>
                    <a:pt x="17901" y="18381"/>
                    <a:pt x="17539" y="18538"/>
                    <a:pt x="16619" y="18538"/>
                  </a:cubicBezTo>
                  <a:cubicBezTo>
                    <a:pt x="16059" y="18538"/>
                    <a:pt x="15771" y="18528"/>
                    <a:pt x="15632" y="18610"/>
                  </a:cubicBezTo>
                  <a:cubicBezTo>
                    <a:pt x="15597" y="18630"/>
                    <a:pt x="15572" y="18650"/>
                    <a:pt x="15554" y="18681"/>
                  </a:cubicBezTo>
                  <a:cubicBezTo>
                    <a:pt x="15501" y="18774"/>
                    <a:pt x="15512" y="18921"/>
                    <a:pt x="15538" y="19148"/>
                  </a:cubicBezTo>
                  <a:cubicBezTo>
                    <a:pt x="15622" y="19880"/>
                    <a:pt x="15418" y="20945"/>
                    <a:pt x="15241" y="20693"/>
                  </a:cubicBezTo>
                  <a:cubicBezTo>
                    <a:pt x="15174" y="20599"/>
                    <a:pt x="15115" y="20273"/>
                    <a:pt x="15115" y="19939"/>
                  </a:cubicBezTo>
                  <a:cubicBezTo>
                    <a:pt x="15115" y="19605"/>
                    <a:pt x="15035" y="19150"/>
                    <a:pt x="14927" y="18969"/>
                  </a:cubicBezTo>
                  <a:cubicBezTo>
                    <a:pt x="14816" y="18782"/>
                    <a:pt x="14747" y="18511"/>
                    <a:pt x="14724" y="18143"/>
                  </a:cubicBezTo>
                  <a:cubicBezTo>
                    <a:pt x="14700" y="17775"/>
                    <a:pt x="14717" y="17332"/>
                    <a:pt x="14786" y="16849"/>
                  </a:cubicBezTo>
                  <a:cubicBezTo>
                    <a:pt x="14805" y="16717"/>
                    <a:pt x="14815" y="16584"/>
                    <a:pt x="14818" y="16490"/>
                  </a:cubicBezTo>
                  <a:cubicBezTo>
                    <a:pt x="14818" y="16470"/>
                    <a:pt x="14818" y="16468"/>
                    <a:pt x="14818" y="16454"/>
                  </a:cubicBezTo>
                  <a:cubicBezTo>
                    <a:pt x="14817" y="16378"/>
                    <a:pt x="14817" y="16333"/>
                    <a:pt x="14802" y="16274"/>
                  </a:cubicBezTo>
                  <a:cubicBezTo>
                    <a:pt x="14766" y="16135"/>
                    <a:pt x="14688" y="16035"/>
                    <a:pt x="14551" y="15915"/>
                  </a:cubicBezTo>
                  <a:cubicBezTo>
                    <a:pt x="14367" y="15755"/>
                    <a:pt x="13998" y="15592"/>
                    <a:pt x="13737" y="15592"/>
                  </a:cubicBezTo>
                  <a:cubicBezTo>
                    <a:pt x="13476" y="15592"/>
                    <a:pt x="13202" y="15480"/>
                    <a:pt x="13126" y="15304"/>
                  </a:cubicBezTo>
                  <a:cubicBezTo>
                    <a:pt x="13028" y="15080"/>
                    <a:pt x="12909" y="15054"/>
                    <a:pt x="12734" y="15268"/>
                  </a:cubicBezTo>
                  <a:cubicBezTo>
                    <a:pt x="12602" y="15431"/>
                    <a:pt x="12505" y="15467"/>
                    <a:pt x="12421" y="15376"/>
                  </a:cubicBezTo>
                  <a:cubicBezTo>
                    <a:pt x="12393" y="15346"/>
                    <a:pt x="12368" y="15291"/>
                    <a:pt x="12343" y="15233"/>
                  </a:cubicBezTo>
                  <a:cubicBezTo>
                    <a:pt x="12235" y="14986"/>
                    <a:pt x="12121" y="15019"/>
                    <a:pt x="11889" y="15304"/>
                  </a:cubicBezTo>
                  <a:cubicBezTo>
                    <a:pt x="11717" y="15515"/>
                    <a:pt x="11490" y="15610"/>
                    <a:pt x="11387" y="15520"/>
                  </a:cubicBezTo>
                  <a:cubicBezTo>
                    <a:pt x="11285" y="15430"/>
                    <a:pt x="11100" y="15637"/>
                    <a:pt x="10964" y="15987"/>
                  </a:cubicBezTo>
                  <a:cubicBezTo>
                    <a:pt x="10893" y="16172"/>
                    <a:pt x="10814" y="16462"/>
                    <a:pt x="10745" y="16777"/>
                  </a:cubicBezTo>
                  <a:cubicBezTo>
                    <a:pt x="10538" y="17723"/>
                    <a:pt x="10378" y="19015"/>
                    <a:pt x="10448" y="19436"/>
                  </a:cubicBezTo>
                  <a:cubicBezTo>
                    <a:pt x="10472" y="19584"/>
                    <a:pt x="10461" y="19807"/>
                    <a:pt x="10448" y="20011"/>
                  </a:cubicBezTo>
                  <a:cubicBezTo>
                    <a:pt x="10447" y="20030"/>
                    <a:pt x="10449" y="20032"/>
                    <a:pt x="10448" y="20047"/>
                  </a:cubicBezTo>
                  <a:cubicBezTo>
                    <a:pt x="10433" y="20241"/>
                    <a:pt x="10404" y="20418"/>
                    <a:pt x="10369" y="20585"/>
                  </a:cubicBezTo>
                  <a:cubicBezTo>
                    <a:pt x="10633" y="20548"/>
                    <a:pt x="10880" y="20468"/>
                    <a:pt x="10949" y="20370"/>
                  </a:cubicBezTo>
                  <a:cubicBezTo>
                    <a:pt x="11201" y="20013"/>
                    <a:pt x="11596" y="19989"/>
                    <a:pt x="11951" y="20298"/>
                  </a:cubicBezTo>
                  <a:cubicBezTo>
                    <a:pt x="12130" y="20453"/>
                    <a:pt x="12588" y="20624"/>
                    <a:pt x="12969" y="20657"/>
                  </a:cubicBezTo>
                  <a:cubicBezTo>
                    <a:pt x="13445" y="20699"/>
                    <a:pt x="13649" y="20838"/>
                    <a:pt x="13627" y="21088"/>
                  </a:cubicBezTo>
                  <a:cubicBezTo>
                    <a:pt x="13583" y="21600"/>
                    <a:pt x="13843" y="21541"/>
                    <a:pt x="14113" y="20981"/>
                  </a:cubicBezTo>
                  <a:cubicBezTo>
                    <a:pt x="14298" y="20595"/>
                    <a:pt x="14410" y="20574"/>
                    <a:pt x="14739" y="20837"/>
                  </a:cubicBezTo>
                  <a:cubicBezTo>
                    <a:pt x="14960" y="21014"/>
                    <a:pt x="15199" y="21062"/>
                    <a:pt x="15256" y="20981"/>
                  </a:cubicBezTo>
                  <a:cubicBezTo>
                    <a:pt x="15313" y="20900"/>
                    <a:pt x="15399" y="20992"/>
                    <a:pt x="15444" y="21160"/>
                  </a:cubicBezTo>
                  <a:cubicBezTo>
                    <a:pt x="15499" y="21363"/>
                    <a:pt x="16678" y="21458"/>
                    <a:pt x="17856" y="21448"/>
                  </a:cubicBezTo>
                  <a:cubicBezTo>
                    <a:pt x="19035" y="21437"/>
                    <a:pt x="20206" y="21327"/>
                    <a:pt x="20206" y="21124"/>
                  </a:cubicBezTo>
                  <a:cubicBezTo>
                    <a:pt x="20206" y="20965"/>
                    <a:pt x="20148" y="20586"/>
                    <a:pt x="20081" y="20298"/>
                  </a:cubicBezTo>
                  <a:cubicBezTo>
                    <a:pt x="19855" y="19331"/>
                    <a:pt x="20215" y="18729"/>
                    <a:pt x="20958" y="18789"/>
                  </a:cubicBezTo>
                  <a:lnTo>
                    <a:pt x="21600" y="18825"/>
                  </a:lnTo>
                  <a:cubicBezTo>
                    <a:pt x="21600" y="18514"/>
                    <a:pt x="21600" y="18477"/>
                    <a:pt x="21600" y="18178"/>
                  </a:cubicBezTo>
                  <a:cubicBezTo>
                    <a:pt x="21597" y="6665"/>
                    <a:pt x="21565" y="3979"/>
                    <a:pt x="21412" y="3844"/>
                  </a:cubicBezTo>
                  <a:cubicBezTo>
                    <a:pt x="21359" y="3797"/>
                    <a:pt x="21323" y="3701"/>
                    <a:pt x="21302" y="3593"/>
                  </a:cubicBezTo>
                  <a:cubicBezTo>
                    <a:pt x="21281" y="3482"/>
                    <a:pt x="21281" y="3362"/>
                    <a:pt x="21302" y="3233"/>
                  </a:cubicBezTo>
                  <a:cubicBezTo>
                    <a:pt x="21362" y="2875"/>
                    <a:pt x="21275" y="2766"/>
                    <a:pt x="20864" y="2766"/>
                  </a:cubicBezTo>
                  <a:cubicBezTo>
                    <a:pt x="20567" y="2766"/>
                    <a:pt x="20387" y="2703"/>
                    <a:pt x="20284" y="2443"/>
                  </a:cubicBezTo>
                  <a:cubicBezTo>
                    <a:pt x="20181" y="2183"/>
                    <a:pt x="20159" y="1717"/>
                    <a:pt x="20175" y="1006"/>
                  </a:cubicBezTo>
                  <a:lnTo>
                    <a:pt x="20190" y="0"/>
                  </a:lnTo>
                  <a:close/>
                  <a:moveTo>
                    <a:pt x="8991" y="15017"/>
                  </a:moveTo>
                  <a:cubicBezTo>
                    <a:pt x="8933" y="15068"/>
                    <a:pt x="8909" y="15249"/>
                    <a:pt x="8959" y="15520"/>
                  </a:cubicBezTo>
                  <a:cubicBezTo>
                    <a:pt x="8990" y="15686"/>
                    <a:pt x="9010" y="15866"/>
                    <a:pt x="9022" y="16059"/>
                  </a:cubicBezTo>
                  <a:cubicBezTo>
                    <a:pt x="9035" y="16253"/>
                    <a:pt x="9028" y="16452"/>
                    <a:pt x="9022" y="16670"/>
                  </a:cubicBezTo>
                  <a:cubicBezTo>
                    <a:pt x="9010" y="17101"/>
                    <a:pt x="8965" y="17600"/>
                    <a:pt x="8881" y="18107"/>
                  </a:cubicBezTo>
                  <a:cubicBezTo>
                    <a:pt x="8833" y="18394"/>
                    <a:pt x="8787" y="18569"/>
                    <a:pt x="8740" y="18645"/>
                  </a:cubicBezTo>
                  <a:cubicBezTo>
                    <a:pt x="8693" y="18722"/>
                    <a:pt x="8639" y="18689"/>
                    <a:pt x="8599" y="18574"/>
                  </a:cubicBezTo>
                  <a:cubicBezTo>
                    <a:pt x="8519" y="18342"/>
                    <a:pt x="8469" y="17765"/>
                    <a:pt x="8458" y="16885"/>
                  </a:cubicBezTo>
                  <a:lnTo>
                    <a:pt x="8443" y="15448"/>
                  </a:lnTo>
                  <a:lnTo>
                    <a:pt x="8020" y="15556"/>
                  </a:lnTo>
                  <a:cubicBezTo>
                    <a:pt x="7789" y="15609"/>
                    <a:pt x="7513" y="15503"/>
                    <a:pt x="7409" y="15304"/>
                  </a:cubicBezTo>
                  <a:cubicBezTo>
                    <a:pt x="7267" y="15035"/>
                    <a:pt x="7187" y="15022"/>
                    <a:pt x="7080" y="15268"/>
                  </a:cubicBezTo>
                  <a:cubicBezTo>
                    <a:pt x="7053" y="15330"/>
                    <a:pt x="7027" y="15382"/>
                    <a:pt x="7002" y="15412"/>
                  </a:cubicBezTo>
                  <a:cubicBezTo>
                    <a:pt x="6925" y="15502"/>
                    <a:pt x="6843" y="15432"/>
                    <a:pt x="6735" y="15233"/>
                  </a:cubicBezTo>
                  <a:cubicBezTo>
                    <a:pt x="6668" y="15107"/>
                    <a:pt x="6627" y="15058"/>
                    <a:pt x="6610" y="15053"/>
                  </a:cubicBezTo>
                  <a:cubicBezTo>
                    <a:pt x="6595" y="15054"/>
                    <a:pt x="6610" y="15112"/>
                    <a:pt x="6641" y="15233"/>
                  </a:cubicBezTo>
                  <a:cubicBezTo>
                    <a:pt x="6734" y="15589"/>
                    <a:pt x="6607" y="15854"/>
                    <a:pt x="6453" y="15807"/>
                  </a:cubicBezTo>
                  <a:cubicBezTo>
                    <a:pt x="6402" y="15791"/>
                    <a:pt x="6347" y="15724"/>
                    <a:pt x="6297" y="15628"/>
                  </a:cubicBezTo>
                  <a:cubicBezTo>
                    <a:pt x="6206" y="15455"/>
                    <a:pt x="5841" y="15326"/>
                    <a:pt x="5498" y="15340"/>
                  </a:cubicBezTo>
                  <a:cubicBezTo>
                    <a:pt x="5155" y="15354"/>
                    <a:pt x="4401" y="15389"/>
                    <a:pt x="3806" y="15412"/>
                  </a:cubicBezTo>
                  <a:lnTo>
                    <a:pt x="2725" y="15448"/>
                  </a:lnTo>
                  <a:lnTo>
                    <a:pt x="2757" y="17747"/>
                  </a:lnTo>
                  <a:cubicBezTo>
                    <a:pt x="2788" y="19453"/>
                    <a:pt x="2780" y="20332"/>
                    <a:pt x="2694" y="20621"/>
                  </a:cubicBezTo>
                  <a:cubicBezTo>
                    <a:pt x="2660" y="20738"/>
                    <a:pt x="2612" y="20755"/>
                    <a:pt x="2553" y="20693"/>
                  </a:cubicBezTo>
                  <a:cubicBezTo>
                    <a:pt x="2524" y="20663"/>
                    <a:pt x="2495" y="20618"/>
                    <a:pt x="2459" y="20550"/>
                  </a:cubicBezTo>
                  <a:cubicBezTo>
                    <a:pt x="2312" y="20269"/>
                    <a:pt x="2259" y="19650"/>
                    <a:pt x="2271" y="18107"/>
                  </a:cubicBezTo>
                  <a:cubicBezTo>
                    <a:pt x="2281" y="16971"/>
                    <a:pt x="2292" y="15904"/>
                    <a:pt x="2287" y="15735"/>
                  </a:cubicBezTo>
                  <a:cubicBezTo>
                    <a:pt x="2285" y="15687"/>
                    <a:pt x="2265" y="15631"/>
                    <a:pt x="2240" y="15592"/>
                  </a:cubicBezTo>
                  <a:cubicBezTo>
                    <a:pt x="2233" y="15581"/>
                    <a:pt x="2217" y="15602"/>
                    <a:pt x="2209" y="15592"/>
                  </a:cubicBezTo>
                  <a:cubicBezTo>
                    <a:pt x="2132" y="15504"/>
                    <a:pt x="1997" y="15435"/>
                    <a:pt x="1833" y="15412"/>
                  </a:cubicBezTo>
                  <a:cubicBezTo>
                    <a:pt x="1817" y="15410"/>
                    <a:pt x="1817" y="15414"/>
                    <a:pt x="1801" y="15412"/>
                  </a:cubicBezTo>
                  <a:cubicBezTo>
                    <a:pt x="1524" y="15386"/>
                    <a:pt x="1168" y="15425"/>
                    <a:pt x="893" y="15592"/>
                  </a:cubicBezTo>
                  <a:cubicBezTo>
                    <a:pt x="575" y="15785"/>
                    <a:pt x="458" y="15751"/>
                    <a:pt x="407" y="15448"/>
                  </a:cubicBezTo>
                  <a:cubicBezTo>
                    <a:pt x="370" y="15228"/>
                    <a:pt x="256" y="15145"/>
                    <a:pt x="157" y="15233"/>
                  </a:cubicBezTo>
                  <a:cubicBezTo>
                    <a:pt x="44" y="15332"/>
                    <a:pt x="15" y="17336"/>
                    <a:pt x="0" y="21412"/>
                  </a:cubicBezTo>
                  <a:lnTo>
                    <a:pt x="1253" y="21376"/>
                  </a:lnTo>
                  <a:cubicBezTo>
                    <a:pt x="2236" y="21368"/>
                    <a:pt x="2529" y="21274"/>
                    <a:pt x="2584" y="20945"/>
                  </a:cubicBezTo>
                  <a:cubicBezTo>
                    <a:pt x="2678" y="20384"/>
                    <a:pt x="4263" y="20524"/>
                    <a:pt x="4213" y="21088"/>
                  </a:cubicBezTo>
                  <a:cubicBezTo>
                    <a:pt x="4196" y="21289"/>
                    <a:pt x="4238" y="21448"/>
                    <a:pt x="4307" y="21448"/>
                  </a:cubicBezTo>
                  <a:cubicBezTo>
                    <a:pt x="4377" y="21448"/>
                    <a:pt x="4433" y="21203"/>
                    <a:pt x="4433" y="20909"/>
                  </a:cubicBezTo>
                  <a:cubicBezTo>
                    <a:pt x="4433" y="20615"/>
                    <a:pt x="4481" y="20296"/>
                    <a:pt x="4527" y="20190"/>
                  </a:cubicBezTo>
                  <a:cubicBezTo>
                    <a:pt x="4657" y="19892"/>
                    <a:pt x="4953" y="20607"/>
                    <a:pt x="4856" y="20981"/>
                  </a:cubicBezTo>
                  <a:cubicBezTo>
                    <a:pt x="4806" y="21169"/>
                    <a:pt x="4850" y="21123"/>
                    <a:pt x="4965" y="20909"/>
                  </a:cubicBezTo>
                  <a:cubicBezTo>
                    <a:pt x="5178" y="20513"/>
                    <a:pt x="5760" y="20686"/>
                    <a:pt x="6062" y="21232"/>
                  </a:cubicBezTo>
                  <a:cubicBezTo>
                    <a:pt x="6175" y="21437"/>
                    <a:pt x="6274" y="21429"/>
                    <a:pt x="6375" y="21196"/>
                  </a:cubicBezTo>
                  <a:cubicBezTo>
                    <a:pt x="6541" y="20816"/>
                    <a:pt x="7013" y="20755"/>
                    <a:pt x="7158" y="21088"/>
                  </a:cubicBezTo>
                  <a:cubicBezTo>
                    <a:pt x="7301" y="21417"/>
                    <a:pt x="8232" y="21353"/>
                    <a:pt x="8208" y="21017"/>
                  </a:cubicBezTo>
                  <a:cubicBezTo>
                    <a:pt x="8196" y="20856"/>
                    <a:pt x="8413" y="20684"/>
                    <a:pt x="8693" y="20657"/>
                  </a:cubicBezTo>
                  <a:cubicBezTo>
                    <a:pt x="8973" y="20630"/>
                    <a:pt x="9265" y="20582"/>
                    <a:pt x="9335" y="20550"/>
                  </a:cubicBezTo>
                  <a:cubicBezTo>
                    <a:pt x="9405" y="20518"/>
                    <a:pt x="9516" y="20517"/>
                    <a:pt x="9586" y="20550"/>
                  </a:cubicBezTo>
                  <a:cubicBezTo>
                    <a:pt x="9702" y="20603"/>
                    <a:pt x="9899" y="20628"/>
                    <a:pt x="10103" y="20621"/>
                  </a:cubicBezTo>
                  <a:cubicBezTo>
                    <a:pt x="10087" y="20437"/>
                    <a:pt x="10083" y="20153"/>
                    <a:pt x="10072" y="19867"/>
                  </a:cubicBezTo>
                  <a:cubicBezTo>
                    <a:pt x="10052" y="19391"/>
                    <a:pt x="10025" y="18857"/>
                    <a:pt x="10025" y="18214"/>
                  </a:cubicBezTo>
                  <a:lnTo>
                    <a:pt x="10025" y="15592"/>
                  </a:lnTo>
                  <a:lnTo>
                    <a:pt x="9664" y="15592"/>
                  </a:lnTo>
                  <a:cubicBezTo>
                    <a:pt x="9459" y="15592"/>
                    <a:pt x="9253" y="15465"/>
                    <a:pt x="9210" y="15304"/>
                  </a:cubicBezTo>
                  <a:cubicBezTo>
                    <a:pt x="9141" y="15049"/>
                    <a:pt x="9049" y="14966"/>
                    <a:pt x="8991" y="1501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09" name="Image" descr="Image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39942" y="948201"/>
              <a:ext cx="779387" cy="2306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Image" descr="Image"/>
            <p:cNvPicPr>
              <a:picLocks noChangeAspect="1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841581" y="1730554"/>
              <a:ext cx="560840" cy="2123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" descr="Image"/>
            <p:cNvPicPr>
              <a:picLocks noChangeAspect="1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550981" y="1231877"/>
              <a:ext cx="467907" cy="3384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2" name="Image" descr="Image"/>
            <p:cNvPicPr>
              <a:picLocks noChangeAspect="1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747572" y="1238593"/>
              <a:ext cx="403537" cy="4035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3" name="Image" descr="Image"/>
            <p:cNvPicPr>
              <a:picLocks noChangeAspect="1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505325" y="1684010"/>
              <a:ext cx="834346" cy="23691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4" name="Image" descr="Image"/>
            <p:cNvPicPr>
              <a:picLocks noChangeAspect="1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348192" y="892586"/>
              <a:ext cx="895325" cy="27135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5" name="Image" descr="Image"/>
            <p:cNvPicPr>
              <a:picLocks noChangeAspect="1"/>
            </p:cNvPicPr>
            <p:nvPr/>
          </p:nvPicPr>
          <p:blipFill>
            <a:blip r:embed="rId33">
              <a:extLst/>
            </a:blip>
            <a:srcRect l="0" t="0" r="0" b="0"/>
            <a:stretch>
              <a:fillRect/>
            </a:stretch>
          </p:blipFill>
          <p:spPr>
            <a:xfrm>
              <a:off x="2048736" y="1152002"/>
              <a:ext cx="493457" cy="41666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Image" descr="Image"/>
            <p:cNvPicPr>
              <a:picLocks noChangeAspect="1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50631" y="1521961"/>
              <a:ext cx="560840" cy="560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age" descr="Image"/>
            <p:cNvPicPr>
              <a:picLocks noChangeAspect="1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279988" y="1050695"/>
              <a:ext cx="1031734" cy="773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age" descr="Image"/>
            <p:cNvPicPr>
              <a:picLocks noChangeAspect="1"/>
            </p:cNvPicPr>
            <p:nvPr/>
          </p:nvPicPr>
          <p:blipFill>
            <a:blip r:embed="rId36">
              <a:extLst/>
            </a:blip>
            <a:srcRect l="388" t="458" r="404" b="335"/>
            <a:stretch>
              <a:fillRect/>
            </a:stretch>
          </p:blipFill>
          <p:spPr>
            <a:xfrm>
              <a:off x="1086574" y="1248783"/>
              <a:ext cx="338536" cy="338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89" y="0"/>
                  </a:moveTo>
                  <a:cubicBezTo>
                    <a:pt x="10174" y="38"/>
                    <a:pt x="9653" y="77"/>
                    <a:pt x="9623" y="127"/>
                  </a:cubicBezTo>
                  <a:cubicBezTo>
                    <a:pt x="9544" y="253"/>
                    <a:pt x="9002" y="437"/>
                    <a:pt x="8407" y="532"/>
                  </a:cubicBezTo>
                  <a:cubicBezTo>
                    <a:pt x="5040" y="1070"/>
                    <a:pt x="1663" y="4150"/>
                    <a:pt x="684" y="7597"/>
                  </a:cubicBezTo>
                  <a:cubicBezTo>
                    <a:pt x="497" y="8254"/>
                    <a:pt x="248" y="8901"/>
                    <a:pt x="127" y="9040"/>
                  </a:cubicBezTo>
                  <a:cubicBezTo>
                    <a:pt x="74" y="9100"/>
                    <a:pt x="38" y="9759"/>
                    <a:pt x="0" y="10661"/>
                  </a:cubicBezTo>
                  <a:cubicBezTo>
                    <a:pt x="46" y="11736"/>
                    <a:pt x="107" y="12460"/>
                    <a:pt x="177" y="12585"/>
                  </a:cubicBezTo>
                  <a:cubicBezTo>
                    <a:pt x="320" y="12839"/>
                    <a:pt x="557" y="13545"/>
                    <a:pt x="709" y="14155"/>
                  </a:cubicBezTo>
                  <a:cubicBezTo>
                    <a:pt x="1386" y="16870"/>
                    <a:pt x="4408" y="19918"/>
                    <a:pt x="7293" y="20790"/>
                  </a:cubicBezTo>
                  <a:cubicBezTo>
                    <a:pt x="8124" y="21041"/>
                    <a:pt x="8927" y="21329"/>
                    <a:pt x="9065" y="21448"/>
                  </a:cubicBezTo>
                  <a:cubicBezTo>
                    <a:pt x="9129" y="21502"/>
                    <a:pt x="9808" y="21562"/>
                    <a:pt x="10813" y="21600"/>
                  </a:cubicBezTo>
                  <a:cubicBezTo>
                    <a:pt x="11852" y="21554"/>
                    <a:pt x="12485" y="21477"/>
                    <a:pt x="12535" y="21397"/>
                  </a:cubicBezTo>
                  <a:cubicBezTo>
                    <a:pt x="12625" y="21251"/>
                    <a:pt x="12961" y="21144"/>
                    <a:pt x="13294" y="21144"/>
                  </a:cubicBezTo>
                  <a:cubicBezTo>
                    <a:pt x="14477" y="21144"/>
                    <a:pt x="17098" y="19562"/>
                    <a:pt x="18587" y="17954"/>
                  </a:cubicBezTo>
                  <a:cubicBezTo>
                    <a:pt x="19981" y="16447"/>
                    <a:pt x="21144" y="14149"/>
                    <a:pt x="21144" y="12914"/>
                  </a:cubicBezTo>
                  <a:cubicBezTo>
                    <a:pt x="21144" y="12636"/>
                    <a:pt x="21277" y="12346"/>
                    <a:pt x="21423" y="12256"/>
                  </a:cubicBezTo>
                  <a:cubicBezTo>
                    <a:pt x="21492" y="12213"/>
                    <a:pt x="21556" y="11690"/>
                    <a:pt x="21600" y="10914"/>
                  </a:cubicBezTo>
                  <a:cubicBezTo>
                    <a:pt x="21562" y="10182"/>
                    <a:pt x="21498" y="9653"/>
                    <a:pt x="21448" y="9623"/>
                  </a:cubicBezTo>
                  <a:cubicBezTo>
                    <a:pt x="21321" y="9544"/>
                    <a:pt x="21139" y="8981"/>
                    <a:pt x="21043" y="8382"/>
                  </a:cubicBezTo>
                  <a:cubicBezTo>
                    <a:pt x="20806" y="6900"/>
                    <a:pt x="19746" y="4862"/>
                    <a:pt x="18485" y="3494"/>
                  </a:cubicBezTo>
                  <a:cubicBezTo>
                    <a:pt x="17317" y="2227"/>
                    <a:pt x="14911" y="838"/>
                    <a:pt x="13396" y="557"/>
                  </a:cubicBezTo>
                  <a:cubicBezTo>
                    <a:pt x="12846" y="455"/>
                    <a:pt x="12336" y="256"/>
                    <a:pt x="12256" y="127"/>
                  </a:cubicBezTo>
                  <a:cubicBezTo>
                    <a:pt x="12224" y="75"/>
                    <a:pt x="11652" y="39"/>
                    <a:pt x="10889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219" name="Image" descr="Image"/>
            <p:cNvPicPr>
              <a:picLocks noChangeAspect="1"/>
            </p:cNvPicPr>
            <p:nvPr/>
          </p:nvPicPr>
          <p:blipFill>
            <a:blip r:embed="rId37">
              <a:extLst/>
            </a:blip>
            <a:srcRect l="8829" t="15784" r="6980" b="14015"/>
            <a:stretch>
              <a:fillRect/>
            </a:stretch>
          </p:blipFill>
          <p:spPr>
            <a:xfrm>
              <a:off x="2747725" y="895352"/>
              <a:ext cx="403485" cy="336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38" fill="norm" stroke="1" extrusionOk="0">
                  <a:moveTo>
                    <a:pt x="11094" y="57"/>
                  </a:moveTo>
                  <a:cubicBezTo>
                    <a:pt x="10625" y="-30"/>
                    <a:pt x="9224" y="-14"/>
                    <a:pt x="8721" y="82"/>
                  </a:cubicBezTo>
                  <a:cubicBezTo>
                    <a:pt x="6689" y="471"/>
                    <a:pt x="4881" y="1591"/>
                    <a:pt x="3531" y="3283"/>
                  </a:cubicBezTo>
                  <a:cubicBezTo>
                    <a:pt x="2115" y="5058"/>
                    <a:pt x="1248" y="7253"/>
                    <a:pt x="1031" y="9686"/>
                  </a:cubicBezTo>
                  <a:cubicBezTo>
                    <a:pt x="970" y="10371"/>
                    <a:pt x="1003" y="11830"/>
                    <a:pt x="1094" y="12430"/>
                  </a:cubicBezTo>
                  <a:cubicBezTo>
                    <a:pt x="1199" y="13116"/>
                    <a:pt x="1198" y="13079"/>
                    <a:pt x="925" y="13268"/>
                  </a:cubicBezTo>
                  <a:cubicBezTo>
                    <a:pt x="-23" y="13923"/>
                    <a:pt x="-59" y="13964"/>
                    <a:pt x="35" y="14005"/>
                  </a:cubicBezTo>
                  <a:cubicBezTo>
                    <a:pt x="106" y="14037"/>
                    <a:pt x="175" y="13994"/>
                    <a:pt x="416" y="13827"/>
                  </a:cubicBezTo>
                  <a:cubicBezTo>
                    <a:pt x="844" y="13531"/>
                    <a:pt x="1206" y="13346"/>
                    <a:pt x="1243" y="13395"/>
                  </a:cubicBezTo>
                  <a:cubicBezTo>
                    <a:pt x="1259" y="13418"/>
                    <a:pt x="1319" y="13651"/>
                    <a:pt x="1391" y="13929"/>
                  </a:cubicBezTo>
                  <a:cubicBezTo>
                    <a:pt x="1793" y="15485"/>
                    <a:pt x="2534" y="17001"/>
                    <a:pt x="3446" y="18147"/>
                  </a:cubicBezTo>
                  <a:cubicBezTo>
                    <a:pt x="3614" y="18358"/>
                    <a:pt x="3721" y="18532"/>
                    <a:pt x="3700" y="18553"/>
                  </a:cubicBezTo>
                  <a:cubicBezTo>
                    <a:pt x="3680" y="18574"/>
                    <a:pt x="3370" y="18924"/>
                    <a:pt x="3022" y="19315"/>
                  </a:cubicBezTo>
                  <a:cubicBezTo>
                    <a:pt x="2478" y="19927"/>
                    <a:pt x="2408" y="20030"/>
                    <a:pt x="2408" y="20154"/>
                  </a:cubicBezTo>
                  <a:lnTo>
                    <a:pt x="2408" y="20306"/>
                  </a:lnTo>
                  <a:lnTo>
                    <a:pt x="2599" y="20103"/>
                  </a:lnTo>
                  <a:cubicBezTo>
                    <a:pt x="2703" y="19994"/>
                    <a:pt x="3031" y="19643"/>
                    <a:pt x="3340" y="19315"/>
                  </a:cubicBezTo>
                  <a:lnTo>
                    <a:pt x="3912" y="18731"/>
                  </a:lnTo>
                  <a:lnTo>
                    <a:pt x="4039" y="18858"/>
                  </a:lnTo>
                  <a:cubicBezTo>
                    <a:pt x="5133" y="19955"/>
                    <a:pt x="6273" y="20707"/>
                    <a:pt x="7471" y="21119"/>
                  </a:cubicBezTo>
                  <a:cubicBezTo>
                    <a:pt x="8138" y="21349"/>
                    <a:pt x="8562" y="21435"/>
                    <a:pt x="9336" y="21526"/>
                  </a:cubicBezTo>
                  <a:cubicBezTo>
                    <a:pt x="9714" y="21570"/>
                    <a:pt x="10912" y="21490"/>
                    <a:pt x="11391" y="21399"/>
                  </a:cubicBezTo>
                  <a:cubicBezTo>
                    <a:pt x="13263" y="21041"/>
                    <a:pt x="15003" y="19983"/>
                    <a:pt x="16369" y="18324"/>
                  </a:cubicBezTo>
                  <a:cubicBezTo>
                    <a:pt x="17193" y="17326"/>
                    <a:pt x="17792" y="16243"/>
                    <a:pt x="18234" y="14996"/>
                  </a:cubicBezTo>
                  <a:cubicBezTo>
                    <a:pt x="18745" y="13555"/>
                    <a:pt x="18954" y="12342"/>
                    <a:pt x="18954" y="10753"/>
                  </a:cubicBezTo>
                  <a:cubicBezTo>
                    <a:pt x="18954" y="9350"/>
                    <a:pt x="18792" y="8264"/>
                    <a:pt x="18403" y="7018"/>
                  </a:cubicBezTo>
                  <a:lnTo>
                    <a:pt x="18255" y="6561"/>
                  </a:lnTo>
                  <a:lnTo>
                    <a:pt x="18954" y="5748"/>
                  </a:lnTo>
                  <a:cubicBezTo>
                    <a:pt x="20165" y="4308"/>
                    <a:pt x="20931" y="3048"/>
                    <a:pt x="21391" y="1734"/>
                  </a:cubicBezTo>
                  <a:cubicBezTo>
                    <a:pt x="21489" y="1451"/>
                    <a:pt x="21541" y="1292"/>
                    <a:pt x="21539" y="1251"/>
                  </a:cubicBezTo>
                  <a:cubicBezTo>
                    <a:pt x="21537" y="1210"/>
                    <a:pt x="21475" y="1297"/>
                    <a:pt x="21369" y="1454"/>
                  </a:cubicBezTo>
                  <a:cubicBezTo>
                    <a:pt x="20640" y="2542"/>
                    <a:pt x="19682" y="3567"/>
                    <a:pt x="18552" y="4478"/>
                  </a:cubicBezTo>
                  <a:cubicBezTo>
                    <a:pt x="18230" y="4737"/>
                    <a:pt x="17698" y="5138"/>
                    <a:pt x="17662" y="5138"/>
                  </a:cubicBezTo>
                  <a:cubicBezTo>
                    <a:pt x="17650" y="5138"/>
                    <a:pt x="17556" y="4975"/>
                    <a:pt x="17450" y="4782"/>
                  </a:cubicBezTo>
                  <a:cubicBezTo>
                    <a:pt x="16830" y="3660"/>
                    <a:pt x="15877" y="2527"/>
                    <a:pt x="14908" y="1759"/>
                  </a:cubicBezTo>
                  <a:cubicBezTo>
                    <a:pt x="13775" y="861"/>
                    <a:pt x="12586" y="333"/>
                    <a:pt x="11094" y="5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221" name="…building open-source big-data science infrastructure compatible with all major cloud platforms."/>
          <p:cNvSpPr txBox="1"/>
          <p:nvPr/>
        </p:nvSpPr>
        <p:spPr>
          <a:xfrm>
            <a:off x="16115176" y="6693542"/>
            <a:ext cx="8077201" cy="857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b="1" sz="2500">
                <a:solidFill>
                  <a:srgbClr val="193A58"/>
                </a:solidFill>
              </a:defRPr>
            </a:pPr>
            <a:r>
              <a:t>…</a:t>
            </a:r>
            <a:r>
              <a:rPr b="0"/>
              <a:t>building open-source big-data science infrastructure compatible with all major cloud platforms</a:t>
            </a:r>
            <a:r>
              <a:t>.</a:t>
            </a:r>
          </a:p>
        </p:txBody>
      </p:sp>
      <p:sp>
        <p:nvSpPr>
          <p:cNvPr id="222" name="Scientists ❤️ Pangeo!"/>
          <p:cNvSpPr txBox="1"/>
          <p:nvPr/>
        </p:nvSpPr>
        <p:spPr>
          <a:xfrm>
            <a:off x="16145318" y="9112934"/>
            <a:ext cx="2455548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 defTabSz="825500">
              <a:defRPr b="1" sz="2900">
                <a:solidFill>
                  <a:srgbClr val="193A58"/>
                </a:solidFill>
              </a:defRPr>
            </a:lvl1pPr>
          </a:lstStyle>
          <a:p>
            <a:pPr/>
            <a:r>
              <a:t>Scientists ❤️ Pangeo!</a:t>
            </a:r>
          </a:p>
        </p:txBody>
      </p:sp>
      <p:sp>
        <p:nvSpPr>
          <p:cNvPr id="223" name="We have already built the foundation."/>
          <p:cNvSpPr txBox="1"/>
          <p:nvPr/>
        </p:nvSpPr>
        <p:spPr>
          <a:xfrm>
            <a:off x="16432676" y="2372782"/>
            <a:ext cx="7508979" cy="5354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b="1" sz="2900">
                <a:solidFill>
                  <a:srgbClr val="193A58"/>
                </a:solidFill>
              </a:defRPr>
            </a:lvl1pPr>
          </a:lstStyle>
          <a:p>
            <a:pPr/>
            <a:r>
              <a:t>We have already built the foundation.</a:t>
            </a:r>
          </a:p>
        </p:txBody>
      </p:sp>
      <p:sp>
        <p:nvSpPr>
          <p:cNvPr id="224" name="Rounded Rectangle"/>
          <p:cNvSpPr/>
          <p:nvPr/>
        </p:nvSpPr>
        <p:spPr>
          <a:xfrm>
            <a:off x="114300" y="9201238"/>
            <a:ext cx="7467600" cy="4413162"/>
          </a:xfrm>
          <a:prstGeom prst="roundRect">
            <a:avLst>
              <a:gd name="adj" fmla="val 14677"/>
            </a:avLst>
          </a:prstGeom>
          <a:ln w="12700">
            <a:solidFill>
              <a:srgbClr val="009FA2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227" name="ATU-d8ZJTKnMd-QQKS25sg9Lh1bttqz_NtCFAQKpz8gLjBlBebzy2cLnM-hNlIX2wkK_AxXNiyF17cx4RQ87P5b8GJHApWRncVkiue-0t3uSRBoVttLbRdKU-N5SQh2XgNIUEpPhQ7Q.png"/>
          <p:cNvGrpSpPr/>
          <p:nvPr/>
        </p:nvGrpSpPr>
        <p:grpSpPr>
          <a:xfrm>
            <a:off x="22286443" y="9055866"/>
            <a:ext cx="1630185" cy="1028701"/>
            <a:chOff x="0" y="0"/>
            <a:chExt cx="1630183" cy="1028700"/>
          </a:xfrm>
        </p:grpSpPr>
        <p:pic>
          <p:nvPicPr>
            <p:cNvPr id="226" name="ATU-d8ZJTKnMd-QQKS25sg9Lh1bttqz_NtCFAQKpz8gLjBlBebzy2cLnM-hNlIX2wkK_AxXNiyF17cx4RQ87P5b8GJHApWRncVkiue-0t3uSRBoVttLbRdKU-N5SQh2XgNIUEpPhQ7Q.png" descr="ATU-d8ZJTKnMd-QQKS25sg9Lh1bttqz_NtCFAQKpz8gLjBlBebzy2cLnM-hNlIX2wkK_AxXNiyF17cx4RQ87P5b8GJHApWRncVkiue-0t3uSRBoVttLbRdKU-N5SQh2XgNIUEpPhQ7Q.png"/>
            <p:cNvPicPr>
              <a:picLocks noChangeAspect="1"/>
            </p:cNvPicPr>
            <p:nvPr/>
          </p:nvPicPr>
          <p:blipFill>
            <a:blip r:embed="rId38">
              <a:extLst/>
            </a:blip>
            <a:srcRect l="0" t="0" r="0" b="0"/>
            <a:stretch>
              <a:fillRect/>
            </a:stretch>
          </p:blipFill>
          <p:spPr>
            <a:xfrm>
              <a:off x="127000" y="88900"/>
              <a:ext cx="1376184" cy="698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5" name="ATU-d8ZJTKnMd-QQKS25sg9Lh1bttqz_NtCFAQKpz8gLjBlBebzy2cLnM-hNlIX2wkK_AxXNiyF17cx4RQ87P5b8GJHApWRncVkiue-0t3uSRBoVttLbRdKU-N5SQh2XgNIUEpPhQ7Q.png" descr="ATU-d8ZJTKnMd-QQKS25sg9Lh1bttqz_NtCFAQKpz8gLjBlBebzy2cLnM-hNlIX2wkK_AxXNiyF17cx4RQ87P5b8GJHApWRncVkiue-0t3uSRBoVttLbRdKU-N5SQh2XgNIUEpPhQ7Q.png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0" y="-1"/>
              <a:ext cx="1630184" cy="1028701"/>
            </a:xfrm>
            <a:prstGeom prst="rect">
              <a:avLst/>
            </a:prstGeom>
            <a:effectLst/>
          </p:spPr>
        </p:pic>
      </p:grpSp>
      <p:grpSp>
        <p:nvGrpSpPr>
          <p:cNvPr id="230" name="6TgYuPnDq8BIoxPuW7xzrcNrguLVhIYT8SaZHG1KBzEWlRv8k992_KBMO1PCHYLK8xI1bbmTJPCl6DsDnbBq1PYaTZR1R_Vmv8NFLbt8m5X90NiuNuswtzIwc1m-q33sB1X6Y5KDb-0.png"/>
          <p:cNvGrpSpPr/>
          <p:nvPr/>
        </p:nvGrpSpPr>
        <p:grpSpPr>
          <a:xfrm>
            <a:off x="20567277" y="8999083"/>
            <a:ext cx="1599961" cy="1256403"/>
            <a:chOff x="0" y="0"/>
            <a:chExt cx="1599959" cy="1256402"/>
          </a:xfrm>
        </p:grpSpPr>
        <p:pic>
          <p:nvPicPr>
            <p:cNvPr id="229" name="6TgYuPnDq8BIoxPuW7xzrcNrguLVhIYT8SaZHG1KBzEWlRv8k992_KBMO1PCHYLK8xI1bbmTJPCl6DsDnbBq1PYaTZR1R_Vmv8NFLbt8m5X90NiuNuswtzIwc1m-q33sB1X6Y5KDb-0.png" descr="6TgYuPnDq8BIoxPuW7xzrcNrguLVhIYT8SaZHG1KBzEWlRv8k992_KBMO1PCHYLK8xI1bbmTJPCl6DsDnbBq1PYaTZR1R_Vmv8NFLbt8m5X90NiuNuswtzIwc1m-q33sB1X6Y5KDb-0.png"/>
            <p:cNvPicPr>
              <a:picLocks noChangeAspect="1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27000" y="88900"/>
              <a:ext cx="1345960" cy="92620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8" name="6TgYuPnDq8BIoxPuW7xzrcNrguLVhIYT8SaZHG1KBzEWlRv8k992_KBMO1PCHYLK8xI1bbmTJPCl6DsDnbBq1PYaTZR1R_Vmv8NFLbt8m5X90NiuNuswtzIwc1m-q33sB1X6Y5KDb-0.png" descr="6TgYuPnDq8BIoxPuW7xzrcNrguLVhIYT8SaZHG1KBzEWlRv8k992_KBMO1PCHYLK8xI1bbmTJPCl6DsDnbBq1PYaTZR1R_Vmv8NFLbt8m5X90NiuNuswtzIwc1m-q33sB1X6Y5KDb-0.png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0" y="0"/>
              <a:ext cx="1599960" cy="1256403"/>
            </a:xfrm>
            <a:prstGeom prst="rect">
              <a:avLst/>
            </a:prstGeom>
            <a:effectLst/>
          </p:spPr>
        </p:pic>
      </p:grpSp>
      <p:grpSp>
        <p:nvGrpSpPr>
          <p:cNvPr id="233" name="EhRoQrVpFePLHN8UlhhdEvfeHOsuBeD6I-UHYyOrz0KpwNZ66GOpgk5dQ-yXyIePwp8_ajyrKFbberpQ3MBOKekA-54ZWds_P55fGUxxW70xcnlZTe5QXF1L-k_ibXFCpFw8B48I96A.png"/>
          <p:cNvGrpSpPr/>
          <p:nvPr/>
        </p:nvGrpSpPr>
        <p:grpSpPr>
          <a:xfrm>
            <a:off x="18910852" y="8859587"/>
            <a:ext cx="1346440" cy="1535395"/>
            <a:chOff x="0" y="0"/>
            <a:chExt cx="1346438" cy="1535394"/>
          </a:xfrm>
        </p:grpSpPr>
        <p:pic>
          <p:nvPicPr>
            <p:cNvPr id="232" name="EhRoQrVpFePLHN8UlhhdEvfeHOsuBeD6I-UHYyOrz0KpwNZ66GOpgk5dQ-yXyIePwp8_ajyrKFbberpQ3MBOKekA-54ZWds_P55fGUxxW70xcnlZTe5QXF1L-k_ibXFCpFw8B48I96A.png" descr="EhRoQrVpFePLHN8UlhhdEvfeHOsuBeD6I-UHYyOrz0KpwNZ66GOpgk5dQ-yXyIePwp8_ajyrKFbberpQ3MBOKekA-54ZWds_P55fGUxxW70xcnlZTe5QXF1L-k_ibXFCpFw8B48I96A.png"/>
            <p:cNvPicPr>
              <a:picLocks noChangeAspect="1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27000" y="88900"/>
              <a:ext cx="1092439" cy="12051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1" name="EhRoQrVpFePLHN8UlhhdEvfeHOsuBeD6I-UHYyOrz0KpwNZ66GOpgk5dQ-yXyIePwp8_ajyrKFbberpQ3MBOKekA-54ZWds_P55fGUxxW70xcnlZTe5QXF1L-k_ibXFCpFw8B48I96A.png" descr="EhRoQrVpFePLHN8UlhhdEvfeHOsuBeD6I-UHYyOrz0KpwNZ66GOpgk5dQ-yXyIePwp8_ajyrKFbberpQ3MBOKekA-54ZWds_P55fGUxxW70xcnlZTe5QXF1L-k_ibXFCpFw8B48I96A.png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0" y="0"/>
              <a:ext cx="1346439" cy="153539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