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00D10-E80E-BF41-82AA-0A999C80AB24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50D06-C9F1-354D-84E5-9CE22572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6148-3AA7-8C4A-98AA-FE6767322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3A82C-0BE0-9240-AFF9-587AEC83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BE43-6403-AD4E-995E-68DCF7D2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7B0F-CDBA-7F4F-98E3-45511E8D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8AAD-9484-144E-A431-9D01D70C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3E50-F30F-D246-9072-BA3F0F46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1402C-776D-F84E-9C3C-1CD173BDF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1D085-A6D5-184B-96B8-F92B96EF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25F20-3417-8C4F-9CC1-935B095C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428B0-F6C8-CE46-94EF-41A6EF89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C6131-C893-2E4A-A490-7A0885036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891DF-2745-9344-AA31-52753EA74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D738-B2EE-8C4D-AE4F-AF24A785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13D9-E03F-894A-8B72-B438FB3F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105BF-C858-9B49-B2B8-A368E571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2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F211-DCB4-144E-A82A-85A96855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242B-5B79-2549-80B9-5B3396C5A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658D5-EE51-074D-AB9A-8B606935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5886-7FEA-3441-96E8-61218CB0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095A4-F291-1749-BF7B-73B1F2B0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8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C672-A428-0C43-80E4-2F810BBF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F31DF-1C43-EF44-8FD4-33500E45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DB01-A26F-914A-8BA1-039EF29E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9362-F8E1-6948-864C-10098AF3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69106-E1BD-674B-85E2-D0BE1DA5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44F9-E0EE-194B-8F42-5B8CADB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F6BC-F65C-A14A-9AD4-D20B42A12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2181F-2B19-7F43-9162-3C924A08F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6C094-136B-A749-98F2-A50070FC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BEF25-1367-FF43-84FC-3A16FF9E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6B80C-5E2B-AC45-88BF-F2158055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81FA-89A5-D949-B206-C5AA4BAD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ACC63-F9DA-8646-BD30-03EA9B0F7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005B0-0760-8C4C-9820-430676764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D5593-7965-F64F-8E88-347E8BFC8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5FF4E-2217-7A47-B784-95B7C9FCD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71302-02E2-6A4F-9943-E0BBDED2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A05BD-867C-AF44-82A9-7E9429CC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A1E99-2039-2D4C-9BFB-D788DB40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1A1C-AF8E-6F40-99D3-534982AD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DF7F0-134A-844D-B451-D5FBC019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570DB-218B-9C4F-B324-FEDF00B9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3CADF-0CDB-0145-B19E-ACA5BD6A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F37DA-9F8C-AA48-8678-E9A521AF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9C9CC-8EF3-1142-A0CE-1836B8B2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12791-BA97-7049-B10B-608AACC2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1518-BE6A-E943-86EE-75C1481A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1DD74-1AD2-B04D-BE74-74254020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092F8-B57C-604A-A96D-9F2DD5061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D0B55-6807-9D40-98A4-7A379C22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C8EB9-F19B-EA43-A0F6-41FB277F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7B511-2CF5-174F-A21E-C0F4AEA6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7B72-E86E-E547-9589-1D7E4E43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8BC5F-ED96-3E4C-9672-15AEA9531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94161-9A76-D84D-8910-D7917151E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47004-1714-CF4F-BB48-DAEAEEC0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68DE1-BA22-3E48-AA4F-6EEB304F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E18FF-3555-8C4F-8F6C-07BE91C6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6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75AE4-B284-1D46-AEAD-2148602D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39FFB-580C-494D-87C2-C1C6EBD3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9517F-8651-8D48-9C32-956B809FF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39E7-5357-C84B-B0A8-BD6CAE58B136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E0030-4BC5-5340-8E2E-E603CBC2A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DBA2E-FB57-FC4B-AE82-218255CFE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AC8AD-8828-6745-8AE9-E90D89E9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4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6515C-0479-F24A-9AB4-2488BEA9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8" y="59166"/>
            <a:ext cx="3414250" cy="1219628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+mn-lt"/>
              </a:rPr>
              <a:t>Net Ecosystem</a:t>
            </a:r>
            <a:r>
              <a:rPr lang="en-US" sz="2000" b="1" dirty="0"/>
              <a:t> </a:t>
            </a:r>
            <a:r>
              <a:rPr lang="en-US" sz="2000" b="1" dirty="0">
                <a:latin typeface="+mn-lt"/>
              </a:rPr>
              <a:t>Improvement</a:t>
            </a:r>
            <a:r>
              <a:rPr lang="en-US" sz="2000" b="1" dirty="0"/>
              <a:t> (</a:t>
            </a:r>
            <a:r>
              <a:rPr lang="en-US" sz="2000" b="1" dirty="0">
                <a:latin typeface="+mn-lt"/>
              </a:rPr>
              <a:t>NEI</a:t>
            </a:r>
            <a:r>
              <a:rPr lang="en-US" sz="2000" b="1" dirty="0"/>
              <a:t>):</a:t>
            </a:r>
            <a:r>
              <a:rPr lang="en-US" sz="2000" dirty="0"/>
              <a:t> </a:t>
            </a:r>
            <a:r>
              <a:rPr lang="en-US" sz="2000" i="1" dirty="0">
                <a:latin typeface="+mn-lt"/>
              </a:rPr>
              <a:t>An example operational metric for the Ocean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7E301-FEA0-6B48-8055-CAE1B6D125EB}"/>
              </a:ext>
            </a:extLst>
          </p:cNvPr>
          <p:cNvSpPr txBox="1"/>
          <p:nvPr/>
        </p:nvSpPr>
        <p:spPr>
          <a:xfrm>
            <a:off x="119698" y="1007721"/>
            <a:ext cx="3382298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600" dirty="0"/>
              <a:t>Ronald Thom and Heida Diefenderfer </a:t>
            </a:r>
            <a:r>
              <a:rPr lang="en-US" sz="1200" dirty="0"/>
              <a:t>Pacific Northwest National Laboratory, Marine and Coastal Research Laboratory, Sequim, WA, USA</a:t>
            </a:r>
          </a:p>
          <a:p>
            <a:endParaRPr lang="en-US" sz="1200" b="1" dirty="0"/>
          </a:p>
          <a:p>
            <a:r>
              <a:rPr lang="en-US" b="1" dirty="0"/>
              <a:t>Assumption</a:t>
            </a:r>
          </a:p>
          <a:p>
            <a:r>
              <a:rPr lang="en-US" sz="1600" dirty="0"/>
              <a:t>Human developments will continue. </a:t>
            </a:r>
            <a:endParaRPr lang="en-US" b="1" dirty="0"/>
          </a:p>
          <a:p>
            <a:endParaRPr lang="en-US" sz="800" b="1" dirty="0"/>
          </a:p>
          <a:p>
            <a:r>
              <a:rPr lang="en-US" b="1" dirty="0"/>
              <a:t>Definition and Model</a:t>
            </a:r>
          </a:p>
          <a:p>
            <a:r>
              <a:rPr lang="en-US" sz="1600" i="1" dirty="0"/>
              <a:t>Following development, an increase in the size and natural functions of an ecosystem, or natural components of the ecosystem, is still achieved.  </a:t>
            </a:r>
          </a:p>
          <a:p>
            <a:pPr algn="r"/>
            <a:r>
              <a:rPr lang="en-US" sz="1200" dirty="0"/>
              <a:t>(Thom et al. 2005. </a:t>
            </a:r>
            <a:r>
              <a:rPr lang="en-US" sz="1200" i="1" dirty="0"/>
              <a:t>Restoration Ecology</a:t>
            </a:r>
            <a:r>
              <a:rPr lang="en-US" sz="1200" dirty="0"/>
              <a:t>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DCA1E-A235-4842-9B48-865F9EE3C4E2}"/>
              </a:ext>
            </a:extLst>
          </p:cNvPr>
          <p:cNvSpPr txBox="1"/>
          <p:nvPr/>
        </p:nvSpPr>
        <p:spPr>
          <a:xfrm>
            <a:off x="3419059" y="175719"/>
            <a:ext cx="3241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Program Elements</a:t>
            </a:r>
          </a:p>
          <a:p>
            <a:pPr marL="342900" indent="-342900">
              <a:buAutoNum type="alphaUcParenR"/>
            </a:pPr>
            <a:r>
              <a:rPr lang="en-US" sz="1400" dirty="0"/>
              <a:t>Conceptual ecosystem model</a:t>
            </a:r>
          </a:p>
          <a:p>
            <a:pPr marL="342900" indent="-342900">
              <a:buAutoNum type="alphaUcParenR"/>
            </a:pPr>
            <a:r>
              <a:rPr lang="en-US" sz="1400" dirty="0"/>
              <a:t>Critical uncertainties research</a:t>
            </a:r>
          </a:p>
          <a:p>
            <a:pPr marL="342900" indent="-342900">
              <a:buAutoNum type="alphaUcParenR"/>
            </a:pPr>
            <a:r>
              <a:rPr lang="en-US" sz="1400" dirty="0"/>
              <a:t>Collaboration by design engineers, resource agencies, scientists, communities</a:t>
            </a:r>
          </a:p>
          <a:p>
            <a:pPr marL="342900" indent="-342900">
              <a:buAutoNum type="alphaUcParenR"/>
            </a:pPr>
            <a:r>
              <a:rPr lang="en-US" sz="1400" dirty="0"/>
              <a:t>Evidence-based project scoring</a:t>
            </a:r>
          </a:p>
          <a:p>
            <a:pPr marL="342900" indent="-342900">
              <a:buAutoNum type="alphaUcParenR"/>
            </a:pPr>
            <a:r>
              <a:rPr lang="en-US" sz="1400" dirty="0"/>
              <a:t>Restoration implementation</a:t>
            </a:r>
          </a:p>
          <a:p>
            <a:pPr marL="342900" indent="-342900">
              <a:buAutoNum type="alphaUcParenR"/>
            </a:pPr>
            <a:r>
              <a:rPr lang="en-US" sz="1400" dirty="0"/>
              <a:t>Effectiveness Monitoring, CNEI</a:t>
            </a:r>
          </a:p>
          <a:p>
            <a:pPr marL="342900" indent="-342900">
              <a:buAutoNum type="alphaUcParenR"/>
            </a:pPr>
            <a:r>
              <a:rPr lang="en-US" sz="1400" dirty="0"/>
              <a:t>Periodic program synthesis (AM)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831C2-7C34-AE4A-BF30-5BC248AC7C64}"/>
              </a:ext>
            </a:extLst>
          </p:cNvPr>
          <p:cNvSpPr txBox="1"/>
          <p:nvPr/>
        </p:nvSpPr>
        <p:spPr>
          <a:xfrm>
            <a:off x="111815" y="5209796"/>
            <a:ext cx="32497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Project and Goals</a:t>
            </a:r>
          </a:p>
          <a:p>
            <a:r>
              <a:rPr lang="en-US" sz="1600" dirty="0"/>
              <a:t>1. Restoration of tidal floodplain wetlands of the Columbia River</a:t>
            </a:r>
          </a:p>
          <a:p>
            <a:r>
              <a:rPr lang="en-US" sz="1600" dirty="0"/>
              <a:t>2. Improve juvenile habitat function for fish of endangered salmon stocks</a:t>
            </a:r>
          </a:p>
          <a:p>
            <a:r>
              <a:rPr lang="en-US" sz="1600" dirty="0"/>
              <a:t>3. Bonneville Power Admin. &amp; COE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F2091B-1BDD-1B49-AA7F-AC085210686B}"/>
              </a:ext>
            </a:extLst>
          </p:cNvPr>
          <p:cNvGrpSpPr/>
          <p:nvPr/>
        </p:nvGrpSpPr>
        <p:grpSpPr>
          <a:xfrm>
            <a:off x="103723" y="4033321"/>
            <a:ext cx="3430225" cy="1079600"/>
            <a:chOff x="34899" y="4114241"/>
            <a:chExt cx="3430225" cy="1079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ABBDD0-5F46-F545-9F06-7734CA573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99" y="4114241"/>
              <a:ext cx="2813820" cy="106364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D492D3-E379-C248-899A-28C29EBBEAB9}"/>
                </a:ext>
              </a:extLst>
            </p:cNvPr>
            <p:cNvSpPr txBox="1"/>
            <p:nvPr/>
          </p:nvSpPr>
          <p:spPr>
            <a:xfrm>
              <a:off x="985856" y="4916842"/>
              <a:ext cx="2479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</a:t>
              </a:r>
              <a:r>
                <a:rPr lang="en-US" sz="1200" dirty="0" err="1"/>
                <a:t>Diefenderfer</a:t>
              </a:r>
              <a:r>
                <a:rPr lang="en-US" sz="1200" dirty="0"/>
                <a:t> et al. 2016. </a:t>
              </a:r>
              <a:r>
                <a:rPr lang="en-US" sz="1200" i="1" dirty="0"/>
                <a:t>Ecosphere</a:t>
              </a:r>
              <a:r>
                <a:rPr lang="en-US" sz="1200" dirty="0"/>
                <a:t>)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BA601FF-F9EB-4A4E-92A3-5332DC01094C}"/>
              </a:ext>
            </a:extLst>
          </p:cNvPr>
          <p:cNvSpPr/>
          <p:nvPr/>
        </p:nvSpPr>
        <p:spPr>
          <a:xfrm>
            <a:off x="3419059" y="5249725"/>
            <a:ext cx="5534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A) Multi-metric site monitoring (Borde et al. 2020 </a:t>
            </a:r>
            <a:r>
              <a:rPr lang="en-US" sz="1400" i="1" dirty="0"/>
              <a:t>Ecosphere; </a:t>
            </a:r>
            <a:r>
              <a:rPr lang="en-US" sz="1400" dirty="0"/>
              <a:t>Diefenderfer et al. 2021  </a:t>
            </a:r>
            <a:r>
              <a:rPr lang="en-US" sz="1400" i="1" dirty="0"/>
              <a:t>J. of Geophysical Research</a:t>
            </a:r>
            <a:r>
              <a:rPr lang="en-US" sz="1400" dirty="0"/>
              <a:t>)</a:t>
            </a:r>
          </a:p>
          <a:p>
            <a:r>
              <a:rPr lang="en-US" sz="1400" dirty="0"/>
              <a:t>B) Net </a:t>
            </a:r>
            <a:r>
              <a:rPr lang="en-US" sz="1400" i="1" u="sng" dirty="0"/>
              <a:t>Area:</a:t>
            </a:r>
            <a:r>
              <a:rPr lang="en-US" sz="1400" i="1" dirty="0"/>
              <a:t> </a:t>
            </a:r>
            <a:r>
              <a:rPr lang="en-US" sz="1400" dirty="0"/>
              <a:t> 7.6% of 344 km</a:t>
            </a:r>
            <a:r>
              <a:rPr lang="en-US" sz="1400" baseline="30000" dirty="0"/>
              <a:t>2</a:t>
            </a:r>
            <a:r>
              <a:rPr lang="en-US" sz="1400" dirty="0"/>
              <a:t> recoverable wetland area restored, 60+projects, between 2004 and 2020.</a:t>
            </a:r>
          </a:p>
          <a:p>
            <a:r>
              <a:rPr lang="en-US" sz="1400" dirty="0"/>
              <a:t>C) </a:t>
            </a:r>
            <a:r>
              <a:rPr lang="en-US" sz="1400" i="1" u="sng" dirty="0"/>
              <a:t>Functions:</a:t>
            </a:r>
            <a:r>
              <a:rPr lang="en-US" sz="1400" i="1" dirty="0"/>
              <a:t> </a:t>
            </a:r>
            <a:r>
              <a:rPr lang="en-US" sz="1400" dirty="0"/>
              <a:t>habitat connectivity, vegetation and prey production on-site and exported…off-site subsides for salmon food web </a:t>
            </a:r>
            <a:r>
              <a:rPr lang="en-US" sz="1200" dirty="0"/>
              <a:t>(Thom et al. 2018 </a:t>
            </a:r>
            <a:r>
              <a:rPr lang="en-US" sz="1200" i="1" dirty="0"/>
              <a:t>Ecological Applications</a:t>
            </a:r>
            <a:r>
              <a:rPr lang="en-US" sz="1200" dirty="0"/>
              <a:t>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6B9CD38-D90D-1C4F-BAB9-DCE966ADD8A6}"/>
              </a:ext>
            </a:extLst>
          </p:cNvPr>
          <p:cNvSpPr/>
          <p:nvPr/>
        </p:nvSpPr>
        <p:spPr>
          <a:xfrm>
            <a:off x="3499689" y="2433706"/>
            <a:ext cx="3088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Cumulative Results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0CE643-7E0A-9649-B5C2-6A4F08BBC675}"/>
              </a:ext>
            </a:extLst>
          </p:cNvPr>
          <p:cNvGrpSpPr/>
          <p:nvPr/>
        </p:nvGrpSpPr>
        <p:grpSpPr>
          <a:xfrm>
            <a:off x="6497982" y="149981"/>
            <a:ext cx="5552471" cy="3931920"/>
            <a:chOff x="6588655" y="115005"/>
            <a:chExt cx="5552471" cy="3931920"/>
          </a:xfrm>
        </p:grpSpPr>
        <p:pic>
          <p:nvPicPr>
            <p:cNvPr id="35" name="Picture 34" descr="Map&#10;&#10;Description automatically generated">
              <a:extLst>
                <a:ext uri="{FF2B5EF4-FFF2-40B4-BE49-F238E27FC236}">
                  <a16:creationId xmlns:a16="http://schemas.microsoft.com/office/drawing/2014/main" id="{A78BE33E-C91D-E44D-B323-F3BD96448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90" t="2685" b="48128"/>
            <a:stretch/>
          </p:blipFill>
          <p:spPr>
            <a:xfrm>
              <a:off x="6588655" y="115005"/>
              <a:ext cx="5552471" cy="39319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A08CB5-7A4F-EB4A-8AA4-7C200B0391C7}"/>
                </a:ext>
              </a:extLst>
            </p:cNvPr>
            <p:cNvSpPr txBox="1">
              <a:spLocks/>
            </p:cNvSpPr>
            <p:nvPr/>
          </p:nvSpPr>
          <p:spPr>
            <a:xfrm>
              <a:off x="9853125" y="1797530"/>
              <a:ext cx="2232432" cy="914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400" b="1" i="1" dirty="0">
                  <a:latin typeface="Times" pitchFamily="2" charset="0"/>
                </a:rPr>
                <a:t>Figure 2. Tidal Columbia River and Estuary, Pacific Northwest, USA.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564D61E-2F9F-3C43-8350-2F896B9950A7}"/>
              </a:ext>
            </a:extLst>
          </p:cNvPr>
          <p:cNvSpPr txBox="1"/>
          <p:nvPr/>
        </p:nvSpPr>
        <p:spPr>
          <a:xfrm>
            <a:off x="8907005" y="6150114"/>
            <a:ext cx="32849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imes" pitchFamily="2" charset="0"/>
              </a:rPr>
              <a:t> Figure 3. Simple conceptual model. </a:t>
            </a:r>
            <a:r>
              <a:rPr lang="en-US" sz="1200" dirty="0" err="1"/>
              <a:t>Diefenderfer</a:t>
            </a:r>
            <a:r>
              <a:rPr lang="en-US" sz="1200" dirty="0"/>
              <a:t> et al. 2016 </a:t>
            </a:r>
            <a:r>
              <a:rPr lang="en-US" sz="1200" i="1" dirty="0"/>
              <a:t>Ecosphere</a:t>
            </a:r>
          </a:p>
          <a:p>
            <a:r>
              <a:rPr lang="en-US" sz="1200" dirty="0" err="1"/>
              <a:t>Diefenderfer</a:t>
            </a:r>
            <a:r>
              <a:rPr lang="en-US" sz="1200" i="1" dirty="0"/>
              <a:t> </a:t>
            </a:r>
            <a:r>
              <a:rPr lang="en-US" sz="1200" dirty="0"/>
              <a:t>et al. 2020</a:t>
            </a:r>
            <a:r>
              <a:rPr lang="en-US" sz="1200" i="1" dirty="0"/>
              <a:t>. Front. Ecol. Environ</a:t>
            </a:r>
            <a:r>
              <a:rPr lang="en-US" sz="1400" i="1" dirty="0"/>
              <a:t>.</a:t>
            </a:r>
          </a:p>
        </p:txBody>
      </p:sp>
      <p:pic>
        <p:nvPicPr>
          <p:cNvPr id="34" name="Picture 33" descr="Chart&#10;&#10;Description automatically generated">
            <a:extLst>
              <a:ext uri="{FF2B5EF4-FFF2-40B4-BE49-F238E27FC236}">
                <a16:creationId xmlns:a16="http://schemas.microsoft.com/office/drawing/2014/main" id="{4C97D755-B14C-4E40-82E6-85C1B5C0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008" y="2744276"/>
            <a:ext cx="5097046" cy="25470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E4F7EA-DB5F-D04E-83BE-0042189AAEC9}"/>
              </a:ext>
            </a:extLst>
          </p:cNvPr>
          <p:cNvSpPr txBox="1"/>
          <p:nvPr/>
        </p:nvSpPr>
        <p:spPr>
          <a:xfrm>
            <a:off x="4226942" y="2742878"/>
            <a:ext cx="25611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Times" pitchFamily="2" charset="0"/>
              </a:rPr>
              <a:t>Figure 1. Six Types of Restoration &amp; Protection Actions </a:t>
            </a:r>
            <a:r>
              <a:rPr lang="en-US" sz="1100" b="1" i="1" dirty="0">
                <a:latin typeface="Times" pitchFamily="2" charset="0"/>
              </a:rPr>
              <a:t>(</a:t>
            </a:r>
            <a:r>
              <a:rPr lang="en-US" sz="1000" i="1" dirty="0">
                <a:latin typeface="Times" pitchFamily="2" charset="0"/>
              </a:rPr>
              <a:t>Fig. K. Blauvelt, PC Trask Assoc.)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6862D-63C0-B041-AC7E-D40D8EE2F6BB}"/>
              </a:ext>
            </a:extLst>
          </p:cNvPr>
          <p:cNvSpPr txBox="1"/>
          <p:nvPr/>
        </p:nvSpPr>
        <p:spPr>
          <a:xfrm rot="16200000">
            <a:off x="7463287" y="3548074"/>
            <a:ext cx="1496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Salmon Benefit Units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F65B4-F937-4943-8F09-E77AE3B1780B}"/>
              </a:ext>
            </a:extLst>
          </p:cNvPr>
          <p:cNvSpPr txBox="1"/>
          <p:nvPr/>
        </p:nvSpPr>
        <p:spPr>
          <a:xfrm>
            <a:off x="8658054" y="4152552"/>
            <a:ext cx="36359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D) Adaptive management (AM) improves </a:t>
            </a:r>
          </a:p>
          <a:p>
            <a:r>
              <a:rPr lang="en-US" sz="1600" dirty="0"/>
              <a:t>restoration designs and measurable </a:t>
            </a:r>
          </a:p>
          <a:p>
            <a:r>
              <a:rPr lang="en-US" sz="1600" dirty="0"/>
              <a:t>outcomes </a:t>
            </a:r>
            <a:r>
              <a:rPr lang="en-US" sz="1200" dirty="0"/>
              <a:t>(</a:t>
            </a:r>
            <a:r>
              <a:rPr lang="en-US" sz="1200" dirty="0" err="1"/>
              <a:t>Ebberts</a:t>
            </a:r>
            <a:r>
              <a:rPr lang="en-US" sz="1200" dirty="0"/>
              <a:t> et al. 2017 </a:t>
            </a:r>
            <a:r>
              <a:rPr lang="en-US" sz="1200" i="1" dirty="0"/>
              <a:t>Restoration Ecology</a:t>
            </a:r>
            <a:r>
              <a:rPr lang="en-US" sz="1200" dirty="0"/>
              <a:t>)</a:t>
            </a:r>
          </a:p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36F9C6-C694-9143-9638-FDC2439359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53" r="12024" b="70677"/>
          <a:stretch/>
        </p:blipFill>
        <p:spPr>
          <a:xfrm>
            <a:off x="9211022" y="4893099"/>
            <a:ext cx="1970077" cy="1323505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323</Words>
  <Application>Microsoft Macintosh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Net Ecosystem Improvement (NEI): An example operational metric for the Ocean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Ecosystem Improvement (NEI): a foundational goal for the Ocean</dc:title>
  <dc:creator>Ronald Thom</dc:creator>
  <cp:lastModifiedBy>Ronald Thom</cp:lastModifiedBy>
  <cp:revision>44</cp:revision>
  <cp:lastPrinted>2021-02-02T01:50:51Z</cp:lastPrinted>
  <dcterms:created xsi:type="dcterms:W3CDTF">2021-01-21T20:37:38Z</dcterms:created>
  <dcterms:modified xsi:type="dcterms:W3CDTF">2021-02-02T20:29:02Z</dcterms:modified>
</cp:coreProperties>
</file>