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524" r:id="rId2"/>
    <p:sldId id="512" r:id="rId3"/>
    <p:sldId id="521" r:id="rId4"/>
    <p:sldId id="522" r:id="rId5"/>
    <p:sldId id="518" r:id="rId6"/>
  </p:sldIdLst>
  <p:sldSz cx="37463413" cy="2106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0"/>
    <p:restoredTop sz="96327"/>
  </p:normalViewPr>
  <p:slideViewPr>
    <p:cSldViewPr snapToGrid="0" snapToObjects="1">
      <p:cViewPr varScale="1">
        <p:scale>
          <a:sx n="22" d="100"/>
          <a:sy n="22" d="100"/>
        </p:scale>
        <p:origin x="54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60C4C-AB69-B34C-B5EB-1C28B33B037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1084-D59C-564E-A25C-3395FF405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1pPr>
    <a:lvl2pPr marL="1404747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2pPr>
    <a:lvl3pPr marL="2809494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3pPr>
    <a:lvl4pPr marL="4214241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4pPr>
    <a:lvl5pPr marL="5618988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5pPr>
    <a:lvl6pPr marL="7023735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6pPr>
    <a:lvl7pPr marL="8428482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7pPr>
    <a:lvl8pPr marL="9833229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8pPr>
    <a:lvl9pPr marL="11237976" algn="l" defTabSz="2809494" rtl="0" eaLnBrk="1" latinLnBrk="0" hangingPunct="1">
      <a:defRPr sz="36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927" y="3447889"/>
            <a:ext cx="28097560" cy="7334685"/>
          </a:xfrm>
        </p:spPr>
        <p:txBody>
          <a:bodyPr anchor="b"/>
          <a:lstStyle>
            <a:lvl1pPr algn="ctr">
              <a:defRPr sz="184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927" y="11065427"/>
            <a:ext cx="28097560" cy="5086486"/>
          </a:xfrm>
        </p:spPr>
        <p:txBody>
          <a:bodyPr/>
          <a:lstStyle>
            <a:lvl1pPr marL="0" indent="0" algn="ctr">
              <a:buNone/>
              <a:defRPr sz="7373"/>
            </a:lvl1pPr>
            <a:lvl2pPr marL="1404518" indent="0" algn="ctr">
              <a:buNone/>
              <a:defRPr sz="6144"/>
            </a:lvl2pPr>
            <a:lvl3pPr marL="2809037" indent="0" algn="ctr">
              <a:buNone/>
              <a:defRPr sz="5530"/>
            </a:lvl3pPr>
            <a:lvl4pPr marL="4213555" indent="0" algn="ctr">
              <a:buNone/>
              <a:defRPr sz="4915"/>
            </a:lvl4pPr>
            <a:lvl5pPr marL="5618074" indent="0" algn="ctr">
              <a:buNone/>
              <a:defRPr sz="4915"/>
            </a:lvl5pPr>
            <a:lvl6pPr marL="7022592" indent="0" algn="ctr">
              <a:buNone/>
              <a:defRPr sz="4915"/>
            </a:lvl6pPr>
            <a:lvl7pPr marL="8427110" indent="0" algn="ctr">
              <a:buNone/>
              <a:defRPr sz="4915"/>
            </a:lvl7pPr>
            <a:lvl8pPr marL="9831629" indent="0" algn="ctr">
              <a:buNone/>
              <a:defRPr sz="4915"/>
            </a:lvl8pPr>
            <a:lvl9pPr marL="11236147" indent="0" algn="ctr">
              <a:buNone/>
              <a:defRPr sz="49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809755" y="1121661"/>
            <a:ext cx="8078048" cy="1785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5609" y="1121661"/>
            <a:ext cx="23765853" cy="1785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97" y="5252301"/>
            <a:ext cx="32312194" cy="8763582"/>
          </a:xfrm>
        </p:spPr>
        <p:txBody>
          <a:bodyPr anchor="b"/>
          <a:lstStyle>
            <a:lvl1pPr>
              <a:defRPr sz="184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097" y="14098790"/>
            <a:ext cx="32312194" cy="4608561"/>
          </a:xfrm>
        </p:spPr>
        <p:txBody>
          <a:bodyPr/>
          <a:lstStyle>
            <a:lvl1pPr marL="0" indent="0">
              <a:buNone/>
              <a:defRPr sz="7373">
                <a:solidFill>
                  <a:schemeClr val="tx1">
                    <a:tint val="75000"/>
                  </a:schemeClr>
                </a:solidFill>
              </a:defRPr>
            </a:lvl1pPr>
            <a:lvl2pPr marL="1404518" indent="0">
              <a:buNone/>
              <a:defRPr sz="6144">
                <a:solidFill>
                  <a:schemeClr val="tx1">
                    <a:tint val="75000"/>
                  </a:schemeClr>
                </a:solidFill>
              </a:defRPr>
            </a:lvl2pPr>
            <a:lvl3pPr marL="2809037" indent="0">
              <a:buNone/>
              <a:defRPr sz="5530">
                <a:solidFill>
                  <a:schemeClr val="tx1">
                    <a:tint val="75000"/>
                  </a:schemeClr>
                </a:solidFill>
              </a:defRPr>
            </a:lvl3pPr>
            <a:lvl4pPr marL="4213555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4pPr>
            <a:lvl5pPr marL="5618074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5pPr>
            <a:lvl6pPr marL="7022592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6pPr>
            <a:lvl7pPr marL="8427110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7pPr>
            <a:lvl8pPr marL="9831629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8pPr>
            <a:lvl9pPr marL="11236147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609" y="5608303"/>
            <a:ext cx="15921951" cy="1336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65853" y="5608303"/>
            <a:ext cx="15921951" cy="1336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7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9" y="1121662"/>
            <a:ext cx="32312194" cy="4072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491" y="5164517"/>
            <a:ext cx="15848778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0491" y="7695568"/>
            <a:ext cx="15848778" cy="1131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65853" y="5164517"/>
            <a:ext cx="15926830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65853" y="7695568"/>
            <a:ext cx="15926830" cy="1131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91" y="1404514"/>
            <a:ext cx="12082925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6830" y="3033362"/>
            <a:ext cx="18965853" cy="14971731"/>
          </a:xfrm>
        </p:spPr>
        <p:txBody>
          <a:bodyPr/>
          <a:lstStyle>
            <a:lvl1pPr>
              <a:defRPr sz="9830"/>
            </a:lvl1pPr>
            <a:lvl2pPr>
              <a:defRPr sz="8602"/>
            </a:lvl2pPr>
            <a:lvl3pPr>
              <a:defRPr sz="7373"/>
            </a:lvl3pPr>
            <a:lvl4pPr>
              <a:defRPr sz="6144"/>
            </a:lvl4pPr>
            <a:lvl5pPr>
              <a:defRPr sz="6144"/>
            </a:lvl5pPr>
            <a:lvl6pPr>
              <a:defRPr sz="6144"/>
            </a:lvl6pPr>
            <a:lvl7pPr>
              <a:defRPr sz="6144"/>
            </a:lvl7pPr>
            <a:lvl8pPr>
              <a:defRPr sz="6144"/>
            </a:lvl8pPr>
            <a:lvl9pPr>
              <a:defRPr sz="61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491" y="6320314"/>
            <a:ext cx="12082925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91" y="1404514"/>
            <a:ext cx="12082925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26830" y="3033362"/>
            <a:ext cx="18965853" cy="14971731"/>
          </a:xfrm>
        </p:spPr>
        <p:txBody>
          <a:bodyPr anchor="t"/>
          <a:lstStyle>
            <a:lvl1pPr marL="0" indent="0">
              <a:buNone/>
              <a:defRPr sz="9830"/>
            </a:lvl1pPr>
            <a:lvl2pPr marL="1404518" indent="0">
              <a:buNone/>
              <a:defRPr sz="8602"/>
            </a:lvl2pPr>
            <a:lvl3pPr marL="2809037" indent="0">
              <a:buNone/>
              <a:defRPr sz="7373"/>
            </a:lvl3pPr>
            <a:lvl4pPr marL="4213555" indent="0">
              <a:buNone/>
              <a:defRPr sz="6144"/>
            </a:lvl4pPr>
            <a:lvl5pPr marL="5618074" indent="0">
              <a:buNone/>
              <a:defRPr sz="6144"/>
            </a:lvl5pPr>
            <a:lvl6pPr marL="7022592" indent="0">
              <a:buNone/>
              <a:defRPr sz="6144"/>
            </a:lvl6pPr>
            <a:lvl7pPr marL="8427110" indent="0">
              <a:buNone/>
              <a:defRPr sz="6144"/>
            </a:lvl7pPr>
            <a:lvl8pPr marL="9831629" indent="0">
              <a:buNone/>
              <a:defRPr sz="6144"/>
            </a:lvl8pPr>
            <a:lvl9pPr marL="11236147" indent="0">
              <a:buNone/>
              <a:defRPr sz="61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491" y="6320314"/>
            <a:ext cx="12082925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610" y="1121662"/>
            <a:ext cx="32312194" cy="407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610" y="5608303"/>
            <a:ext cx="32312194" cy="1336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E5DB-BD64-0B47-81E8-D355AAA189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D472-ACE9-BC43-B707-A8A3516D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09037" rtl="0" eaLnBrk="1" latinLnBrk="0" hangingPunct="1">
        <a:lnSpc>
          <a:spcPct val="90000"/>
        </a:lnSpc>
        <a:spcBef>
          <a:spcPct val="0"/>
        </a:spcBef>
        <a:buNone/>
        <a:defRPr sz="135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2259" indent="-702259" algn="l" defTabSz="2809037" rtl="0" eaLnBrk="1" latinLnBrk="0" hangingPunct="1">
        <a:lnSpc>
          <a:spcPct val="90000"/>
        </a:lnSpc>
        <a:spcBef>
          <a:spcPts val="3072"/>
        </a:spcBef>
        <a:buFont typeface="Arial" panose="020B0604020202020204" pitchFamily="34" charset="0"/>
        <a:buChar char="•"/>
        <a:defRPr sz="8602" kern="1200">
          <a:solidFill>
            <a:schemeClr val="tx1"/>
          </a:solidFill>
          <a:latin typeface="+mn-lt"/>
          <a:ea typeface="+mn-ea"/>
          <a:cs typeface="+mn-cs"/>
        </a:defRPr>
      </a:lvl1pPr>
      <a:lvl2pPr marL="210677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7373" kern="1200">
          <a:solidFill>
            <a:schemeClr val="tx1"/>
          </a:solidFill>
          <a:latin typeface="+mn-lt"/>
          <a:ea typeface="+mn-ea"/>
          <a:cs typeface="+mn-cs"/>
        </a:defRPr>
      </a:lvl2pPr>
      <a:lvl3pPr marL="351129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3pPr>
      <a:lvl4pPr marL="4915814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6320333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724851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9129370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93840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404518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2pPr>
      <a:lvl3pPr marL="280903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3pPr>
      <a:lvl4pPr marL="4213555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5618074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022592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842711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9831629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23614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4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12.tiff"/><Relationship Id="rId5" Type="http://schemas.openxmlformats.org/officeDocument/2006/relationships/image" Target="../media/image3.tiff"/><Relationship Id="rId15" Type="http://schemas.openxmlformats.org/officeDocument/2006/relationships/image" Target="../media/image16.jpeg"/><Relationship Id="rId10" Type="http://schemas.openxmlformats.org/officeDocument/2006/relationships/image" Target="../media/image11.tiff"/><Relationship Id="rId4" Type="http://schemas.openxmlformats.org/officeDocument/2006/relationships/image" Target="../media/image2.tiff"/><Relationship Id="rId9" Type="http://schemas.openxmlformats.org/officeDocument/2006/relationships/image" Target="../media/image6.tif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he.rockefeller.edu/wp-content/uploads/2021/01/GFFC-V2.pdf" TargetMode="External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08" y="-187624"/>
            <a:ext cx="37405905" cy="4839137"/>
          </a:xfrm>
          <a:prstGeom prst="rect">
            <a:avLst/>
          </a:prstGeom>
          <a:solidFill>
            <a:srgbClr val="58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7508" y="-251011"/>
            <a:ext cx="37405905" cy="21174592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6761808" y="-186392"/>
            <a:ext cx="25516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REAT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LOBAL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F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ISH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C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25718" y="2274873"/>
            <a:ext cx="18029329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Jesse H. Ausubel, Mark Y. Stoeckle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5149" y="3267097"/>
            <a:ext cx="2374961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Program for the Human Environment, The Rockefeller University, New York, New York, USA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82DD74-CEB6-1843-B8D6-1493187F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05" y="144132"/>
            <a:ext cx="5940408" cy="15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54576-46D1-4A4B-81F9-B059CC635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03" y="5661580"/>
            <a:ext cx="3456029" cy="1684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74C24-D136-6D40-8E53-CC589BC8B1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740" y="5866313"/>
            <a:ext cx="2024660" cy="1684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552B59-A1AD-CD49-B016-C702EDEF3A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8" y="4831274"/>
            <a:ext cx="5875029" cy="822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592E9A-391D-1A4C-927F-B99C1854C0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7" y="7638250"/>
            <a:ext cx="4323695" cy="22154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C77493-07C5-4E4E-88E1-226F02F3AD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75" y="5833847"/>
            <a:ext cx="1455704" cy="1684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3F6EE-7E1E-9748-A9A5-845E846F563B}"/>
              </a:ext>
            </a:extLst>
          </p:cNvPr>
          <p:cNvSpPr txBox="1"/>
          <p:nvPr/>
        </p:nvSpPr>
        <p:spPr>
          <a:xfrm>
            <a:off x="6987479" y="18506956"/>
            <a:ext cx="217796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dirty="0"/>
          </a:p>
          <a:p>
            <a:r>
              <a:rPr lang="en-US" sz="5400" dirty="0"/>
              <a:t>Acknowledgement: Monmouth-Rockefeller Marine Science &amp; Policy Initiative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C6FD0C-5678-4431-AE9C-C6D668903E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24" y="8723864"/>
            <a:ext cx="16027851" cy="9779377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82CCF-4F37-48CE-B936-6FE5EB078FB6}"/>
              </a:ext>
            </a:extLst>
          </p:cNvPr>
          <p:cNvSpPr txBox="1"/>
          <p:nvPr/>
        </p:nvSpPr>
        <p:spPr>
          <a:xfrm>
            <a:off x="9181961" y="5140810"/>
            <a:ext cx="277133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Information on species diversity &amp; abundance from DNA in 1 liter of water</a:t>
            </a:r>
          </a:p>
          <a:p>
            <a:r>
              <a:rPr lang="en-US" sz="7200" dirty="0"/>
              <a:t>is comparable to information from 66 million liters trawled by a net. </a:t>
            </a:r>
          </a:p>
          <a:p>
            <a:r>
              <a:rPr lang="en-US" sz="7200" dirty="0"/>
              <a:t>		      Time for the Great Global Fish Count!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E58CE7-3C33-4EBC-8934-235A6884F9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6894" y="10996848"/>
            <a:ext cx="1851571" cy="41792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94039A-7084-4968-AE0C-97B1760BB81C}"/>
              </a:ext>
            </a:extLst>
          </p:cNvPr>
          <p:cNvSpPr/>
          <p:nvPr/>
        </p:nvSpPr>
        <p:spPr>
          <a:xfrm>
            <a:off x="27300069" y="11413464"/>
            <a:ext cx="885780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66M</a:t>
            </a:r>
            <a:r>
              <a:rPr lang="en-US" sz="6000" dirty="0"/>
              <a:t> liters fills football field</a:t>
            </a:r>
          </a:p>
          <a:p>
            <a:r>
              <a:rPr lang="en-US" sz="6000" dirty="0"/>
              <a:t>above goal posts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6B4AB-14BB-43E9-BF02-7CFCD7850ABC}"/>
              </a:ext>
            </a:extLst>
          </p:cNvPr>
          <p:cNvSpPr txBox="1"/>
          <p:nvPr/>
        </p:nvSpPr>
        <p:spPr>
          <a:xfrm>
            <a:off x="3726512" y="12195598"/>
            <a:ext cx="21841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1 liter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CDCC52-B861-4856-AF09-694CBD68DA92}"/>
              </a:ext>
            </a:extLst>
          </p:cNvPr>
          <p:cNvSpPr txBox="1"/>
          <p:nvPr/>
        </p:nvSpPr>
        <p:spPr>
          <a:xfrm>
            <a:off x="8604087" y="1196476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557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79A2EB5D-49FF-AA41-BEC6-0EB596C13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036" y="13746066"/>
            <a:ext cx="11865949" cy="5932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08" y="-187624"/>
            <a:ext cx="37405905" cy="4839137"/>
          </a:xfrm>
          <a:prstGeom prst="rect">
            <a:avLst/>
          </a:prstGeom>
          <a:solidFill>
            <a:srgbClr val="58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7508" y="-251011"/>
            <a:ext cx="37405905" cy="21174592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6761808" y="-186392"/>
            <a:ext cx="25516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REAT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LOBAL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F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ISH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C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25718" y="2274873"/>
            <a:ext cx="18029329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Jesse H. Ausubel, Mark Y. Stoeckle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5149" y="3267097"/>
            <a:ext cx="2374961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Program for the Human Environment, The Rockefeller University, New York, New York, USA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82DD74-CEB6-1843-B8D6-1493187FA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05" y="144132"/>
            <a:ext cx="5940408" cy="15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54576-46D1-4A4B-81F9-B059CC635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03" y="5661580"/>
            <a:ext cx="3456029" cy="1684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74C24-D136-6D40-8E53-CC589BC8B1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740" y="5866313"/>
            <a:ext cx="2024660" cy="1684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552B59-A1AD-CD49-B016-C702EDEF3A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8" y="4831274"/>
            <a:ext cx="5875029" cy="822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592E9A-391D-1A4C-927F-B99C1854C0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7" y="7550924"/>
            <a:ext cx="4323695" cy="22154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387474-BD42-2D4F-87BD-BE4D9F327F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14" y="15931494"/>
            <a:ext cx="3657600" cy="3657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C77493-07C5-4E4E-88E1-226F02F3AD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75" y="5833847"/>
            <a:ext cx="1455704" cy="1684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8E4110-4A01-3448-9414-3F3F912666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179" y="5692224"/>
            <a:ext cx="14067907" cy="110434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497428C-8DBD-1E47-8B33-EDCBCE5732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6689" y="5480162"/>
            <a:ext cx="6735694" cy="12435127"/>
          </a:xfrm>
          <a:prstGeom prst="rect">
            <a:avLst/>
          </a:prstGeom>
        </p:spPr>
      </p:pic>
      <p:pic>
        <p:nvPicPr>
          <p:cNvPr id="1026" name="Picture 2" descr="What are Barcodes?">
            <a:extLst>
              <a:ext uri="{FF2B5EF4-FFF2-40B4-BE49-F238E27FC236}">
                <a16:creationId xmlns:a16="http://schemas.microsoft.com/office/drawing/2014/main" id="{65F25BB4-EF1D-F242-BC82-9E53FCE5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538" y="16997119"/>
            <a:ext cx="3394404" cy="22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19082E-ED43-2542-BB17-F57B06B12F8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376298" y="10390927"/>
            <a:ext cx="2613598" cy="2613598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 descr="What are Barcodes?">
            <a:extLst>
              <a:ext uri="{FF2B5EF4-FFF2-40B4-BE49-F238E27FC236}">
                <a16:creationId xmlns:a16="http://schemas.microsoft.com/office/drawing/2014/main" id="{39A2F4A9-B807-8742-BC74-6C63ACC7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9896" y="10281572"/>
            <a:ext cx="2425527" cy="1617018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6CA1D-8622-4837-B9CD-4F10171A3992}"/>
              </a:ext>
            </a:extLst>
          </p:cNvPr>
          <p:cNvSpPr txBox="1"/>
          <p:nvPr/>
        </p:nvSpPr>
        <p:spPr>
          <a:xfrm>
            <a:off x="9152524" y="5746605"/>
            <a:ext cx="6612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The Idea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944262A-591C-264D-9B32-844FEF3463A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6298" y="4831274"/>
            <a:ext cx="8029607" cy="5371659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0A37E-F9A2-46E3-8E94-8F1BD40C3634}"/>
              </a:ext>
            </a:extLst>
          </p:cNvPr>
          <p:cNvSpPr txBox="1"/>
          <p:nvPr/>
        </p:nvSpPr>
        <p:spPr>
          <a:xfrm>
            <a:off x="691979" y="19679041"/>
            <a:ext cx="35785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Collect water and metadata…filter water…save filter with sediment…email data to app…mail filter to lab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3D816-D3A8-48DC-B9AD-96BB302AE326}"/>
              </a:ext>
            </a:extLst>
          </p:cNvPr>
          <p:cNvSpPr txBox="1"/>
          <p:nvPr/>
        </p:nvSpPr>
        <p:spPr>
          <a:xfrm>
            <a:off x="28922826" y="14127621"/>
            <a:ext cx="674896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What’s new:</a:t>
            </a:r>
          </a:p>
          <a:p>
            <a:r>
              <a:rPr lang="en-US" sz="8000" dirty="0"/>
              <a:t>scale -</a:t>
            </a:r>
          </a:p>
          <a:p>
            <a:r>
              <a:rPr lang="en-US" sz="6600" dirty="0"/>
              <a:t>millions of samples</a:t>
            </a:r>
          </a:p>
        </p:txBody>
      </p:sp>
    </p:spTree>
    <p:extLst>
      <p:ext uri="{BB962C8B-B14F-4D97-AF65-F5344CB8AC3E}">
        <p14:creationId xmlns:p14="http://schemas.microsoft.com/office/powerpoint/2010/main" val="38903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08" y="-187624"/>
            <a:ext cx="37405905" cy="4839137"/>
          </a:xfrm>
          <a:prstGeom prst="rect">
            <a:avLst/>
          </a:prstGeom>
          <a:solidFill>
            <a:srgbClr val="58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7508" y="-251011"/>
            <a:ext cx="37405905" cy="21174592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6761808" y="-186392"/>
            <a:ext cx="25516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REAT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LOBAL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F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ISH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C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25718" y="2274873"/>
            <a:ext cx="18029329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Jesse H. Ausubel, Mark Y. Stoeckle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5149" y="3267097"/>
            <a:ext cx="2374961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Program for the Human Environment, The Rockefeller University, New York, New York, USA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82DD74-CEB6-1843-B8D6-1493187F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05" y="144132"/>
            <a:ext cx="5940408" cy="15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54576-46D1-4A4B-81F9-B059CC635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03" y="5661580"/>
            <a:ext cx="3456029" cy="1684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74C24-D136-6D40-8E53-CC589BC8B1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740" y="5866313"/>
            <a:ext cx="2024660" cy="1684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552B59-A1AD-CD49-B016-C702EDEF3A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8" y="4831274"/>
            <a:ext cx="5875029" cy="822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592E9A-391D-1A4C-927F-B99C1854C0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7" y="7638250"/>
            <a:ext cx="4323695" cy="22154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C77493-07C5-4E4E-88E1-226F02F3AD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75" y="5833847"/>
            <a:ext cx="1455704" cy="168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E1680-D774-A14D-8BF1-37EE272C4576}"/>
              </a:ext>
            </a:extLst>
          </p:cNvPr>
          <p:cNvSpPr txBox="1"/>
          <p:nvPr/>
        </p:nvSpPr>
        <p:spPr>
          <a:xfrm>
            <a:off x="8527220" y="5866313"/>
            <a:ext cx="28039290" cy="1403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9600" b="1" dirty="0"/>
              <a:t>The Process</a:t>
            </a:r>
          </a:p>
          <a:p>
            <a:r>
              <a:rPr lang="en-US" sz="5400" dirty="0"/>
              <a:t>2021: Form small team, raise funds for feasibility phase, draft decadal plan, find lead sponsor to</a:t>
            </a:r>
          </a:p>
          <a:p>
            <a:r>
              <a:rPr lang="en-US" sz="5400" dirty="0"/>
              <a:t>	develop	GGFC	for approval in Berlin June ’22 as Project or </a:t>
            </a:r>
            <a:r>
              <a:rPr lang="en-US" sz="5400" dirty="0" err="1"/>
              <a:t>Programme</a:t>
            </a:r>
            <a:r>
              <a:rPr lang="en-US" sz="5400" dirty="0"/>
              <a:t>; gain partners</a:t>
            </a:r>
          </a:p>
          <a:p>
            <a:r>
              <a:rPr lang="en-US" sz="5400" dirty="0"/>
              <a:t>2022: Develop management, governance, brand; develop cost estimates ($100 m at $50 per 	sample?), make budget, win key funding commitments including in-kind</a:t>
            </a:r>
          </a:p>
          <a:p>
            <a:r>
              <a:rPr lang="en-US" sz="5400" dirty="0"/>
              <a:t>2023: set standards, protocols, web interface; pilot project; choose tech, order supplies;</a:t>
            </a:r>
          </a:p>
          <a:p>
            <a:r>
              <a:rPr lang="en-US" sz="5400" dirty="0">
                <a:solidFill>
                  <a:srgbClr val="FF0000"/>
                </a:solidFill>
              </a:rPr>
              <a:t>2024: Great Global Fish Count (World Ocean Day), pool &amp; analyze data, data into OBIS</a:t>
            </a:r>
          </a:p>
          <a:p>
            <a:r>
              <a:rPr lang="en-US" sz="5400" dirty="0"/>
              <a:t>2025: Publish findings, maps; hold science conference; global engagement</a:t>
            </a:r>
          </a:p>
          <a:p>
            <a:r>
              <a:rPr lang="en-US" sz="5400" dirty="0">
                <a:solidFill>
                  <a:srgbClr val="FF0000"/>
                </a:solidFill>
              </a:rPr>
              <a:t>If successful so far: </a:t>
            </a:r>
            <a:r>
              <a:rPr lang="en-US" sz="5400" dirty="0"/>
              <a:t>plan time series and more taxa</a:t>
            </a:r>
          </a:p>
          <a:p>
            <a:r>
              <a:rPr lang="en-US" sz="5400" dirty="0"/>
              <a:t>2026: Repeat GGFC, consider GGC for other vertebrates, </a:t>
            </a:r>
            <a:r>
              <a:rPr lang="en-US" sz="5400" dirty="0" err="1"/>
              <a:t>molluscs</a:t>
            </a:r>
            <a:r>
              <a:rPr lang="en-US" sz="5400" dirty="0"/>
              <a:t>, crustaceans…</a:t>
            </a:r>
          </a:p>
          <a:p>
            <a:r>
              <a:rPr lang="en-US" sz="5400" dirty="0"/>
              <a:t>2027, 2028, 2029…repeat, refine, expand…2030 full program evaluation</a:t>
            </a:r>
          </a:p>
          <a:p>
            <a:r>
              <a:rPr lang="en-US" sz="5400" dirty="0"/>
              <a:t>Partners: In US government, NOPP federal agencies; also state agencies</a:t>
            </a:r>
          </a:p>
          <a:p>
            <a:r>
              <a:rPr lang="en-US" sz="5400" dirty="0"/>
              <a:t>						Nations with largest EEZs (France) and coastlines but all can participate</a:t>
            </a:r>
          </a:p>
          <a:p>
            <a:r>
              <a:rPr lang="en-US" sz="5400" dirty="0"/>
              <a:t>					   Suppliers of biotech goods and services; coastal enterprises; drone operators</a:t>
            </a:r>
          </a:p>
          <a:p>
            <a:r>
              <a:rPr lang="en-US" sz="5400" dirty="0"/>
              <a:t>						International organizations: POGO, SCOR, SCAR, ICES, PICES, UN/FAO…</a:t>
            </a:r>
          </a:p>
          <a:p>
            <a:r>
              <a:rPr lang="en-US" sz="5400" dirty="0"/>
              <a:t>						Aquariums and natural history museums; schools; members of environmental NGOs</a:t>
            </a:r>
          </a:p>
        </p:txBody>
      </p:sp>
    </p:spTree>
    <p:extLst>
      <p:ext uri="{BB962C8B-B14F-4D97-AF65-F5344CB8AC3E}">
        <p14:creationId xmlns:p14="http://schemas.microsoft.com/office/powerpoint/2010/main" val="31152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08" y="-187624"/>
            <a:ext cx="37405905" cy="4839137"/>
          </a:xfrm>
          <a:prstGeom prst="rect">
            <a:avLst/>
          </a:prstGeom>
          <a:solidFill>
            <a:srgbClr val="58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7508" y="-251011"/>
            <a:ext cx="37405905" cy="21174592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6761808" y="-186392"/>
            <a:ext cx="25516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REAT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LOBAL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F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ISH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C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25718" y="2274873"/>
            <a:ext cx="18029329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Jesse H. Ausubel, Mark Y. Stoeckle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5149" y="3267097"/>
            <a:ext cx="2374961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Program for the Human Environment, The Rockefeller University, New York, New York, USA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82DD74-CEB6-1843-B8D6-1493187F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05" y="144132"/>
            <a:ext cx="5940408" cy="15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54576-46D1-4A4B-81F9-B059CC635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03" y="5661580"/>
            <a:ext cx="3456029" cy="1684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74C24-D136-6D40-8E53-CC589BC8B1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740" y="5866313"/>
            <a:ext cx="2024660" cy="1684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552B59-A1AD-CD49-B016-C702EDEF3A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8" y="4831274"/>
            <a:ext cx="5875029" cy="822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592E9A-391D-1A4C-927F-B99C1854C0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17" y="7638250"/>
            <a:ext cx="4323695" cy="22154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C77493-07C5-4E4E-88E1-226F02F3AD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75" y="5833847"/>
            <a:ext cx="1455704" cy="168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E1680-D774-A14D-8BF1-37EE272C4576}"/>
              </a:ext>
            </a:extLst>
          </p:cNvPr>
          <p:cNvSpPr txBox="1"/>
          <p:nvPr/>
        </p:nvSpPr>
        <p:spPr>
          <a:xfrm>
            <a:off x="9181961" y="5866313"/>
            <a:ext cx="28223944" cy="1569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9600" b="1" dirty="0"/>
              <a:t>The Outcomes</a:t>
            </a:r>
          </a:p>
          <a:p>
            <a:r>
              <a:rPr lang="en-US" sz="5400" dirty="0"/>
              <a:t>Adoption of genomics in many organizations and programs</a:t>
            </a:r>
          </a:p>
          <a:p>
            <a:r>
              <a:rPr lang="en-US" sz="5400" dirty="0"/>
              <a:t>Cheaper, quicker, more reliable eDNA technologies</a:t>
            </a:r>
          </a:p>
          <a:p>
            <a:r>
              <a:rPr lang="en-US" sz="5400" dirty="0"/>
              <a:t>Useful info for fisheries and aquaculture, harbors, sanctuaries, coastal restoration, e.g., smarter</a:t>
            </a:r>
          </a:p>
          <a:p>
            <a:r>
              <a:rPr lang="en-US" sz="5400" dirty="0"/>
              <a:t>	boundaries for protected areas and identification of new hot or trouble spots</a:t>
            </a:r>
          </a:p>
          <a:p>
            <a:r>
              <a:rPr lang="en-US" sz="5400" dirty="0"/>
              <a:t>Enhanced marine genomic reference libraries</a:t>
            </a:r>
          </a:p>
          <a:p>
            <a:r>
              <a:rPr lang="en-US" sz="5400" dirty="0"/>
              <a:t>Entrepreneurial companies and job creation providing eDNA services</a:t>
            </a:r>
          </a:p>
          <a:p>
            <a:r>
              <a:rPr lang="en-US" sz="5400" dirty="0"/>
              <a:t>Trained people, informed and inspired citizens</a:t>
            </a:r>
          </a:p>
          <a:p>
            <a:r>
              <a:rPr lang="en-US" sz="5400" dirty="0"/>
              <a:t>Surprises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Easy-to-measure most forms of progress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Can benefit people of all ages, everywhere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No collection of organisms or stress on animals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30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08" y="-187624"/>
            <a:ext cx="37405905" cy="4839137"/>
          </a:xfrm>
          <a:prstGeom prst="rect">
            <a:avLst/>
          </a:prstGeom>
          <a:solidFill>
            <a:srgbClr val="58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7508" y="-251011"/>
            <a:ext cx="37405905" cy="21174592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6761808" y="-186392"/>
            <a:ext cx="25516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REAT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G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LOBAL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F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ISH 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C</a:t>
            </a:r>
            <a:r>
              <a:rPr lang="en-US" sz="15000" dirty="0">
                <a:solidFill>
                  <a:schemeClr val="bg1"/>
                </a:solidFill>
                <a:latin typeface="+mj-lt"/>
                <a:ea typeface="Palatino" pitchFamily="2" charset="77"/>
                <a:cs typeface="Futura Medium" panose="020B0602020204020303" pitchFamily="34" charset="-79"/>
              </a:rPr>
              <a:t>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25718" y="2274873"/>
            <a:ext cx="18029329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Jesse H. Ausubel, Mark Y. Stoeckle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5149" y="3267097"/>
            <a:ext cx="2374961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dirty="0">
                <a:solidFill>
                  <a:schemeClr val="bg1"/>
                </a:solidFill>
                <a:ea typeface="Palatino" pitchFamily="2" charset="77"/>
                <a:cs typeface="Futura Medium" panose="020B0602020204020303" pitchFamily="34" charset="-79"/>
              </a:rPr>
              <a:t>Program for the Human Environment, The Rockefeller University, New York, New York, USA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82DD74-CEB6-1843-B8D6-1493187F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05" y="144132"/>
            <a:ext cx="5940408" cy="1588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54576-46D1-4A4B-81F9-B059CC635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84" y="9257763"/>
            <a:ext cx="9498655" cy="4630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74C24-D136-6D40-8E53-CC589BC8B1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343" y="9555641"/>
            <a:ext cx="6547893" cy="5448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552B59-A1AD-CD49-B016-C702EDEF3A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321" y="7092017"/>
            <a:ext cx="17590736" cy="24636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592E9A-391D-1A4C-927F-B99C1854C0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644" y="14142931"/>
            <a:ext cx="12672884" cy="6493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D4419-6B5D-E543-9A17-9B5AAFC741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1341" y="9555641"/>
            <a:ext cx="3738081" cy="4325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7C266-8AB9-45B8-9613-05393C527D25}"/>
              </a:ext>
            </a:extLst>
          </p:cNvPr>
          <p:cNvSpPr txBox="1"/>
          <p:nvPr/>
        </p:nvSpPr>
        <p:spPr>
          <a:xfrm>
            <a:off x="29433795" y="16829903"/>
            <a:ext cx="25989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Thanks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063A4-2048-4F6A-9769-8601946ED586}"/>
              </a:ext>
            </a:extLst>
          </p:cNvPr>
          <p:cNvSpPr/>
          <p:nvPr/>
        </p:nvSpPr>
        <p:spPr>
          <a:xfrm>
            <a:off x="8623361" y="4815477"/>
            <a:ext cx="199028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The Ocean Decade: Time for the Great Global Fish Count!</a:t>
            </a:r>
            <a:r>
              <a:rPr lang="en-US" dirty="0"/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AFEBB-4023-4167-A9CC-1F3E71D71CD7}"/>
              </a:ext>
            </a:extLst>
          </p:cNvPr>
          <p:cNvSpPr/>
          <p:nvPr/>
        </p:nvSpPr>
        <p:spPr>
          <a:xfrm>
            <a:off x="8623361" y="5931149"/>
            <a:ext cx="246547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hlinkClick r:id="rId8"/>
              </a:rPr>
              <a:t>Concept Paper</a:t>
            </a:r>
            <a:r>
              <a:rPr lang="en-US" sz="4400" dirty="0"/>
              <a:t>    </a:t>
            </a:r>
            <a:r>
              <a:rPr lang="en-US" sz="4400" dirty="0">
                <a:hlinkClick r:id="rId8"/>
              </a:rPr>
              <a:t>https://phe.rockefeller.edu/wp-content/uploads/2021/01/GFFC-V2.pdf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91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587</Words>
  <Application>Microsoft Office PowerPoint</Application>
  <PresentationFormat>Custom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 Medium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Stoeckle</dc:creator>
  <cp:lastModifiedBy>Costa, Elizabeth</cp:lastModifiedBy>
  <cp:revision>53</cp:revision>
  <dcterms:created xsi:type="dcterms:W3CDTF">2021-01-14T19:23:15Z</dcterms:created>
  <dcterms:modified xsi:type="dcterms:W3CDTF">2021-02-25T18:58:14Z</dcterms:modified>
</cp:coreProperties>
</file>