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37463413" cy="21067713"/>
  <p:notesSz cx="6858000" cy="9144000"/>
  <p:defaultTextStyle>
    <a:defPPr>
      <a:defRPr lang="en-US"/>
    </a:defPPr>
    <a:lvl1pPr marL="0" algn="l" defTabSz="2809494" rtl="0" eaLnBrk="1" latinLnBrk="0" hangingPunct="1">
      <a:defRPr sz="5531" kern="1200">
        <a:solidFill>
          <a:schemeClr val="tx1"/>
        </a:solidFill>
        <a:latin typeface="+mn-lt"/>
        <a:ea typeface="+mn-ea"/>
        <a:cs typeface="+mn-cs"/>
      </a:defRPr>
    </a:lvl1pPr>
    <a:lvl2pPr marL="1404747" algn="l" defTabSz="2809494" rtl="0" eaLnBrk="1" latinLnBrk="0" hangingPunct="1">
      <a:defRPr sz="5531" kern="1200">
        <a:solidFill>
          <a:schemeClr val="tx1"/>
        </a:solidFill>
        <a:latin typeface="+mn-lt"/>
        <a:ea typeface="+mn-ea"/>
        <a:cs typeface="+mn-cs"/>
      </a:defRPr>
    </a:lvl2pPr>
    <a:lvl3pPr marL="2809494" algn="l" defTabSz="2809494" rtl="0" eaLnBrk="1" latinLnBrk="0" hangingPunct="1">
      <a:defRPr sz="5531" kern="1200">
        <a:solidFill>
          <a:schemeClr val="tx1"/>
        </a:solidFill>
        <a:latin typeface="+mn-lt"/>
        <a:ea typeface="+mn-ea"/>
        <a:cs typeface="+mn-cs"/>
      </a:defRPr>
    </a:lvl3pPr>
    <a:lvl4pPr marL="4214241" algn="l" defTabSz="2809494" rtl="0" eaLnBrk="1" latinLnBrk="0" hangingPunct="1">
      <a:defRPr sz="5531" kern="1200">
        <a:solidFill>
          <a:schemeClr val="tx1"/>
        </a:solidFill>
        <a:latin typeface="+mn-lt"/>
        <a:ea typeface="+mn-ea"/>
        <a:cs typeface="+mn-cs"/>
      </a:defRPr>
    </a:lvl4pPr>
    <a:lvl5pPr marL="5618988" algn="l" defTabSz="2809494" rtl="0" eaLnBrk="1" latinLnBrk="0" hangingPunct="1">
      <a:defRPr sz="5531" kern="1200">
        <a:solidFill>
          <a:schemeClr val="tx1"/>
        </a:solidFill>
        <a:latin typeface="+mn-lt"/>
        <a:ea typeface="+mn-ea"/>
        <a:cs typeface="+mn-cs"/>
      </a:defRPr>
    </a:lvl5pPr>
    <a:lvl6pPr marL="7023735" algn="l" defTabSz="2809494" rtl="0" eaLnBrk="1" latinLnBrk="0" hangingPunct="1">
      <a:defRPr sz="5531" kern="1200">
        <a:solidFill>
          <a:schemeClr val="tx1"/>
        </a:solidFill>
        <a:latin typeface="+mn-lt"/>
        <a:ea typeface="+mn-ea"/>
        <a:cs typeface="+mn-cs"/>
      </a:defRPr>
    </a:lvl6pPr>
    <a:lvl7pPr marL="8428482" algn="l" defTabSz="2809494" rtl="0" eaLnBrk="1" latinLnBrk="0" hangingPunct="1">
      <a:defRPr sz="5531" kern="1200">
        <a:solidFill>
          <a:schemeClr val="tx1"/>
        </a:solidFill>
        <a:latin typeface="+mn-lt"/>
        <a:ea typeface="+mn-ea"/>
        <a:cs typeface="+mn-cs"/>
      </a:defRPr>
    </a:lvl7pPr>
    <a:lvl8pPr marL="9833229" algn="l" defTabSz="2809494" rtl="0" eaLnBrk="1" latinLnBrk="0" hangingPunct="1">
      <a:defRPr sz="5531" kern="1200">
        <a:solidFill>
          <a:schemeClr val="tx1"/>
        </a:solidFill>
        <a:latin typeface="+mn-lt"/>
        <a:ea typeface="+mn-ea"/>
        <a:cs typeface="+mn-cs"/>
      </a:defRPr>
    </a:lvl8pPr>
    <a:lvl9pPr marL="11237976" algn="l" defTabSz="2809494" rtl="0" eaLnBrk="1" latinLnBrk="0" hangingPunct="1">
      <a:defRPr sz="553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A4F"/>
    <a:srgbClr val="8F60DC"/>
    <a:srgbClr val="635894"/>
    <a:srgbClr val="41B7C1"/>
    <a:srgbClr val="73FDD6"/>
    <a:srgbClr val="5889B5"/>
    <a:srgbClr val="DDAF25"/>
    <a:srgbClr val="AEA7E7"/>
    <a:srgbClr val="7A81FF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254"/>
    <p:restoredTop sz="94707"/>
  </p:normalViewPr>
  <p:slideViewPr>
    <p:cSldViewPr snapToGrid="0" snapToObjects="1">
      <p:cViewPr>
        <p:scale>
          <a:sx n="38" d="100"/>
          <a:sy n="38" d="100"/>
        </p:scale>
        <p:origin x="1232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FFB5A-53B0-9F48-9297-26066AA2A447}" type="datetimeFigureOut">
              <a:rPr lang="en-US" smtClean="0"/>
              <a:t>1/17/21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70495-F4B7-C64B-995E-DBA171919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5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2927" y="3447889"/>
            <a:ext cx="28097560" cy="7334685"/>
          </a:xfrm>
        </p:spPr>
        <p:txBody>
          <a:bodyPr anchor="b"/>
          <a:lstStyle>
            <a:lvl1pPr algn="ctr">
              <a:defRPr sz="1843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2927" y="11065427"/>
            <a:ext cx="28097560" cy="5086486"/>
          </a:xfrm>
        </p:spPr>
        <p:txBody>
          <a:bodyPr/>
          <a:lstStyle>
            <a:lvl1pPr marL="0" indent="0" algn="ctr">
              <a:buNone/>
              <a:defRPr sz="7373"/>
            </a:lvl1pPr>
            <a:lvl2pPr marL="1404518" indent="0" algn="ctr">
              <a:buNone/>
              <a:defRPr sz="6144"/>
            </a:lvl2pPr>
            <a:lvl3pPr marL="2809037" indent="0" algn="ctr">
              <a:buNone/>
              <a:defRPr sz="5530"/>
            </a:lvl3pPr>
            <a:lvl4pPr marL="4213555" indent="0" algn="ctr">
              <a:buNone/>
              <a:defRPr sz="4915"/>
            </a:lvl4pPr>
            <a:lvl5pPr marL="5618074" indent="0" algn="ctr">
              <a:buNone/>
              <a:defRPr sz="4915"/>
            </a:lvl5pPr>
            <a:lvl6pPr marL="7022592" indent="0" algn="ctr">
              <a:buNone/>
              <a:defRPr sz="4915"/>
            </a:lvl6pPr>
            <a:lvl7pPr marL="8427110" indent="0" algn="ctr">
              <a:buNone/>
              <a:defRPr sz="4915"/>
            </a:lvl7pPr>
            <a:lvl8pPr marL="9831629" indent="0" algn="ctr">
              <a:buNone/>
              <a:defRPr sz="4915"/>
            </a:lvl8pPr>
            <a:lvl9pPr marL="11236147" indent="0" algn="ctr">
              <a:buNone/>
              <a:defRPr sz="491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A0F8-5E8D-4A4E-814F-7000204B2EF0}" type="datetimeFigureOut">
              <a:rPr lang="en-US" smtClean="0"/>
              <a:t>1/17/21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39430-8B6A-DD42-A6A6-5B423A4E4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A0F8-5E8D-4A4E-814F-7000204B2EF0}" type="datetimeFigureOut">
              <a:rPr lang="en-US" smtClean="0"/>
              <a:t>1/17/21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39430-8B6A-DD42-A6A6-5B423A4E4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809755" y="1121661"/>
            <a:ext cx="8078048" cy="17853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5609" y="1121661"/>
            <a:ext cx="23765853" cy="17853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A0F8-5E8D-4A4E-814F-7000204B2EF0}" type="datetimeFigureOut">
              <a:rPr lang="en-US" smtClean="0"/>
              <a:t>1/17/21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39430-8B6A-DD42-A6A6-5B423A4E4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A0F8-5E8D-4A4E-814F-7000204B2EF0}" type="datetimeFigureOut">
              <a:rPr lang="en-US" smtClean="0"/>
              <a:t>1/17/21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39430-8B6A-DD42-A6A6-5B423A4E4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097" y="5252301"/>
            <a:ext cx="32312194" cy="8763582"/>
          </a:xfrm>
        </p:spPr>
        <p:txBody>
          <a:bodyPr anchor="b"/>
          <a:lstStyle>
            <a:lvl1pPr>
              <a:defRPr sz="1843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6097" y="14098790"/>
            <a:ext cx="32312194" cy="4608561"/>
          </a:xfrm>
        </p:spPr>
        <p:txBody>
          <a:bodyPr/>
          <a:lstStyle>
            <a:lvl1pPr marL="0" indent="0">
              <a:buNone/>
              <a:defRPr sz="7373">
                <a:solidFill>
                  <a:schemeClr val="tx1">
                    <a:tint val="75000"/>
                  </a:schemeClr>
                </a:solidFill>
              </a:defRPr>
            </a:lvl1pPr>
            <a:lvl2pPr marL="1404518" indent="0">
              <a:buNone/>
              <a:defRPr sz="6144">
                <a:solidFill>
                  <a:schemeClr val="tx1">
                    <a:tint val="75000"/>
                  </a:schemeClr>
                </a:solidFill>
              </a:defRPr>
            </a:lvl2pPr>
            <a:lvl3pPr marL="2809037" indent="0">
              <a:buNone/>
              <a:defRPr sz="5530">
                <a:solidFill>
                  <a:schemeClr val="tx1">
                    <a:tint val="75000"/>
                  </a:schemeClr>
                </a:solidFill>
              </a:defRPr>
            </a:lvl3pPr>
            <a:lvl4pPr marL="4213555" indent="0">
              <a:buNone/>
              <a:defRPr sz="4915">
                <a:solidFill>
                  <a:schemeClr val="tx1">
                    <a:tint val="75000"/>
                  </a:schemeClr>
                </a:solidFill>
              </a:defRPr>
            </a:lvl4pPr>
            <a:lvl5pPr marL="5618074" indent="0">
              <a:buNone/>
              <a:defRPr sz="4915">
                <a:solidFill>
                  <a:schemeClr val="tx1">
                    <a:tint val="75000"/>
                  </a:schemeClr>
                </a:solidFill>
              </a:defRPr>
            </a:lvl5pPr>
            <a:lvl6pPr marL="7022592" indent="0">
              <a:buNone/>
              <a:defRPr sz="4915">
                <a:solidFill>
                  <a:schemeClr val="tx1">
                    <a:tint val="75000"/>
                  </a:schemeClr>
                </a:solidFill>
              </a:defRPr>
            </a:lvl6pPr>
            <a:lvl7pPr marL="8427110" indent="0">
              <a:buNone/>
              <a:defRPr sz="4915">
                <a:solidFill>
                  <a:schemeClr val="tx1">
                    <a:tint val="75000"/>
                  </a:schemeClr>
                </a:solidFill>
              </a:defRPr>
            </a:lvl7pPr>
            <a:lvl8pPr marL="9831629" indent="0">
              <a:buNone/>
              <a:defRPr sz="4915">
                <a:solidFill>
                  <a:schemeClr val="tx1">
                    <a:tint val="75000"/>
                  </a:schemeClr>
                </a:solidFill>
              </a:defRPr>
            </a:lvl8pPr>
            <a:lvl9pPr marL="11236147" indent="0">
              <a:buNone/>
              <a:defRPr sz="49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A0F8-5E8D-4A4E-814F-7000204B2EF0}" type="datetimeFigureOut">
              <a:rPr lang="en-US" smtClean="0"/>
              <a:t>1/17/21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39430-8B6A-DD42-A6A6-5B423A4E4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5609" y="5608303"/>
            <a:ext cx="15921951" cy="133672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965853" y="5608303"/>
            <a:ext cx="15921951" cy="133672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A0F8-5E8D-4A4E-814F-7000204B2EF0}" type="datetimeFigureOut">
              <a:rPr lang="en-US" smtClean="0"/>
              <a:t>1/17/21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39430-8B6A-DD42-A6A6-5B423A4E4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489" y="1121662"/>
            <a:ext cx="32312194" cy="40721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0491" y="5164517"/>
            <a:ext cx="15848778" cy="2531050"/>
          </a:xfrm>
        </p:spPr>
        <p:txBody>
          <a:bodyPr anchor="b"/>
          <a:lstStyle>
            <a:lvl1pPr marL="0" indent="0">
              <a:buNone/>
              <a:defRPr sz="7373" b="1"/>
            </a:lvl1pPr>
            <a:lvl2pPr marL="1404518" indent="0">
              <a:buNone/>
              <a:defRPr sz="6144" b="1"/>
            </a:lvl2pPr>
            <a:lvl3pPr marL="2809037" indent="0">
              <a:buNone/>
              <a:defRPr sz="5530" b="1"/>
            </a:lvl3pPr>
            <a:lvl4pPr marL="4213555" indent="0">
              <a:buNone/>
              <a:defRPr sz="4915" b="1"/>
            </a:lvl4pPr>
            <a:lvl5pPr marL="5618074" indent="0">
              <a:buNone/>
              <a:defRPr sz="4915" b="1"/>
            </a:lvl5pPr>
            <a:lvl6pPr marL="7022592" indent="0">
              <a:buNone/>
              <a:defRPr sz="4915" b="1"/>
            </a:lvl6pPr>
            <a:lvl7pPr marL="8427110" indent="0">
              <a:buNone/>
              <a:defRPr sz="4915" b="1"/>
            </a:lvl7pPr>
            <a:lvl8pPr marL="9831629" indent="0">
              <a:buNone/>
              <a:defRPr sz="4915" b="1"/>
            </a:lvl8pPr>
            <a:lvl9pPr marL="11236147" indent="0">
              <a:buNone/>
              <a:defRPr sz="491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0491" y="7695568"/>
            <a:ext cx="15848778" cy="113190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965853" y="5164517"/>
            <a:ext cx="15926830" cy="2531050"/>
          </a:xfrm>
        </p:spPr>
        <p:txBody>
          <a:bodyPr anchor="b"/>
          <a:lstStyle>
            <a:lvl1pPr marL="0" indent="0">
              <a:buNone/>
              <a:defRPr sz="7373" b="1"/>
            </a:lvl1pPr>
            <a:lvl2pPr marL="1404518" indent="0">
              <a:buNone/>
              <a:defRPr sz="6144" b="1"/>
            </a:lvl2pPr>
            <a:lvl3pPr marL="2809037" indent="0">
              <a:buNone/>
              <a:defRPr sz="5530" b="1"/>
            </a:lvl3pPr>
            <a:lvl4pPr marL="4213555" indent="0">
              <a:buNone/>
              <a:defRPr sz="4915" b="1"/>
            </a:lvl4pPr>
            <a:lvl5pPr marL="5618074" indent="0">
              <a:buNone/>
              <a:defRPr sz="4915" b="1"/>
            </a:lvl5pPr>
            <a:lvl6pPr marL="7022592" indent="0">
              <a:buNone/>
              <a:defRPr sz="4915" b="1"/>
            </a:lvl6pPr>
            <a:lvl7pPr marL="8427110" indent="0">
              <a:buNone/>
              <a:defRPr sz="4915" b="1"/>
            </a:lvl7pPr>
            <a:lvl8pPr marL="9831629" indent="0">
              <a:buNone/>
              <a:defRPr sz="4915" b="1"/>
            </a:lvl8pPr>
            <a:lvl9pPr marL="11236147" indent="0">
              <a:buNone/>
              <a:defRPr sz="491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965853" y="7695568"/>
            <a:ext cx="15926830" cy="113190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A0F8-5E8D-4A4E-814F-7000204B2EF0}" type="datetimeFigureOut">
              <a:rPr lang="en-US" smtClean="0"/>
              <a:t>1/17/21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39430-8B6A-DD42-A6A6-5B423A4E4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A0F8-5E8D-4A4E-814F-7000204B2EF0}" type="datetimeFigureOut">
              <a:rPr lang="en-US" smtClean="0"/>
              <a:t>1/17/21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39430-8B6A-DD42-A6A6-5B423A4E4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A0F8-5E8D-4A4E-814F-7000204B2EF0}" type="datetimeFigureOut">
              <a:rPr lang="en-US" smtClean="0"/>
              <a:t>1/17/21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39430-8B6A-DD42-A6A6-5B423A4E4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491" y="1404514"/>
            <a:ext cx="12082925" cy="4915800"/>
          </a:xfrm>
        </p:spPr>
        <p:txBody>
          <a:bodyPr anchor="b"/>
          <a:lstStyle>
            <a:lvl1pPr>
              <a:defRPr sz="98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26830" y="3033362"/>
            <a:ext cx="18965853" cy="14971731"/>
          </a:xfrm>
        </p:spPr>
        <p:txBody>
          <a:bodyPr/>
          <a:lstStyle>
            <a:lvl1pPr>
              <a:defRPr sz="9830"/>
            </a:lvl1pPr>
            <a:lvl2pPr>
              <a:defRPr sz="8602"/>
            </a:lvl2pPr>
            <a:lvl3pPr>
              <a:defRPr sz="7373"/>
            </a:lvl3pPr>
            <a:lvl4pPr>
              <a:defRPr sz="6144"/>
            </a:lvl4pPr>
            <a:lvl5pPr>
              <a:defRPr sz="6144"/>
            </a:lvl5pPr>
            <a:lvl6pPr>
              <a:defRPr sz="6144"/>
            </a:lvl6pPr>
            <a:lvl7pPr>
              <a:defRPr sz="6144"/>
            </a:lvl7pPr>
            <a:lvl8pPr>
              <a:defRPr sz="6144"/>
            </a:lvl8pPr>
            <a:lvl9pPr>
              <a:defRPr sz="61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0491" y="6320314"/>
            <a:ext cx="12082925" cy="11709163"/>
          </a:xfrm>
        </p:spPr>
        <p:txBody>
          <a:bodyPr/>
          <a:lstStyle>
            <a:lvl1pPr marL="0" indent="0">
              <a:buNone/>
              <a:defRPr sz="4915"/>
            </a:lvl1pPr>
            <a:lvl2pPr marL="1404518" indent="0">
              <a:buNone/>
              <a:defRPr sz="4301"/>
            </a:lvl2pPr>
            <a:lvl3pPr marL="2809037" indent="0">
              <a:buNone/>
              <a:defRPr sz="3686"/>
            </a:lvl3pPr>
            <a:lvl4pPr marL="4213555" indent="0">
              <a:buNone/>
              <a:defRPr sz="3072"/>
            </a:lvl4pPr>
            <a:lvl5pPr marL="5618074" indent="0">
              <a:buNone/>
              <a:defRPr sz="3072"/>
            </a:lvl5pPr>
            <a:lvl6pPr marL="7022592" indent="0">
              <a:buNone/>
              <a:defRPr sz="3072"/>
            </a:lvl6pPr>
            <a:lvl7pPr marL="8427110" indent="0">
              <a:buNone/>
              <a:defRPr sz="3072"/>
            </a:lvl7pPr>
            <a:lvl8pPr marL="9831629" indent="0">
              <a:buNone/>
              <a:defRPr sz="3072"/>
            </a:lvl8pPr>
            <a:lvl9pPr marL="11236147" indent="0">
              <a:buNone/>
              <a:defRPr sz="307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A0F8-5E8D-4A4E-814F-7000204B2EF0}" type="datetimeFigureOut">
              <a:rPr lang="en-US" smtClean="0"/>
              <a:t>1/17/21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39430-8B6A-DD42-A6A6-5B423A4E4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491" y="1404514"/>
            <a:ext cx="12082925" cy="4915800"/>
          </a:xfrm>
        </p:spPr>
        <p:txBody>
          <a:bodyPr anchor="b"/>
          <a:lstStyle>
            <a:lvl1pPr>
              <a:defRPr sz="98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926830" y="3033362"/>
            <a:ext cx="18965853" cy="14971731"/>
          </a:xfrm>
        </p:spPr>
        <p:txBody>
          <a:bodyPr anchor="t"/>
          <a:lstStyle>
            <a:lvl1pPr marL="0" indent="0">
              <a:buNone/>
              <a:defRPr sz="9830"/>
            </a:lvl1pPr>
            <a:lvl2pPr marL="1404518" indent="0">
              <a:buNone/>
              <a:defRPr sz="8602"/>
            </a:lvl2pPr>
            <a:lvl3pPr marL="2809037" indent="0">
              <a:buNone/>
              <a:defRPr sz="7373"/>
            </a:lvl3pPr>
            <a:lvl4pPr marL="4213555" indent="0">
              <a:buNone/>
              <a:defRPr sz="6144"/>
            </a:lvl4pPr>
            <a:lvl5pPr marL="5618074" indent="0">
              <a:buNone/>
              <a:defRPr sz="6144"/>
            </a:lvl5pPr>
            <a:lvl6pPr marL="7022592" indent="0">
              <a:buNone/>
              <a:defRPr sz="6144"/>
            </a:lvl6pPr>
            <a:lvl7pPr marL="8427110" indent="0">
              <a:buNone/>
              <a:defRPr sz="6144"/>
            </a:lvl7pPr>
            <a:lvl8pPr marL="9831629" indent="0">
              <a:buNone/>
              <a:defRPr sz="6144"/>
            </a:lvl8pPr>
            <a:lvl9pPr marL="11236147" indent="0">
              <a:buNone/>
              <a:defRPr sz="6144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0491" y="6320314"/>
            <a:ext cx="12082925" cy="11709163"/>
          </a:xfrm>
        </p:spPr>
        <p:txBody>
          <a:bodyPr/>
          <a:lstStyle>
            <a:lvl1pPr marL="0" indent="0">
              <a:buNone/>
              <a:defRPr sz="4915"/>
            </a:lvl1pPr>
            <a:lvl2pPr marL="1404518" indent="0">
              <a:buNone/>
              <a:defRPr sz="4301"/>
            </a:lvl2pPr>
            <a:lvl3pPr marL="2809037" indent="0">
              <a:buNone/>
              <a:defRPr sz="3686"/>
            </a:lvl3pPr>
            <a:lvl4pPr marL="4213555" indent="0">
              <a:buNone/>
              <a:defRPr sz="3072"/>
            </a:lvl4pPr>
            <a:lvl5pPr marL="5618074" indent="0">
              <a:buNone/>
              <a:defRPr sz="3072"/>
            </a:lvl5pPr>
            <a:lvl6pPr marL="7022592" indent="0">
              <a:buNone/>
              <a:defRPr sz="3072"/>
            </a:lvl6pPr>
            <a:lvl7pPr marL="8427110" indent="0">
              <a:buNone/>
              <a:defRPr sz="3072"/>
            </a:lvl7pPr>
            <a:lvl8pPr marL="9831629" indent="0">
              <a:buNone/>
              <a:defRPr sz="3072"/>
            </a:lvl8pPr>
            <a:lvl9pPr marL="11236147" indent="0">
              <a:buNone/>
              <a:defRPr sz="307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A0F8-5E8D-4A4E-814F-7000204B2EF0}" type="datetimeFigureOut">
              <a:rPr lang="en-US" smtClean="0"/>
              <a:t>1/17/21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39430-8B6A-DD42-A6A6-5B423A4E4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000">
              <a:schemeClr val="accent3">
                <a:lumMod val="0"/>
                <a:lumOff val="100000"/>
              </a:schemeClr>
            </a:gs>
            <a:gs pos="40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75610" y="1121662"/>
            <a:ext cx="32312194" cy="4072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5610" y="5608303"/>
            <a:ext cx="32312194" cy="13367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75610" y="19526650"/>
            <a:ext cx="8429268" cy="11216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1A0F8-5E8D-4A4E-814F-7000204B2EF0}" type="datetimeFigureOut">
              <a:rPr lang="en-US" smtClean="0"/>
              <a:t>1/17/21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409756" y="19526650"/>
            <a:ext cx="12643902" cy="11216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458535" y="19526650"/>
            <a:ext cx="8429268" cy="11216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39430-8B6A-DD42-A6A6-5B423A4E4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xStyles>
    <p:titleStyle>
      <a:lvl1pPr algn="l" defTabSz="2809037" rtl="0" eaLnBrk="1" latinLnBrk="0" hangingPunct="1">
        <a:lnSpc>
          <a:spcPct val="90000"/>
        </a:lnSpc>
        <a:spcBef>
          <a:spcPct val="0"/>
        </a:spcBef>
        <a:buNone/>
        <a:defRPr sz="135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02259" indent="-702259" algn="l" defTabSz="2809037" rtl="0" eaLnBrk="1" latinLnBrk="0" hangingPunct="1">
        <a:lnSpc>
          <a:spcPct val="90000"/>
        </a:lnSpc>
        <a:spcBef>
          <a:spcPts val="3072"/>
        </a:spcBef>
        <a:buFont typeface="Arial" panose="020B0604020202020204" pitchFamily="34" charset="0"/>
        <a:buChar char="•"/>
        <a:defRPr sz="8602" kern="1200">
          <a:solidFill>
            <a:schemeClr val="tx1"/>
          </a:solidFill>
          <a:latin typeface="+mn-lt"/>
          <a:ea typeface="+mn-ea"/>
          <a:cs typeface="+mn-cs"/>
        </a:defRPr>
      </a:lvl1pPr>
      <a:lvl2pPr marL="2106778" indent="-702259" algn="l" defTabSz="2809037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7373" kern="1200">
          <a:solidFill>
            <a:schemeClr val="tx1"/>
          </a:solidFill>
          <a:latin typeface="+mn-lt"/>
          <a:ea typeface="+mn-ea"/>
          <a:cs typeface="+mn-cs"/>
        </a:defRPr>
      </a:lvl2pPr>
      <a:lvl3pPr marL="3511296" indent="-702259" algn="l" defTabSz="2809037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6144" kern="1200">
          <a:solidFill>
            <a:schemeClr val="tx1"/>
          </a:solidFill>
          <a:latin typeface="+mn-lt"/>
          <a:ea typeface="+mn-ea"/>
          <a:cs typeface="+mn-cs"/>
        </a:defRPr>
      </a:lvl3pPr>
      <a:lvl4pPr marL="4915814" indent="-702259" algn="l" defTabSz="2809037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4pPr>
      <a:lvl5pPr marL="6320333" indent="-702259" algn="l" defTabSz="2809037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5pPr>
      <a:lvl6pPr marL="7724851" indent="-702259" algn="l" defTabSz="2809037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6pPr>
      <a:lvl7pPr marL="9129370" indent="-702259" algn="l" defTabSz="2809037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7pPr>
      <a:lvl8pPr marL="10533888" indent="-702259" algn="l" defTabSz="2809037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8pPr>
      <a:lvl9pPr marL="11938406" indent="-702259" algn="l" defTabSz="2809037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1pPr>
      <a:lvl2pPr marL="1404518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2pPr>
      <a:lvl3pPr marL="2809037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3pPr>
      <a:lvl4pPr marL="4213555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4pPr>
      <a:lvl5pPr marL="5618074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5pPr>
      <a:lvl6pPr marL="7022592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6pPr>
      <a:lvl7pPr marL="8427110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7pPr>
      <a:lvl8pPr marL="9831629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8pPr>
      <a:lvl9pPr marL="11236147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12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slide" Target="slide1.xml"/><Relationship Id="rId11" Type="http://schemas.openxmlformats.org/officeDocument/2006/relationships/image" Target="../media/image3.jpeg"/><Relationship Id="rId5" Type="http://schemas.openxmlformats.org/officeDocument/2006/relationships/slide" Target="slide4.xml"/><Relationship Id="rId1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slide" Target="slide3.xml"/><Relationship Id="rId9" Type="http://schemas.openxmlformats.org/officeDocument/2006/relationships/image" Target="../media/image2.png"/><Relationship Id="rId1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12" Type="http://schemas.openxmlformats.org/officeDocument/2006/relationships/image" Target="../media/image11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slide" Target="slide1.xml"/><Relationship Id="rId11" Type="http://schemas.openxmlformats.org/officeDocument/2006/relationships/image" Target="../media/image10.jpg"/><Relationship Id="rId5" Type="http://schemas.openxmlformats.org/officeDocument/2006/relationships/slide" Target="slide4.xml"/><Relationship Id="rId10" Type="http://schemas.openxmlformats.org/officeDocument/2006/relationships/image" Target="../media/image9.jpg"/><Relationship Id="rId4" Type="http://schemas.openxmlformats.org/officeDocument/2006/relationships/slide" Target="slide3.xml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12" Type="http://schemas.openxmlformats.org/officeDocument/2006/relationships/image" Target="../media/image15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" Target="slide1.xml"/><Relationship Id="rId11" Type="http://schemas.openxmlformats.org/officeDocument/2006/relationships/image" Target="../media/image14.jpg"/><Relationship Id="rId5" Type="http://schemas.openxmlformats.org/officeDocument/2006/relationships/slide" Target="slide4.xml"/><Relationship Id="rId15" Type="http://schemas.openxmlformats.org/officeDocument/2006/relationships/image" Target="../media/image7.png"/><Relationship Id="rId10" Type="http://schemas.openxmlformats.org/officeDocument/2006/relationships/image" Target="../media/image13.jpeg"/><Relationship Id="rId4" Type="http://schemas.openxmlformats.org/officeDocument/2006/relationships/slide" Target="slide3.xml"/><Relationship Id="rId9" Type="http://schemas.openxmlformats.org/officeDocument/2006/relationships/image" Target="../media/image4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12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1.xml"/><Relationship Id="rId11" Type="http://schemas.openxmlformats.org/officeDocument/2006/relationships/image" Target="../media/image20.jpg"/><Relationship Id="rId5" Type="http://schemas.openxmlformats.org/officeDocument/2006/relationships/slide" Target="slide4.xml"/><Relationship Id="rId10" Type="http://schemas.openxmlformats.org/officeDocument/2006/relationships/image" Target="../media/image19.jpeg"/><Relationship Id="rId4" Type="http://schemas.openxmlformats.org/officeDocument/2006/relationships/slide" Target="slide3.xml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nip Same Side Corner Rectangle 13">
            <a:hlinkClick r:id="rId4" action="ppaction://hlinksldjump"/>
          </p:cNvPr>
          <p:cNvSpPr/>
          <p:nvPr/>
        </p:nvSpPr>
        <p:spPr>
          <a:xfrm flipV="1">
            <a:off x="28942309" y="3383279"/>
            <a:ext cx="5015705" cy="2258851"/>
          </a:xfrm>
          <a:prstGeom prst="snip2SameRect">
            <a:avLst/>
          </a:prstGeom>
          <a:solidFill>
            <a:srgbClr val="63589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5" name="Snip Same Side Corner Rectangle 14">
            <a:hlinkClick r:id="rId5" action="ppaction://hlinksldjump"/>
          </p:cNvPr>
          <p:cNvSpPr/>
          <p:nvPr/>
        </p:nvSpPr>
        <p:spPr>
          <a:xfrm flipV="1">
            <a:off x="33276209" y="3383280"/>
            <a:ext cx="4034603" cy="2153920"/>
          </a:xfrm>
          <a:prstGeom prst="snip2SameRect">
            <a:avLst/>
          </a:prstGeom>
          <a:solidFill>
            <a:srgbClr val="63589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0" name="Snip Same Side Corner Rectangle 9">
            <a:hlinkClick r:id="rId6" action="ppaction://hlinksldjump"/>
          </p:cNvPr>
          <p:cNvSpPr/>
          <p:nvPr/>
        </p:nvSpPr>
        <p:spPr>
          <a:xfrm flipV="1">
            <a:off x="119918" y="3383279"/>
            <a:ext cx="3845543" cy="3378051"/>
          </a:xfrm>
          <a:prstGeom prst="snip2Same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" y="0"/>
            <a:ext cx="37463413" cy="3383280"/>
          </a:xfrm>
          <a:prstGeom prst="rect">
            <a:avLst/>
          </a:prstGeom>
          <a:solidFill>
            <a:srgbClr val="41B7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Same Side Corner Rectangle 11">
            <a:hlinkClick r:id="rId7" action="ppaction://hlinksldjump"/>
          </p:cNvPr>
          <p:cNvSpPr/>
          <p:nvPr/>
        </p:nvSpPr>
        <p:spPr>
          <a:xfrm flipV="1">
            <a:off x="3931486" y="3383280"/>
            <a:ext cx="3352800" cy="2153920"/>
          </a:xfrm>
          <a:prstGeom prst="snip2SameRect">
            <a:avLst/>
          </a:prstGeom>
          <a:solidFill>
            <a:srgbClr val="63589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68506" y="355600"/>
            <a:ext cx="2072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Plant a Million Corals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14706" y="1555929"/>
            <a:ext cx="1803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Dr. David E. Vaughan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05714" y="2435493"/>
            <a:ext cx="1803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Plant a Million Corals Foundation </a:t>
            </a:r>
          </a:p>
        </p:txBody>
      </p:sp>
      <p:sp>
        <p:nvSpPr>
          <p:cNvPr id="20" name="TextBox 19">
            <a:hlinkClick r:id="rId6" action="ppaction://hlinksldjump"/>
          </p:cNvPr>
          <p:cNvSpPr txBox="1"/>
          <p:nvPr/>
        </p:nvSpPr>
        <p:spPr>
          <a:xfrm rot="2390232">
            <a:off x="-10739" y="4719804"/>
            <a:ext cx="3774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Introduction</a:t>
            </a:r>
          </a:p>
        </p:txBody>
      </p:sp>
      <p:sp>
        <p:nvSpPr>
          <p:cNvPr id="21" name="TextBox 20">
            <a:hlinkClick r:id="rId7" action="ppaction://hlinksldjump"/>
          </p:cNvPr>
          <p:cNvSpPr txBox="1"/>
          <p:nvPr/>
        </p:nvSpPr>
        <p:spPr>
          <a:xfrm>
            <a:off x="3701955" y="3857856"/>
            <a:ext cx="38798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Vision and Impact</a:t>
            </a:r>
          </a:p>
        </p:txBody>
      </p:sp>
      <p:sp>
        <p:nvSpPr>
          <p:cNvPr id="23" name="TextBox 22">
            <a:hlinkClick r:id="rId4" action="ppaction://hlinksldjump"/>
          </p:cNvPr>
          <p:cNvSpPr txBox="1"/>
          <p:nvPr/>
        </p:nvSpPr>
        <p:spPr>
          <a:xfrm>
            <a:off x="28942309" y="3752354"/>
            <a:ext cx="481912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b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Science and  Technology</a:t>
            </a:r>
          </a:p>
        </p:txBody>
      </p:sp>
      <p:sp>
        <p:nvSpPr>
          <p:cNvPr id="16" name="TextBox 15">
            <a:hlinkClick r:id="rId5" action="ppaction://hlinksldjump"/>
          </p:cNvPr>
          <p:cNvSpPr txBox="1"/>
          <p:nvPr/>
        </p:nvSpPr>
        <p:spPr>
          <a:xfrm>
            <a:off x="33138306" y="3907894"/>
            <a:ext cx="4005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Opportunities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4C3E6B-FF6E-FA49-9F4F-1306E5404440}"/>
              </a:ext>
            </a:extLst>
          </p:cNvPr>
          <p:cNvSpPr txBox="1"/>
          <p:nvPr/>
        </p:nvSpPr>
        <p:spPr>
          <a:xfrm>
            <a:off x="10347325" y="3898847"/>
            <a:ext cx="22005930" cy="7752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The global coral reef crisis requires scalable solutions for </a:t>
            </a:r>
          </a:p>
          <a:p>
            <a:r>
              <a:rPr lang="en-US" dirty="0"/>
              <a:t>	communities of varied economies.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Micro-fragmentation and coral re-skinning can grow resilient corals up to 40x their natural rate and produce reproductive size corals on dead corals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The Plant a Million Corals Foundation, using their transportable Coral Restoration Units (CRUs), can provide affordable access immediate operations of coral restoration technology.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This will empower communities across the globe by affordably engineered nursery facilities and allow reef restoration at scale.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BDE6C76-A6DA-4D4B-B687-98B0609E23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3984" y="11979224"/>
            <a:ext cx="4003600" cy="7962962"/>
          </a:xfrm>
          <a:prstGeom prst="rect">
            <a:avLst/>
          </a:prstGeom>
        </p:spPr>
      </p:pic>
      <p:pic>
        <p:nvPicPr>
          <p:cNvPr id="24" name="Picture 23" descr="Vaughan_TedXBermuda_Presentation_FragmentsBeforeAfter_v1.png">
            <a:extLst>
              <a:ext uri="{FF2B5EF4-FFF2-40B4-BE49-F238E27FC236}">
                <a16:creationId xmlns:a16="http://schemas.microsoft.com/office/drawing/2014/main" id="{1BA1A9F6-AC29-7047-807D-D938A245FC5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3041"/>
                    </a14:imgEffect>
                    <a14:imgEffect>
                      <a14:saturation sat="2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595" y="11979224"/>
            <a:ext cx="10093410" cy="79629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A28864-F8C2-D045-AD98-0E59C214211C}"/>
              </a:ext>
            </a:extLst>
          </p:cNvPr>
          <p:cNvSpPr txBox="1"/>
          <p:nvPr/>
        </p:nvSpPr>
        <p:spPr>
          <a:xfrm>
            <a:off x="13103810" y="12867636"/>
            <a:ext cx="1435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2014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FED7D4-68ED-B444-AB3F-F3E6B1B8A27E}"/>
              </a:ext>
            </a:extLst>
          </p:cNvPr>
          <p:cNvSpPr txBox="1"/>
          <p:nvPr/>
        </p:nvSpPr>
        <p:spPr>
          <a:xfrm>
            <a:off x="18005210" y="12867636"/>
            <a:ext cx="1435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2016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ED14AD-D2DA-FE46-89E2-3A5AD7534495}"/>
              </a:ext>
            </a:extLst>
          </p:cNvPr>
          <p:cNvSpPr txBox="1"/>
          <p:nvPr/>
        </p:nvSpPr>
        <p:spPr>
          <a:xfrm>
            <a:off x="22738642" y="12867636"/>
            <a:ext cx="1435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2020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E6B4FF6-FB73-8C49-90A5-2751BEA43C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7839" y="11761272"/>
            <a:ext cx="9928061" cy="690361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733A693-C508-6149-A891-D3510979D6FC}"/>
              </a:ext>
            </a:extLst>
          </p:cNvPr>
          <p:cNvSpPr txBox="1"/>
          <p:nvPr/>
        </p:nvSpPr>
        <p:spPr>
          <a:xfrm>
            <a:off x="6588051" y="20243521"/>
            <a:ext cx="15901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Producing reproductive size massive coral heads by re-skinning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19DA7CD-63FD-504D-A3BA-9EC227D70769}"/>
              </a:ext>
            </a:extLst>
          </p:cNvPr>
          <p:cNvSpPr txBox="1"/>
          <p:nvPr/>
        </p:nvSpPr>
        <p:spPr>
          <a:xfrm>
            <a:off x="25914287" y="19449712"/>
            <a:ext cx="113445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Technology Transfer + Training with multiple </a:t>
            </a:r>
          </a:p>
          <a:p>
            <a:r>
              <a:rPr lang="en-US" sz="4800" dirty="0"/>
              <a:t>Transportable Coral Restoration Units (CRU)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0AB8121-26EF-144D-B330-D1F4AC24AB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1884" y="478967"/>
            <a:ext cx="6350000" cy="2349500"/>
          </a:xfrm>
          <a:prstGeom prst="rect">
            <a:avLst/>
          </a:prstGeom>
        </p:spPr>
      </p:pic>
      <p:pic>
        <p:nvPicPr>
          <p:cNvPr id="28" name="Picture 3" descr="A picture containing person, indoor, hand, holding&#10;&#10;Description automatically generated">
            <a:extLst>
              <a:ext uri="{FF2B5EF4-FFF2-40B4-BE49-F238E27FC236}">
                <a16:creationId xmlns:a16="http://schemas.microsoft.com/office/drawing/2014/main" id="{B5C52AE2-26C1-A34E-BF7E-EEF56E82E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8" b="6223"/>
          <a:stretch>
            <a:fillRect/>
          </a:stretch>
        </p:blipFill>
        <p:spPr bwMode="auto">
          <a:xfrm>
            <a:off x="366091" y="7098544"/>
            <a:ext cx="9901621" cy="623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3DD8DC04-61D9-CB41-B4E3-85E5171DF123}"/>
              </a:ext>
            </a:extLst>
          </p:cNvPr>
          <p:cNvSpPr txBox="1">
            <a:spLocks noChangeArrowheads="1"/>
          </p:cNvSpPr>
          <p:nvPr/>
        </p:nvSpPr>
        <p:spPr>
          <a:xfrm>
            <a:off x="353868" y="6771520"/>
            <a:ext cx="10112230" cy="15819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28090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43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Microfragmentation</a:t>
            </a:r>
            <a:endParaRPr lang="en-US" altLang="en-US" sz="8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Content Placeholder 8">
            <a:extLst>
              <a:ext uri="{FF2B5EF4-FFF2-40B4-BE49-F238E27FC236}">
                <a16:creationId xmlns:a16="http://schemas.microsoft.com/office/drawing/2014/main" id="{FC589EDC-89AB-1B40-9DDB-BB22CFCB5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944" y="14310933"/>
            <a:ext cx="9530078" cy="5360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38FB71-1CAD-1D48-B4DD-F1797A8EC054}"/>
              </a:ext>
            </a:extLst>
          </p:cNvPr>
          <p:cNvSpPr txBox="1"/>
          <p:nvPr/>
        </p:nvSpPr>
        <p:spPr>
          <a:xfrm>
            <a:off x="841152" y="13454187"/>
            <a:ext cx="9233138" cy="943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Thousands of Coral for planting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D2DA668-DD58-FE48-B422-C7AC76ED6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498213" y="201025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8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3439">
        <p:fade/>
      </p:transition>
    </mc:Choice>
    <mc:Fallback>
      <p:transition spd="med" advClick="0" advTm="834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nip Same Side Corner Rectangle 13">
            <a:hlinkClick r:id="rId4" action="ppaction://hlinksldjump"/>
          </p:cNvPr>
          <p:cNvSpPr/>
          <p:nvPr/>
        </p:nvSpPr>
        <p:spPr>
          <a:xfrm flipV="1">
            <a:off x="28074763" y="3463983"/>
            <a:ext cx="4877804" cy="2153920"/>
          </a:xfrm>
          <a:prstGeom prst="snip2SameRect">
            <a:avLst/>
          </a:prstGeom>
          <a:solidFill>
            <a:srgbClr val="63589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Same Side Corner Rectangle 14">
            <a:hlinkClick r:id="rId5" action="ppaction://hlinksldjump"/>
          </p:cNvPr>
          <p:cNvSpPr/>
          <p:nvPr/>
        </p:nvSpPr>
        <p:spPr>
          <a:xfrm flipV="1">
            <a:off x="33077426" y="3383280"/>
            <a:ext cx="4248082" cy="2153920"/>
          </a:xfrm>
          <a:prstGeom prst="snip2SameRect">
            <a:avLst/>
          </a:prstGeom>
          <a:solidFill>
            <a:srgbClr val="63589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nip Same Side Corner Rectangle 9">
            <a:hlinkClick r:id="rId6" action="ppaction://hlinksldjump"/>
          </p:cNvPr>
          <p:cNvSpPr/>
          <p:nvPr/>
        </p:nvSpPr>
        <p:spPr>
          <a:xfrm flipV="1">
            <a:off x="119919" y="3383280"/>
            <a:ext cx="3776220" cy="2153920"/>
          </a:xfrm>
          <a:prstGeom prst="snip2SameRect">
            <a:avLst/>
          </a:prstGeom>
          <a:solidFill>
            <a:srgbClr val="63589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9919" y="129342"/>
            <a:ext cx="37463413" cy="3383280"/>
          </a:xfrm>
          <a:prstGeom prst="rect">
            <a:avLst/>
          </a:prstGeom>
          <a:solidFill>
            <a:srgbClr val="41B7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9921" y="104931"/>
            <a:ext cx="37205587" cy="20821338"/>
          </a:xfrm>
          <a:prstGeom prst="rect">
            <a:avLst/>
          </a:prstGeom>
          <a:noFill/>
          <a:ln w="2540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Same Side Corner Rectangle 11">
            <a:hlinkClick r:id="rId7" action="ppaction://hlinksldjump"/>
          </p:cNvPr>
          <p:cNvSpPr/>
          <p:nvPr/>
        </p:nvSpPr>
        <p:spPr>
          <a:xfrm flipV="1">
            <a:off x="3811514" y="3520442"/>
            <a:ext cx="3352800" cy="3098800"/>
          </a:xfrm>
          <a:prstGeom prst="snip2Same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68506" y="355600"/>
            <a:ext cx="2072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Plant a Million Corals</a:t>
            </a:r>
          </a:p>
        </p:txBody>
      </p:sp>
      <p:sp>
        <p:nvSpPr>
          <p:cNvPr id="19" name="TextBox 18">
            <a:hlinkClick r:id="rId7" action="ppaction://hlinksldjump"/>
          </p:cNvPr>
          <p:cNvSpPr txBox="1"/>
          <p:nvPr/>
        </p:nvSpPr>
        <p:spPr>
          <a:xfrm rot="2000783">
            <a:off x="3493225" y="4402101"/>
            <a:ext cx="33821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Vision and Impact</a:t>
            </a:r>
          </a:p>
        </p:txBody>
      </p:sp>
      <p:sp>
        <p:nvSpPr>
          <p:cNvPr id="22" name="TextBox 21">
            <a:hlinkClick r:id="rId6" action="ppaction://hlinksldjump"/>
          </p:cNvPr>
          <p:cNvSpPr txBox="1"/>
          <p:nvPr/>
        </p:nvSpPr>
        <p:spPr>
          <a:xfrm>
            <a:off x="62653" y="4067435"/>
            <a:ext cx="4000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Introduction</a:t>
            </a:r>
          </a:p>
        </p:txBody>
      </p:sp>
      <p:sp>
        <p:nvSpPr>
          <p:cNvPr id="17" name="TextBox 16">
            <a:hlinkClick r:id="rId4" action="ppaction://hlinksldjump"/>
          </p:cNvPr>
          <p:cNvSpPr txBox="1"/>
          <p:nvPr/>
        </p:nvSpPr>
        <p:spPr>
          <a:xfrm>
            <a:off x="28099658" y="3966141"/>
            <a:ext cx="481784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b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Science and  Technology </a:t>
            </a:r>
          </a:p>
        </p:txBody>
      </p:sp>
      <p:sp>
        <p:nvSpPr>
          <p:cNvPr id="18" name="TextBox 17">
            <a:hlinkClick r:id="rId5" action="ppaction://hlinksldjump"/>
          </p:cNvPr>
          <p:cNvSpPr txBox="1"/>
          <p:nvPr/>
        </p:nvSpPr>
        <p:spPr>
          <a:xfrm>
            <a:off x="33014326" y="4224794"/>
            <a:ext cx="4116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Opportunities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14706" y="1555929"/>
            <a:ext cx="18034000" cy="923330"/>
          </a:xfrm>
          <a:prstGeom prst="rect">
            <a:avLst/>
          </a:prstGeom>
          <a:solidFill>
            <a:srgbClr val="41B7C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Dr. David E. Vaughan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05714" y="2435493"/>
            <a:ext cx="1803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Plant a Million Corals Foundation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DCA2B5-A891-DB47-9FF6-2A8A3B0B9E00}"/>
              </a:ext>
            </a:extLst>
          </p:cNvPr>
          <p:cNvSpPr txBox="1"/>
          <p:nvPr/>
        </p:nvSpPr>
        <p:spPr>
          <a:xfrm>
            <a:off x="9156141" y="3646484"/>
            <a:ext cx="17627326" cy="605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Make coral restoration accessible to all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To significantly accelerate coral restoration efforts through</a:t>
            </a:r>
          </a:p>
          <a:p>
            <a:pPr marL="2090547" lvl="1" indent="-685800">
              <a:buFont typeface="Arial" panose="020B0604020202020204" pitchFamily="34" charset="0"/>
              <a:buChar char="•"/>
            </a:pPr>
            <a:r>
              <a:rPr lang="en-US" dirty="0"/>
              <a:t>Education</a:t>
            </a:r>
          </a:p>
          <a:p>
            <a:pPr marL="2090547" lvl="1" indent="-685800">
              <a:buFont typeface="Arial" panose="020B0604020202020204" pitchFamily="34" charset="0"/>
              <a:buChar char="•"/>
            </a:pPr>
            <a:r>
              <a:rPr lang="en-US" dirty="0"/>
              <a:t>Training</a:t>
            </a:r>
          </a:p>
          <a:p>
            <a:pPr marL="2090547" lvl="1" indent="-685800">
              <a:buFont typeface="Arial" panose="020B0604020202020204" pitchFamily="34" charset="0"/>
              <a:buChar char="•"/>
            </a:pPr>
            <a:r>
              <a:rPr lang="en-US" dirty="0"/>
              <a:t>Technology Transfer with working culture nurseries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Exponential impact on fisheries and ocean economies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89A1F95-3B3B-7F4C-BDEE-B9DF6C45F5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884" y="478967"/>
            <a:ext cx="6350000" cy="2349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DF6452-4025-4C41-8540-8069A43599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59830" y="12867636"/>
            <a:ext cx="9525212" cy="71439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7A8ED74-D6F7-4849-83A1-C45733B94324}"/>
              </a:ext>
            </a:extLst>
          </p:cNvPr>
          <p:cNvSpPr txBox="1"/>
          <p:nvPr/>
        </p:nvSpPr>
        <p:spPr>
          <a:xfrm>
            <a:off x="26151666" y="19935392"/>
            <a:ext cx="10685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Community and organizational workshops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B172C7-F4F5-5D4E-A6E5-0E7F2FC45F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02917" y="9223374"/>
            <a:ext cx="13004800" cy="975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0274F8-683C-EF41-89BD-4AF833C71D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752" y="9223374"/>
            <a:ext cx="12109387" cy="108013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B0FC875-A1E1-DE44-A886-9AF89839C0E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732" r="14164"/>
          <a:stretch/>
        </p:blipFill>
        <p:spPr>
          <a:xfrm rot="5400000">
            <a:off x="29012555" y="5332703"/>
            <a:ext cx="5619147" cy="89258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3D2B4C-2FE1-DF42-9DF6-EE8B2B408A69}"/>
              </a:ext>
            </a:extLst>
          </p:cNvPr>
          <p:cNvSpPr txBox="1"/>
          <p:nvPr/>
        </p:nvSpPr>
        <p:spPr>
          <a:xfrm>
            <a:off x="708375" y="20011545"/>
            <a:ext cx="9292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Transportable Coral Restoration Unit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C0D610-A62C-4847-8975-C13180A09295}"/>
              </a:ext>
            </a:extLst>
          </p:cNvPr>
          <p:cNvSpPr txBox="1"/>
          <p:nvPr/>
        </p:nvSpPr>
        <p:spPr>
          <a:xfrm>
            <a:off x="15387138" y="19303940"/>
            <a:ext cx="7644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Operational hands on training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43F7D67-0172-914B-9A7A-CCE5CBDEC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498213" y="201025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30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6789">
        <p:fade/>
      </p:transition>
    </mc:Choice>
    <mc:Fallback>
      <p:transition spd="med" advClick="0" advTm="367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nip Same Side Corner Rectangle 13">
            <a:hlinkClick r:id="rId4" action="ppaction://hlinksldjump"/>
          </p:cNvPr>
          <p:cNvSpPr/>
          <p:nvPr/>
        </p:nvSpPr>
        <p:spPr>
          <a:xfrm flipV="1">
            <a:off x="29094906" y="3383280"/>
            <a:ext cx="4399105" cy="3098800"/>
          </a:xfrm>
          <a:prstGeom prst="snip2Same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15" name="Snip Same Side Corner Rectangle 14">
            <a:hlinkClick r:id="rId5" action="ppaction://hlinksldjump"/>
          </p:cNvPr>
          <p:cNvSpPr/>
          <p:nvPr/>
        </p:nvSpPr>
        <p:spPr>
          <a:xfrm flipV="1">
            <a:off x="33418070" y="3383280"/>
            <a:ext cx="3863457" cy="2153920"/>
          </a:xfrm>
          <a:prstGeom prst="snip2SameRect">
            <a:avLst/>
          </a:prstGeom>
          <a:solidFill>
            <a:srgbClr val="63589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nip Same Side Corner Rectangle 9">
            <a:hlinkClick r:id="rId6" action="ppaction://hlinksldjump"/>
          </p:cNvPr>
          <p:cNvSpPr/>
          <p:nvPr/>
        </p:nvSpPr>
        <p:spPr>
          <a:xfrm flipV="1">
            <a:off x="119919" y="3383280"/>
            <a:ext cx="3866634" cy="2153920"/>
          </a:xfrm>
          <a:prstGeom prst="snip2SameRect">
            <a:avLst/>
          </a:prstGeom>
          <a:solidFill>
            <a:srgbClr val="63589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" y="0"/>
            <a:ext cx="37463413" cy="3383280"/>
          </a:xfrm>
          <a:prstGeom prst="rect">
            <a:avLst/>
          </a:prstGeom>
          <a:solidFill>
            <a:srgbClr val="41B7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9921" y="104931"/>
            <a:ext cx="37205587" cy="20821338"/>
          </a:xfrm>
          <a:prstGeom prst="rect">
            <a:avLst/>
          </a:prstGeom>
          <a:noFill/>
          <a:ln w="2540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Same Side Corner Rectangle 11">
            <a:hlinkClick r:id="rId7" action="ppaction://hlinksldjump"/>
          </p:cNvPr>
          <p:cNvSpPr/>
          <p:nvPr/>
        </p:nvSpPr>
        <p:spPr>
          <a:xfrm flipV="1">
            <a:off x="3986555" y="3383280"/>
            <a:ext cx="4010810" cy="2153920"/>
          </a:xfrm>
          <a:prstGeom prst="snip2SameRect">
            <a:avLst/>
          </a:prstGeom>
          <a:solidFill>
            <a:srgbClr val="63589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68506" y="355600"/>
            <a:ext cx="2072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Plant a Million Corals </a:t>
            </a:r>
          </a:p>
        </p:txBody>
      </p:sp>
      <p:sp>
        <p:nvSpPr>
          <p:cNvPr id="18" name="TextBox 17">
            <a:hlinkClick r:id="rId4" action="ppaction://hlinksldjump"/>
          </p:cNvPr>
          <p:cNvSpPr txBox="1"/>
          <p:nvPr/>
        </p:nvSpPr>
        <p:spPr>
          <a:xfrm rot="1953447">
            <a:off x="29419585" y="4195369"/>
            <a:ext cx="392602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b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Science and Technology </a:t>
            </a:r>
          </a:p>
        </p:txBody>
      </p:sp>
      <p:sp>
        <p:nvSpPr>
          <p:cNvPr id="19" name="TextBox 18">
            <a:hlinkClick r:id="rId5" action="ppaction://hlinksldjump"/>
          </p:cNvPr>
          <p:cNvSpPr txBox="1"/>
          <p:nvPr/>
        </p:nvSpPr>
        <p:spPr>
          <a:xfrm>
            <a:off x="33213754" y="4067824"/>
            <a:ext cx="4067771" cy="722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Opportunities</a:t>
            </a:r>
          </a:p>
        </p:txBody>
      </p:sp>
      <p:sp>
        <p:nvSpPr>
          <p:cNvPr id="21" name="TextBox 20">
            <a:hlinkClick r:id="rId6" action="ppaction://hlinksldjump"/>
          </p:cNvPr>
          <p:cNvSpPr txBox="1"/>
          <p:nvPr/>
        </p:nvSpPr>
        <p:spPr>
          <a:xfrm>
            <a:off x="-17983" y="4022941"/>
            <a:ext cx="4256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Introduction</a:t>
            </a:r>
          </a:p>
        </p:txBody>
      </p:sp>
      <p:sp>
        <p:nvSpPr>
          <p:cNvPr id="22" name="TextBox 21">
            <a:hlinkClick r:id="rId7" action="ppaction://hlinksldjump"/>
          </p:cNvPr>
          <p:cNvSpPr txBox="1"/>
          <p:nvPr/>
        </p:nvSpPr>
        <p:spPr>
          <a:xfrm>
            <a:off x="3942574" y="3721967"/>
            <a:ext cx="33821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Vision and Impact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14706" y="1555929"/>
            <a:ext cx="1803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Dr. David E. Vaughan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05714" y="2435493"/>
            <a:ext cx="1803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Plant a Million Corals Foundation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F3A38B-0FCC-A246-A4FF-1BBBC450341A}"/>
              </a:ext>
            </a:extLst>
          </p:cNvPr>
          <p:cNvSpPr txBox="1"/>
          <p:nvPr/>
        </p:nvSpPr>
        <p:spPr>
          <a:xfrm>
            <a:off x="-28442" y="5733402"/>
            <a:ext cx="13931153" cy="1794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Active coral restoration engages new technology in a cost-effective way.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3160AE-CD43-544A-B814-6EB14EBB36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14170" y="12802748"/>
            <a:ext cx="12920458" cy="63119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2074DBC-3678-BA45-A993-CFFDECC6FA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884" y="478967"/>
            <a:ext cx="6350000" cy="2349500"/>
          </a:xfrm>
          <a:prstGeom prst="rect">
            <a:avLst/>
          </a:prstGeom>
        </p:spPr>
      </p:pic>
      <p:pic>
        <p:nvPicPr>
          <p:cNvPr id="26" name="Picture 4" descr="DSC_0307_edited">
            <a:extLst>
              <a:ext uri="{FF2B5EF4-FFF2-40B4-BE49-F238E27FC236}">
                <a16:creationId xmlns:a16="http://schemas.microsoft.com/office/drawing/2014/main" id="{C0CE9B30-646B-2E44-95B0-B0C3C37A8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95510" y="7731980"/>
            <a:ext cx="11464054" cy="564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2946A387-FA1D-074D-820E-68A6736C2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20914" y="13704047"/>
            <a:ext cx="11970513" cy="610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70A499-0902-9E4B-91C3-7D7632684599}"/>
              </a:ext>
            </a:extLst>
          </p:cNvPr>
          <p:cNvSpPr txBox="1"/>
          <p:nvPr/>
        </p:nvSpPr>
        <p:spPr>
          <a:xfrm>
            <a:off x="10226001" y="8021840"/>
            <a:ext cx="1590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Before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461486-7E79-E648-BA6C-3940F294F599}"/>
              </a:ext>
            </a:extLst>
          </p:cNvPr>
          <p:cNvSpPr txBox="1"/>
          <p:nvPr/>
        </p:nvSpPr>
        <p:spPr>
          <a:xfrm>
            <a:off x="10290349" y="14048492"/>
            <a:ext cx="1270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After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FED13E-2562-B54C-9BC5-7E1DDAF4FBDC}"/>
              </a:ext>
            </a:extLst>
          </p:cNvPr>
          <p:cNvSpPr txBox="1"/>
          <p:nvPr/>
        </p:nvSpPr>
        <p:spPr>
          <a:xfrm>
            <a:off x="23307342" y="19219627"/>
            <a:ext cx="13974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The first CRU with prototype solar powered well has been developed.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F09F17-7E1C-7A4A-96B7-2659CF789121}"/>
              </a:ext>
            </a:extLst>
          </p:cNvPr>
          <p:cNvSpPr txBox="1"/>
          <p:nvPr/>
        </p:nvSpPr>
        <p:spPr>
          <a:xfrm>
            <a:off x="10975812" y="3770677"/>
            <a:ext cx="161857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Science and Implemented Technology</a:t>
            </a:r>
          </a:p>
        </p:txBody>
      </p:sp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2B80707D-32F5-944A-B4A1-B40DE1CA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0" y="7000284"/>
            <a:ext cx="13610419" cy="4548981"/>
          </a:xfrm>
          <a:prstGeom prst="rect">
            <a:avLst/>
          </a:prstGeom>
        </p:spPr>
      </p:pic>
      <p:pic>
        <p:nvPicPr>
          <p:cNvPr id="31" name="Content Placeholder 4">
            <a:extLst>
              <a:ext uri="{FF2B5EF4-FFF2-40B4-BE49-F238E27FC236}">
                <a16:creationId xmlns:a16="http://schemas.microsoft.com/office/drawing/2014/main" id="{94A63860-5DF4-A048-A400-6752C9982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>
            <a:fillRect/>
          </a:stretch>
        </p:blipFill>
        <p:spPr>
          <a:xfrm>
            <a:off x="288143" y="12041578"/>
            <a:ext cx="9469832" cy="814375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2D792DF-5EFB-7E4C-90C6-6EC1BCC88576}"/>
              </a:ext>
            </a:extLst>
          </p:cNvPr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6" r="15406"/>
          <a:stretch/>
        </p:blipFill>
        <p:spPr bwMode="auto">
          <a:xfrm>
            <a:off x="-73318" y="7635762"/>
            <a:ext cx="6266939" cy="559597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622E8C-2AD0-D145-83F5-4B534C502914}"/>
              </a:ext>
            </a:extLst>
          </p:cNvPr>
          <p:cNvSpPr txBox="1"/>
          <p:nvPr/>
        </p:nvSpPr>
        <p:spPr>
          <a:xfrm>
            <a:off x="12068313" y="5199047"/>
            <a:ext cx="9229584" cy="2645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have demonstrated that dead coral rubble can be restored into living reefs.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B155D9-FF4E-884D-8DCB-ED7D0AA9D50E}"/>
              </a:ext>
            </a:extLst>
          </p:cNvPr>
          <p:cNvSpPr txBox="1"/>
          <p:nvPr/>
        </p:nvSpPr>
        <p:spPr>
          <a:xfrm>
            <a:off x="22860000" y="11654196"/>
            <a:ext cx="14535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Low cost working culture systems have been engineered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399F89-745F-0F44-AD89-8D4CC1D31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498213" y="201025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40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3109">
        <p:fade/>
      </p:transition>
    </mc:Choice>
    <mc:Fallback>
      <p:transition spd="med" advClick="0" advTm="531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nip Same Side Corner Rectangle 13">
            <a:hlinkClick r:id="rId4" action="ppaction://hlinksldjump"/>
          </p:cNvPr>
          <p:cNvSpPr/>
          <p:nvPr/>
        </p:nvSpPr>
        <p:spPr>
          <a:xfrm flipV="1">
            <a:off x="29853603" y="3418782"/>
            <a:ext cx="3794436" cy="2153920"/>
          </a:xfrm>
          <a:prstGeom prst="snip2SameRect">
            <a:avLst/>
          </a:prstGeom>
          <a:solidFill>
            <a:srgbClr val="63589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Same Side Corner Rectangle 14">
            <a:hlinkClick r:id="rId5" action="ppaction://hlinksldjump"/>
          </p:cNvPr>
          <p:cNvSpPr/>
          <p:nvPr/>
        </p:nvSpPr>
        <p:spPr>
          <a:xfrm flipV="1">
            <a:off x="33648039" y="3383280"/>
            <a:ext cx="3635870" cy="3494598"/>
          </a:xfrm>
          <a:prstGeom prst="snip2Same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nip Same Side Corner Rectangle 9">
            <a:hlinkClick r:id="rId6" action="ppaction://hlinksldjump"/>
          </p:cNvPr>
          <p:cNvSpPr/>
          <p:nvPr/>
        </p:nvSpPr>
        <p:spPr>
          <a:xfrm flipV="1">
            <a:off x="119918" y="3383280"/>
            <a:ext cx="3880261" cy="2153920"/>
          </a:xfrm>
          <a:prstGeom prst="snip2SameRect">
            <a:avLst/>
          </a:prstGeom>
          <a:solidFill>
            <a:srgbClr val="63589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" y="0"/>
            <a:ext cx="37463413" cy="3383280"/>
          </a:xfrm>
          <a:prstGeom prst="rect">
            <a:avLst/>
          </a:prstGeom>
          <a:solidFill>
            <a:srgbClr val="41B7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9921" y="104931"/>
            <a:ext cx="37205587" cy="20821338"/>
          </a:xfrm>
          <a:prstGeom prst="rect">
            <a:avLst/>
          </a:prstGeom>
          <a:noFill/>
          <a:ln w="2540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Same Side Corner Rectangle 11">
            <a:hlinkClick r:id="rId7" action="ppaction://hlinksldjump"/>
          </p:cNvPr>
          <p:cNvSpPr/>
          <p:nvPr/>
        </p:nvSpPr>
        <p:spPr>
          <a:xfrm flipV="1">
            <a:off x="3937448" y="3383280"/>
            <a:ext cx="3819165" cy="2153920"/>
          </a:xfrm>
          <a:prstGeom prst="snip2SameRect">
            <a:avLst/>
          </a:prstGeom>
          <a:solidFill>
            <a:srgbClr val="63589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68506" y="355600"/>
            <a:ext cx="2072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Plant a Million Corals</a:t>
            </a:r>
          </a:p>
        </p:txBody>
      </p:sp>
      <p:sp>
        <p:nvSpPr>
          <p:cNvPr id="19" name="TextBox 18">
            <a:hlinkClick r:id="rId5" action="ppaction://hlinksldjump"/>
          </p:cNvPr>
          <p:cNvSpPr txBox="1"/>
          <p:nvPr/>
        </p:nvSpPr>
        <p:spPr>
          <a:xfrm rot="1909570">
            <a:off x="33112443" y="4599167"/>
            <a:ext cx="4428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Opportunities</a:t>
            </a:r>
          </a:p>
        </p:txBody>
      </p:sp>
      <p:sp>
        <p:nvSpPr>
          <p:cNvPr id="21" name="TextBox 20">
            <a:hlinkClick r:id="rId6" action="ppaction://hlinksldjump"/>
          </p:cNvPr>
          <p:cNvSpPr txBox="1"/>
          <p:nvPr/>
        </p:nvSpPr>
        <p:spPr>
          <a:xfrm>
            <a:off x="-79125" y="4037671"/>
            <a:ext cx="3912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Introduction</a:t>
            </a:r>
          </a:p>
        </p:txBody>
      </p:sp>
      <p:sp>
        <p:nvSpPr>
          <p:cNvPr id="22" name="TextBox 21">
            <a:hlinkClick r:id="rId7" action="ppaction://hlinksldjump"/>
          </p:cNvPr>
          <p:cNvSpPr txBox="1"/>
          <p:nvPr/>
        </p:nvSpPr>
        <p:spPr>
          <a:xfrm>
            <a:off x="3893028" y="3631640"/>
            <a:ext cx="33821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Vision and Impact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14706" y="1555929"/>
            <a:ext cx="1803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Dr. David E. Vaughan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05714" y="2435493"/>
            <a:ext cx="1803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Plant a Million Corals Foundation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A84E43-409E-2F4B-99BF-0598C5764930}"/>
              </a:ext>
            </a:extLst>
          </p:cNvPr>
          <p:cNvSpPr txBox="1"/>
          <p:nvPr/>
        </p:nvSpPr>
        <p:spPr>
          <a:xfrm>
            <a:off x="8178396" y="3501630"/>
            <a:ext cx="22482116" cy="3496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b="1" dirty="0"/>
              <a:t>International participation and collaboration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b="1" dirty="0"/>
              <a:t>Develop the next generation of ocean scientists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b="1" dirty="0"/>
              <a:t>Increase global capacity for affordable &amp; scalable coral restoration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b="1" dirty="0"/>
              <a:t>Economic benefits of coral restoration for fisheries &amp; shoreline protection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9755353-027E-7642-B02C-CD286FF341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884" y="478967"/>
            <a:ext cx="6350000" cy="2349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5E0DFB-3458-7148-86ED-754B1AAD41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53704" y="7178326"/>
            <a:ext cx="9457475" cy="85930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24D8C3-3C7B-5A41-B0FD-5C9311B7BF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99463" y="7678975"/>
            <a:ext cx="11020572" cy="8265430"/>
          </a:xfrm>
          <a:prstGeom prst="rect">
            <a:avLst/>
          </a:prstGeom>
        </p:spPr>
      </p:pic>
      <p:sp>
        <p:nvSpPr>
          <p:cNvPr id="26" name="TextBox 25">
            <a:hlinkClick r:id="rId4" action="ppaction://hlinksldjump"/>
            <a:extLst>
              <a:ext uri="{FF2B5EF4-FFF2-40B4-BE49-F238E27FC236}">
                <a16:creationId xmlns:a16="http://schemas.microsoft.com/office/drawing/2014/main" id="{8415A2C1-F6D5-E046-AA04-869F3CA26B6C}"/>
              </a:ext>
            </a:extLst>
          </p:cNvPr>
          <p:cNvSpPr txBox="1"/>
          <p:nvPr/>
        </p:nvSpPr>
        <p:spPr>
          <a:xfrm>
            <a:off x="29247751" y="3751556"/>
            <a:ext cx="481784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b="1" dirty="0">
                <a:solidFill>
                  <a:schemeClr val="bg1"/>
                </a:solidFill>
                <a:latin typeface="FUTURA MEDIUM" panose="020B0602020204020303" pitchFamily="34" charset="-79"/>
                <a:ea typeface="Palatino" pitchFamily="2" charset="77"/>
                <a:cs typeface="FUTURA MEDIUM" panose="020B0602020204020303" pitchFamily="34" charset="-79"/>
              </a:rPr>
              <a:t>Science and  Technology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49D540-5EC8-2B4F-86B1-5D656EFFF2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6587" y="7243880"/>
            <a:ext cx="13004800" cy="975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92F8E9-A04B-FF43-B3FE-7E15BC7809AF}"/>
              </a:ext>
            </a:extLst>
          </p:cNvPr>
          <p:cNvSpPr txBox="1"/>
          <p:nvPr/>
        </p:nvSpPr>
        <p:spPr>
          <a:xfrm>
            <a:off x="809857" y="17296834"/>
            <a:ext cx="15183452" cy="943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Encourage community support for sustainable reefs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7E867D-2A55-E840-AFD8-ED0DA956E58D}"/>
              </a:ext>
            </a:extLst>
          </p:cNvPr>
          <p:cNvSpPr txBox="1"/>
          <p:nvPr/>
        </p:nvSpPr>
        <p:spPr>
          <a:xfrm>
            <a:off x="17802768" y="16353371"/>
            <a:ext cx="6099555" cy="943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Experiential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CB0910-1083-A143-82B3-2818129E7464}"/>
              </a:ext>
            </a:extLst>
          </p:cNvPr>
          <p:cNvSpPr txBox="1"/>
          <p:nvPr/>
        </p:nvSpPr>
        <p:spPr>
          <a:xfrm>
            <a:off x="26849556" y="16353371"/>
            <a:ext cx="10065770" cy="1794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Education and technology transfer at the local community level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A27D2026-EB5C-2E4A-8575-0FCB9C822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498213" y="201025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3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9096">
        <p:fade/>
      </p:transition>
    </mc:Choice>
    <mc:Fallback>
      <p:transition spd="med" advClick="0" advTm="590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932092"/>
      </a:accent2>
      <a:accent3>
        <a:srgbClr val="A5A5A5"/>
      </a:accent3>
      <a:accent4>
        <a:srgbClr val="A31F3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5721</TotalTime>
  <Words>343</Words>
  <Application>Microsoft Macintosh PowerPoint</Application>
  <PresentationFormat>Custom</PresentationFormat>
  <Paragraphs>64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Futura Medium</vt:lpstr>
      <vt:lpstr>Futura Medium</vt:lpstr>
      <vt:lpstr>Palatino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Kathrynn Phillippe</dc:creator>
  <cp:lastModifiedBy>Dee Dee Vaughan</cp:lastModifiedBy>
  <cp:revision>47</cp:revision>
  <dcterms:created xsi:type="dcterms:W3CDTF">2018-08-01T20:22:11Z</dcterms:created>
  <dcterms:modified xsi:type="dcterms:W3CDTF">2021-01-18T17:32:15Z</dcterms:modified>
</cp:coreProperties>
</file>