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48" r:id="rId4"/>
  </p:sldMasterIdLst>
  <p:notesMasterIdLst>
    <p:notesMasterId r:id="rId6"/>
  </p:notesMasterIdLst>
  <p:sldIdLst>
    <p:sldId id="922" r:id="rId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a Kerr" initials="LK" lastIdx="5" clrIdx="0">
    <p:extLst>
      <p:ext uri="{19B8F6BF-5375-455C-9EA6-DF929625EA0E}">
        <p15:presenceInfo xmlns:p15="http://schemas.microsoft.com/office/powerpoint/2012/main" userId="S::lkerr@gmri.org::7e969637-6e6c-4c9c-b874-d878a9b438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009283"/>
    <a:srgbClr val="00608A"/>
    <a:srgbClr val="FFFF00"/>
    <a:srgbClr val="00297A"/>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70" autoAdjust="0"/>
    <p:restoredTop sz="95226" autoAdjust="0"/>
  </p:normalViewPr>
  <p:slideViewPr>
    <p:cSldViewPr snapToGrid="0">
      <p:cViewPr>
        <p:scale>
          <a:sx n="100" d="100"/>
          <a:sy n="100" d="100"/>
        </p:scale>
        <p:origin x="341" y="-322"/>
      </p:cViewPr>
      <p:guideLst>
        <p:guide orient="horz" pos="2160"/>
        <p:guide pos="3840"/>
      </p:guideLst>
    </p:cSldViewPr>
  </p:slideViewPr>
  <p:notesTextViewPr>
    <p:cViewPr>
      <p:scale>
        <a:sx n="3" d="2"/>
        <a:sy n="3" d="2"/>
      </p:scale>
      <p:origin x="0" y="0"/>
    </p:cViewPr>
  </p:notesTextViewPr>
  <p:sorterViewPr>
    <p:cViewPr>
      <p:scale>
        <a:sx n="160" d="100"/>
        <a:sy n="160" d="100"/>
      </p:scale>
      <p:origin x="0" y="0"/>
    </p:cViewPr>
  </p:sorterViewPr>
  <p:notesViewPr>
    <p:cSldViewPr snapToGrid="0">
      <p:cViewPr varScale="1">
        <p:scale>
          <a:sx n="84" d="100"/>
          <a:sy n="84" d="100"/>
        </p:scale>
        <p:origin x="289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04292"/>
            <a:ext cx="258624"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50" r:id="rId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cid:E77AC29C-81A5-403C-8197-B4B384A1BBC6@home"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descr="A large ship in a body of water&#10;&#10;Description automatically generated">
            <a:extLst>
              <a:ext uri="{FF2B5EF4-FFF2-40B4-BE49-F238E27FC236}">
                <a16:creationId xmlns:a16="http://schemas.microsoft.com/office/drawing/2014/main" id="{BF4A4DBE-48B7-4C77-9308-D2D7092DA2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84" t="1192" r="3500" b="2388"/>
          <a:stretch/>
        </p:blipFill>
        <p:spPr>
          <a:xfrm>
            <a:off x="-20694" y="1"/>
            <a:ext cx="12212689" cy="6858000"/>
          </a:xfrm>
          <a:prstGeom prst="rect">
            <a:avLst/>
          </a:prstGeom>
        </p:spPr>
      </p:pic>
      <p:sp>
        <p:nvSpPr>
          <p:cNvPr id="40" name="Rectangle: Rounded Corners 39">
            <a:extLst>
              <a:ext uri="{FF2B5EF4-FFF2-40B4-BE49-F238E27FC236}">
                <a16:creationId xmlns:a16="http://schemas.microsoft.com/office/drawing/2014/main" id="{A5579FDA-DC9D-4820-B2E5-E07D8CDD8DA8}"/>
              </a:ext>
            </a:extLst>
          </p:cNvPr>
          <p:cNvSpPr/>
          <p:nvPr/>
        </p:nvSpPr>
        <p:spPr>
          <a:xfrm>
            <a:off x="7569975" y="4739979"/>
            <a:ext cx="4369962" cy="1387555"/>
          </a:xfrm>
          <a:prstGeom prst="roundRect">
            <a:avLst/>
          </a:prstGeom>
          <a:solidFill>
            <a:schemeClr val="bg1">
              <a:alpha val="25000"/>
            </a:schemeClr>
          </a:solid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Calibri"/>
            </a:endParaRPr>
          </a:p>
        </p:txBody>
      </p:sp>
      <p:sp>
        <p:nvSpPr>
          <p:cNvPr id="25" name="Rectangle: Rounded Corners 24">
            <a:extLst>
              <a:ext uri="{FF2B5EF4-FFF2-40B4-BE49-F238E27FC236}">
                <a16:creationId xmlns:a16="http://schemas.microsoft.com/office/drawing/2014/main" id="{9B194241-0501-47A2-8F76-8BF51A1E9FC7}"/>
              </a:ext>
            </a:extLst>
          </p:cNvPr>
          <p:cNvSpPr/>
          <p:nvPr/>
        </p:nvSpPr>
        <p:spPr>
          <a:xfrm>
            <a:off x="98793" y="1447703"/>
            <a:ext cx="5444242" cy="1832436"/>
          </a:xfrm>
          <a:prstGeom prst="roundRect">
            <a:avLst/>
          </a:prstGeom>
          <a:solidFill>
            <a:schemeClr val="bg1">
              <a:alpha val="30000"/>
            </a:schemeClr>
          </a:solid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effectLst/>
              <a:uFillTx/>
              <a:latin typeface="+mj-lt"/>
              <a:ea typeface="+mj-ea"/>
              <a:cs typeface="+mj-cs"/>
              <a:sym typeface="Calibri"/>
            </a:endParaRPr>
          </a:p>
        </p:txBody>
      </p:sp>
      <p:sp>
        <p:nvSpPr>
          <p:cNvPr id="2" name="Title 1">
            <a:extLst>
              <a:ext uri="{FF2B5EF4-FFF2-40B4-BE49-F238E27FC236}">
                <a16:creationId xmlns:a16="http://schemas.microsoft.com/office/drawing/2014/main" id="{855A1238-1AAD-4F92-81E4-40572A102A0D}"/>
              </a:ext>
            </a:extLst>
          </p:cNvPr>
          <p:cNvSpPr>
            <a:spLocks noGrp="1"/>
          </p:cNvSpPr>
          <p:nvPr>
            <p:ph type="title"/>
          </p:nvPr>
        </p:nvSpPr>
        <p:spPr>
          <a:xfrm>
            <a:off x="342901" y="-40807"/>
            <a:ext cx="11506198" cy="1033741"/>
          </a:xfrm>
        </p:spPr>
        <p:txBody>
          <a:bodyPr>
            <a:normAutofit fontScale="90000"/>
          </a:bodyPr>
          <a:lstStyle/>
          <a:p>
            <a:pPr algn="ctr"/>
            <a:r>
              <a:rPr lang="en-US" sz="3100" b="1" dirty="0">
                <a:effectLst/>
                <a:latin typeface="Calibri" panose="020F0502020204030204" pitchFamily="34" charset="0"/>
                <a:ea typeface="Times New Roman" panose="02020603050405020304" pitchFamily="18" charset="0"/>
                <a:cs typeface="Calibri" panose="020F0502020204030204" pitchFamily="34" charset="0"/>
              </a:rPr>
              <a:t>Forward-looking Decision </a:t>
            </a:r>
            <a:r>
              <a:rPr lang="en-US" sz="3100" b="1" dirty="0">
                <a:latin typeface="Calibri" panose="020F0502020204030204" pitchFamily="34" charset="0"/>
                <a:ea typeface="Times New Roman" panose="02020603050405020304" pitchFamily="18" charset="0"/>
                <a:cs typeface="Calibri" panose="020F0502020204030204" pitchFamily="34" charset="0"/>
              </a:rPr>
              <a:t>M</a:t>
            </a:r>
            <a:r>
              <a:rPr lang="en-US" sz="3100" b="1" dirty="0">
                <a:effectLst/>
                <a:latin typeface="Calibri" panose="020F0502020204030204" pitchFamily="34" charset="0"/>
                <a:ea typeface="Times New Roman" panose="02020603050405020304" pitchFamily="18" charset="0"/>
                <a:cs typeface="Calibri" panose="020F0502020204030204" pitchFamily="34" charset="0"/>
              </a:rPr>
              <a:t>aking in Fisheries in the Face of Climate Change</a:t>
            </a:r>
            <a:br>
              <a:rPr lang="en-US" sz="2400" b="1" dirty="0">
                <a:effectLst/>
                <a:latin typeface="Calibri" panose="020F0502020204030204" pitchFamily="34" charset="0"/>
                <a:ea typeface="Calibri" panose="020F0502020204030204" pitchFamily="34" charset="0"/>
                <a:cs typeface="Times New Roman" panose="02020603050405020304" pitchFamily="18" charset="0"/>
              </a:rPr>
            </a:br>
            <a:r>
              <a:rPr lang="en-US" sz="1300" dirty="0">
                <a:effectLst/>
                <a:latin typeface="Calibri" panose="020F0502020204030204" pitchFamily="34" charset="0"/>
                <a:ea typeface="Calibri" panose="020F0502020204030204" pitchFamily="34" charset="0"/>
                <a:cs typeface="Times New Roman" panose="02020603050405020304" pitchFamily="18" charset="0"/>
              </a:rPr>
              <a:t>Lisa Kerr</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1300" dirty="0">
                <a:latin typeface="Calibri" panose="020F0502020204030204" pitchFamily="34" charset="0"/>
                <a:ea typeface="Calibri" panose="020F0502020204030204" pitchFamily="34" charset="0"/>
                <a:cs typeface="Times New Roman" panose="02020603050405020304" pitchFamily="18" charset="0"/>
              </a:rPr>
              <a:t>, Andrew Pershing</a:t>
            </a:r>
            <a:r>
              <a:rPr lang="en-US" sz="1300" baseline="30000" dirty="0">
                <a:latin typeface="Calibri" panose="020F0502020204030204" pitchFamily="34" charset="0"/>
                <a:ea typeface="Calibri" panose="020F0502020204030204" pitchFamily="34" charset="0"/>
                <a:cs typeface="Times New Roman" panose="02020603050405020304" pitchFamily="18" charset="0"/>
              </a:rPr>
              <a:t>2</a:t>
            </a:r>
            <a:r>
              <a:rPr lang="en-US" sz="1300" dirty="0">
                <a:latin typeface="Calibri" panose="020F0502020204030204" pitchFamily="34" charset="0"/>
                <a:ea typeface="Calibri" panose="020F0502020204030204" pitchFamily="34" charset="0"/>
                <a:cs typeface="Times New Roman" panose="02020603050405020304" pitchFamily="18" charset="0"/>
              </a:rPr>
              <a:t>, Katherine Mills</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1300" dirty="0">
                <a:latin typeface="Calibri" panose="020F0502020204030204" pitchFamily="34" charset="0"/>
                <a:ea typeface="Calibri" panose="020F0502020204030204" pitchFamily="34" charset="0"/>
                <a:cs typeface="Times New Roman" panose="02020603050405020304" pitchFamily="18" charset="0"/>
              </a:rPr>
              <a:t>, Kanae Tokunaga</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1300" dirty="0">
                <a:latin typeface="Calibri" panose="020F0502020204030204" pitchFamily="34" charset="0"/>
                <a:ea typeface="Calibri" panose="020F0502020204030204" pitchFamily="34" charset="0"/>
                <a:cs typeface="Times New Roman" panose="02020603050405020304" pitchFamily="18" charset="0"/>
              </a:rPr>
              <a:t>, Vincent </a:t>
            </a:r>
            <a:r>
              <a:rPr lang="en-US" sz="1300" dirty="0">
                <a:effectLst/>
                <a:latin typeface="Calibri" panose="020F0502020204030204" pitchFamily="34" charset="0"/>
                <a:ea typeface="Calibri" panose="020F0502020204030204" pitchFamily="34" charset="0"/>
                <a:cs typeface="Times New Roman" panose="02020603050405020304" pitchFamily="18" charset="0"/>
              </a:rPr>
              <a:t>Saba</a:t>
            </a:r>
            <a:r>
              <a:rPr lang="en-US" sz="1300" baseline="30000" dirty="0">
                <a:latin typeface="Calibri" panose="020F0502020204030204" pitchFamily="34" charset="0"/>
                <a:ea typeface="Calibri" panose="020F0502020204030204" pitchFamily="34" charset="0"/>
                <a:cs typeface="Times New Roman" panose="02020603050405020304" pitchFamily="18" charset="0"/>
              </a:rPr>
              <a:t>3</a:t>
            </a:r>
            <a:r>
              <a:rPr lang="en-US" sz="1300" dirty="0">
                <a:effectLst/>
                <a:latin typeface="Calibri" panose="020F0502020204030204" pitchFamily="34" charset="0"/>
                <a:ea typeface="Calibri" panose="020F0502020204030204" pitchFamily="34" charset="0"/>
                <a:cs typeface="Times New Roman" panose="02020603050405020304" pitchFamily="18" charset="0"/>
              </a:rPr>
              <a:t>, Jon Hare</a:t>
            </a:r>
            <a:r>
              <a:rPr lang="en-US" sz="1300" baseline="30000" dirty="0">
                <a:latin typeface="Calibri" panose="020F0502020204030204" pitchFamily="34" charset="0"/>
                <a:ea typeface="Calibri" panose="020F0502020204030204" pitchFamily="34" charset="0"/>
                <a:cs typeface="Times New Roman" panose="02020603050405020304" pitchFamily="18" charset="0"/>
              </a:rPr>
              <a:t>3</a:t>
            </a:r>
            <a:r>
              <a:rPr lang="en-US" sz="1300" dirty="0">
                <a:effectLst/>
                <a:latin typeface="Calibri" panose="020F0502020204030204" pitchFamily="34" charset="0"/>
                <a:ea typeface="Calibri" panose="020F0502020204030204" pitchFamily="34" charset="0"/>
                <a:cs typeface="Times New Roman" panose="02020603050405020304" pitchFamily="18" charset="0"/>
              </a:rPr>
              <a:t>, Carla Gomes</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US" sz="1300" dirty="0">
                <a:effectLst/>
                <a:latin typeface="Calibri" panose="020F0502020204030204" pitchFamily="34" charset="0"/>
                <a:ea typeface="Calibri" panose="020F0502020204030204" pitchFamily="34" charset="0"/>
                <a:cs typeface="Times New Roman" panose="02020603050405020304" pitchFamily="18" charset="0"/>
              </a:rPr>
              <a:t>,Enrique Curchitser</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US" sz="1300" dirty="0">
                <a:effectLst/>
                <a:latin typeface="Calibri" panose="020F0502020204030204" pitchFamily="34" charset="0"/>
                <a:ea typeface="Calibri" panose="020F0502020204030204" pitchFamily="34" charset="0"/>
                <a:cs typeface="Times New Roman" panose="02020603050405020304" pitchFamily="18" charset="0"/>
              </a:rPr>
              <a:t>, John Wiedenmann</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US" sz="1300" dirty="0">
                <a:effectLst/>
                <a:latin typeface="Calibri" panose="020F0502020204030204" pitchFamily="34" charset="0"/>
                <a:ea typeface="Calibri" panose="020F0502020204030204" pitchFamily="34" charset="0"/>
                <a:cs typeface="Times New Roman" panose="02020603050405020304" pitchFamily="18" charset="0"/>
              </a:rPr>
              <a:t>, Malin Pinsky</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US" sz="1300" dirty="0">
                <a:effectLst/>
                <a:latin typeface="Calibri" panose="020F0502020204030204" pitchFamily="34" charset="0"/>
                <a:ea typeface="Calibri" panose="020F0502020204030204" pitchFamily="34" charset="0"/>
                <a:cs typeface="Times New Roman" panose="02020603050405020304" pitchFamily="18" charset="0"/>
              </a:rPr>
              <a:t>, Kevin St. Martin</a:t>
            </a:r>
            <a:r>
              <a:rPr lang="en-US" sz="1300" baseline="30000" dirty="0">
                <a:effectLst/>
                <a:latin typeface="Calibri" panose="020F0502020204030204" pitchFamily="34" charset="0"/>
                <a:ea typeface="Calibri" panose="020F0502020204030204" pitchFamily="34" charset="0"/>
                <a:cs typeface="Times New Roman" panose="02020603050405020304" pitchFamily="18" charset="0"/>
              </a:rPr>
              <a:t>4</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3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a:t>
            </a: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Gulf of Maine Research Institute, </a:t>
            </a:r>
            <a:r>
              <a:rPr lang="en-US" sz="1300" baseline="30000" dirty="0">
                <a:solidFill>
                  <a:schemeClr val="tx1"/>
                </a:solidFill>
                <a:latin typeface="Calibri" panose="020F0502020204030204" pitchFamily="34" charset="0"/>
                <a:ea typeface="Calibri" panose="020F0502020204030204" pitchFamily="34" charset="0"/>
                <a:cs typeface="Times New Roman" panose="02020603050405020304" pitchFamily="18" charset="0"/>
              </a:rPr>
              <a:t>2</a:t>
            </a: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Climate Central, </a:t>
            </a:r>
            <a:r>
              <a:rPr lang="en-US" sz="1300" baseline="30000" dirty="0">
                <a:solidFill>
                  <a:schemeClr val="tx1"/>
                </a:solidFill>
                <a:latin typeface="Calibri" panose="020F0502020204030204" pitchFamily="34" charset="0"/>
                <a:ea typeface="Calibri" panose="020F0502020204030204" pitchFamily="34" charset="0"/>
                <a:cs typeface="Times New Roman" panose="02020603050405020304" pitchFamily="18" charset="0"/>
              </a:rPr>
              <a:t>3</a:t>
            </a: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NOAA NEFSC, </a:t>
            </a:r>
            <a:r>
              <a:rPr lang="en-US" sz="13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Cornell University, </a:t>
            </a:r>
            <a:r>
              <a:rPr lang="en-US" sz="1300"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a:t>
            </a: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Rutgers University</a:t>
            </a:r>
            <a:endParaRPr lang="en-US" sz="1300" dirty="0">
              <a:solidFill>
                <a:schemeClr val="tx1"/>
              </a:solidFill>
            </a:endParaRPr>
          </a:p>
        </p:txBody>
      </p:sp>
      <p:sp>
        <p:nvSpPr>
          <p:cNvPr id="3" name="Text Placeholder 2">
            <a:extLst>
              <a:ext uri="{FF2B5EF4-FFF2-40B4-BE49-F238E27FC236}">
                <a16:creationId xmlns:a16="http://schemas.microsoft.com/office/drawing/2014/main" id="{C95720D7-38BD-4397-9531-0F840378A4A0}"/>
              </a:ext>
            </a:extLst>
          </p:cNvPr>
          <p:cNvSpPr>
            <a:spLocks noGrp="1"/>
          </p:cNvSpPr>
          <p:nvPr>
            <p:ph type="body" idx="1"/>
          </p:nvPr>
        </p:nvSpPr>
        <p:spPr>
          <a:xfrm>
            <a:off x="159401" y="1259879"/>
            <a:ext cx="5270579" cy="1734732"/>
          </a:xfrm>
        </p:spPr>
        <p:txBody>
          <a:bodyPr>
            <a:noAutofit/>
          </a:bodyPr>
          <a:lstStyle/>
          <a:p>
            <a:pPr marL="0" marR="0" indent="0" algn="just">
              <a:lnSpc>
                <a:spcPct val="107000"/>
              </a:lnSpc>
              <a:spcBef>
                <a:spcPts val="0"/>
              </a:spcBef>
              <a:spcAft>
                <a:spcPts val="800"/>
              </a:spcAft>
              <a:buNone/>
            </a:pPr>
            <a:r>
              <a:rPr lang="en-US" sz="1600" b="1" dirty="0">
                <a:solidFill>
                  <a:schemeClr val="tx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1600" b="1" dirty="0">
                <a:solidFill>
                  <a:schemeClr val="tx1"/>
                </a:solidFill>
                <a:effectLst/>
                <a:highlight>
                  <a:srgbClr val="CC9900"/>
                </a:highlight>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chemeClr val="tx1"/>
                </a:solidFill>
                <a:effectLst/>
                <a:highlight>
                  <a:srgbClr val="CC9900"/>
                </a:highlight>
                <a:latin typeface="Calibri" panose="020F0502020204030204" pitchFamily="34" charset="0"/>
                <a:ea typeface="Calibri" panose="020F0502020204030204" pitchFamily="34" charset="0"/>
                <a:cs typeface="Times New Roman" panose="02020603050405020304" pitchFamily="18" charset="0"/>
              </a:rPr>
              <a:t> </a:t>
            </a:r>
          </a:p>
          <a:p>
            <a:pPr marL="0" marR="0" indent="0" algn="just">
              <a:lnSpc>
                <a:spcPct val="107000"/>
              </a:lnSpc>
              <a:spcBef>
                <a:spcPts val="0"/>
              </a:spcBef>
              <a:spcAft>
                <a:spcPts val="800"/>
              </a:spcAft>
              <a:buNone/>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Fisheries are a key sector </a:t>
            </a:r>
            <a:r>
              <a:rPr lang="en-US"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in the </a:t>
            </a: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U.S. economy and integral to the nation’s food security and social fabric of coastal communities. The future of fisheries is threatened by the rapid climate-driven changes underway in the ocean ecosystem, and the limited use of climate data in decision-making is exacerbating the challenges facing the fishing industry. </a:t>
            </a:r>
            <a:endParaRPr lang="en-US" sz="1600" dirty="0">
              <a:solidFill>
                <a:schemeClr val="tx1"/>
              </a:solidFill>
            </a:endParaRPr>
          </a:p>
        </p:txBody>
      </p:sp>
      <p:grpSp>
        <p:nvGrpSpPr>
          <p:cNvPr id="10" name="Group 9">
            <a:extLst>
              <a:ext uri="{FF2B5EF4-FFF2-40B4-BE49-F238E27FC236}">
                <a16:creationId xmlns:a16="http://schemas.microsoft.com/office/drawing/2014/main" id="{64119D7B-BF84-4052-AF1F-3984FA781F4C}"/>
              </a:ext>
            </a:extLst>
          </p:cNvPr>
          <p:cNvGrpSpPr/>
          <p:nvPr/>
        </p:nvGrpSpPr>
        <p:grpSpPr>
          <a:xfrm>
            <a:off x="98793" y="1189875"/>
            <a:ext cx="5270579" cy="447829"/>
            <a:chOff x="293883" y="5718014"/>
            <a:chExt cx="2700867" cy="504987"/>
          </a:xfrm>
        </p:grpSpPr>
        <p:sp>
          <p:nvSpPr>
            <p:cNvPr id="8" name="Rectangle: Rounded Corners 7">
              <a:extLst>
                <a:ext uri="{FF2B5EF4-FFF2-40B4-BE49-F238E27FC236}">
                  <a16:creationId xmlns:a16="http://schemas.microsoft.com/office/drawing/2014/main" id="{2B02F24C-408E-4213-83F5-9BECB837B274}"/>
                </a:ext>
              </a:extLst>
            </p:cNvPr>
            <p:cNvSpPr/>
            <p:nvPr/>
          </p:nvSpPr>
          <p:spPr>
            <a:xfrm>
              <a:off x="293883" y="5718014"/>
              <a:ext cx="2700867" cy="504987"/>
            </a:xfrm>
            <a:prstGeom prst="roundRect">
              <a:avLst/>
            </a:prstGeom>
            <a:solidFill>
              <a:srgbClr val="04557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257" tIns="40128" rIns="80257" bIns="40128" rtlCol="0" anchor="ctr"/>
            <a:lstStyle/>
            <a:p>
              <a:pPr algn="ctr"/>
              <a:endParaRPr lang="en-US" dirty="0"/>
            </a:p>
          </p:txBody>
        </p:sp>
        <p:sp>
          <p:nvSpPr>
            <p:cNvPr id="9" name="TextBox 8">
              <a:extLst>
                <a:ext uri="{FF2B5EF4-FFF2-40B4-BE49-F238E27FC236}">
                  <a16:creationId xmlns:a16="http://schemas.microsoft.com/office/drawing/2014/main" id="{2D50E27B-15A7-4784-979C-E8933F9DDD2B}"/>
                </a:ext>
              </a:extLst>
            </p:cNvPr>
            <p:cNvSpPr txBox="1"/>
            <p:nvPr/>
          </p:nvSpPr>
          <p:spPr>
            <a:xfrm>
              <a:off x="367878" y="5783488"/>
              <a:ext cx="2560183" cy="358039"/>
            </a:xfrm>
            <a:prstGeom prst="rect">
              <a:avLst/>
            </a:prstGeom>
            <a:noFill/>
          </p:spPr>
          <p:txBody>
            <a:bodyPr wrap="square" lIns="80257" tIns="40128" rIns="80257" bIns="40128" rtlCol="0">
              <a:spAutoFit/>
            </a:bodyPr>
            <a:lstStyle/>
            <a:p>
              <a:r>
                <a:rPr lang="en-US" dirty="0">
                  <a:solidFill>
                    <a:schemeClr val="bg1"/>
                  </a:solidFill>
                </a:rPr>
                <a:t>Ocean Challenge</a:t>
              </a:r>
            </a:p>
          </p:txBody>
        </p:sp>
      </p:grpSp>
      <p:sp>
        <p:nvSpPr>
          <p:cNvPr id="24" name="TextBox 23">
            <a:extLst>
              <a:ext uri="{FF2B5EF4-FFF2-40B4-BE49-F238E27FC236}">
                <a16:creationId xmlns:a16="http://schemas.microsoft.com/office/drawing/2014/main" id="{4105A99D-D5F8-43EF-BFDB-93C2AF3FA4AE}"/>
              </a:ext>
            </a:extLst>
          </p:cNvPr>
          <p:cNvSpPr txBox="1"/>
          <p:nvPr/>
        </p:nvSpPr>
        <p:spPr>
          <a:xfrm>
            <a:off x="7713837" y="4879342"/>
            <a:ext cx="4135481" cy="113447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indent="0" hangingPunct="1">
              <a:lnSpc>
                <a:spcPct val="107000"/>
              </a:lnSpc>
              <a:spcBef>
                <a:spcPts val="0"/>
              </a:spcBef>
              <a:spcAft>
                <a:spcPts val="100"/>
              </a:spcAft>
              <a:buFont typeface="Arial"/>
              <a:buNone/>
              <a:tabLst>
                <a:tab pos="457200" algn="l"/>
              </a:tabLst>
            </a:pPr>
            <a:r>
              <a:rPr lang="en-US" sz="1600" dirty="0">
                <a:latin typeface="Calibri" panose="020F0502020204030204" pitchFamily="34" charset="0"/>
                <a:ea typeface="Calibri" panose="020F0502020204030204" pitchFamily="34" charset="0"/>
                <a:cs typeface="Times New Roman" panose="02020603050405020304" pitchFamily="18" charset="0"/>
              </a:rPr>
              <a:t>This research will provide tools to support the ecological sustainability and economic viability of U.S. fisheries and help achieve climate-ready fisheries. </a:t>
            </a:r>
          </a:p>
        </p:txBody>
      </p:sp>
      <p:sp>
        <p:nvSpPr>
          <p:cNvPr id="26" name="Rectangle: Rounded Corners 25">
            <a:extLst>
              <a:ext uri="{FF2B5EF4-FFF2-40B4-BE49-F238E27FC236}">
                <a16:creationId xmlns:a16="http://schemas.microsoft.com/office/drawing/2014/main" id="{884337F6-8936-42EE-AA54-8E277B3CC664}"/>
              </a:ext>
            </a:extLst>
          </p:cNvPr>
          <p:cNvSpPr/>
          <p:nvPr/>
        </p:nvSpPr>
        <p:spPr>
          <a:xfrm>
            <a:off x="193042" y="4407337"/>
            <a:ext cx="4397017" cy="2101320"/>
          </a:xfrm>
          <a:prstGeom prst="roundRect">
            <a:avLst/>
          </a:prstGeom>
          <a:solidFill>
            <a:schemeClr val="bg1">
              <a:alpha val="25000"/>
            </a:schemeClr>
          </a:solidFill>
          <a:ln w="12700" cap="flat">
            <a:solidFill>
              <a:schemeClr val="tx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b="0" i="0" u="none" strike="noStrike" cap="none" spc="0" normalizeH="0" baseline="0" dirty="0">
              <a:ln>
                <a:noFill/>
              </a:ln>
              <a:effectLst/>
              <a:uFillTx/>
              <a:latin typeface="+mj-lt"/>
              <a:ea typeface="+mj-ea"/>
              <a:cs typeface="+mj-cs"/>
              <a:sym typeface="Calibri"/>
            </a:endParaRPr>
          </a:p>
        </p:txBody>
      </p:sp>
      <p:sp>
        <p:nvSpPr>
          <p:cNvPr id="17" name="Text Placeholder 2">
            <a:extLst>
              <a:ext uri="{FF2B5EF4-FFF2-40B4-BE49-F238E27FC236}">
                <a16:creationId xmlns:a16="http://schemas.microsoft.com/office/drawing/2014/main" id="{75965A52-251B-4E6C-9AA0-B4F3224D486F}"/>
              </a:ext>
            </a:extLst>
          </p:cNvPr>
          <p:cNvSpPr txBox="1">
            <a:spLocks/>
          </p:cNvSpPr>
          <p:nvPr/>
        </p:nvSpPr>
        <p:spPr>
          <a:xfrm>
            <a:off x="260757" y="4588563"/>
            <a:ext cx="4274664" cy="16134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Autofit/>
          </a:bodyPr>
          <a:lst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a:lstStyle>
          <a:p>
            <a:pPr marL="0" indent="0" algn="just" hangingPunct="1">
              <a:lnSpc>
                <a:spcPct val="100000"/>
              </a:lnSpc>
              <a:spcBef>
                <a:spcPts val="0"/>
              </a:spcBef>
              <a:spcAft>
                <a:spcPts val="100"/>
              </a:spcAft>
              <a:buFont typeface="Arial"/>
              <a:buNone/>
              <a:tabLst>
                <a:tab pos="457200" algn="l"/>
              </a:tabLst>
            </a:pPr>
            <a:r>
              <a:rPr lang="en-US" sz="1600" dirty="0">
                <a:latin typeface="Calibri" panose="020F0502020204030204" pitchFamily="34" charset="0"/>
                <a:ea typeface="Calibri" panose="020F0502020204030204" pitchFamily="34" charset="0"/>
                <a:cs typeface="Times New Roman" panose="02020603050405020304" pitchFamily="18" charset="0"/>
              </a:rPr>
              <a:t>Bringing together a transdisciplinary team to transform the use of data, capacity for predictive modeling, and the effectiveness of fisheries decision making. This team will work closely with stakeholders to design products that address key questions and help them make forward-looking, climate-informed decisions. </a:t>
            </a:r>
            <a:endParaRPr lang="en-US" sz="1600" dirty="0"/>
          </a:p>
        </p:txBody>
      </p:sp>
      <p:sp>
        <p:nvSpPr>
          <p:cNvPr id="29" name="TextBox 28">
            <a:extLst>
              <a:ext uri="{FF2B5EF4-FFF2-40B4-BE49-F238E27FC236}">
                <a16:creationId xmlns:a16="http://schemas.microsoft.com/office/drawing/2014/main" id="{4C050402-B6A4-45CC-93CA-75D6EA996259}"/>
              </a:ext>
            </a:extLst>
          </p:cNvPr>
          <p:cNvSpPr txBox="1"/>
          <p:nvPr/>
        </p:nvSpPr>
        <p:spPr>
          <a:xfrm>
            <a:off x="4535420" y="6015661"/>
            <a:ext cx="3285704"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US" sz="1200" b="1" i="1" dirty="0">
                <a:solidFill>
                  <a:schemeClr val="bg1"/>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Integrated research - including transformative computer science approaches -  to improve ocean decision making.</a:t>
            </a:r>
          </a:p>
        </p:txBody>
      </p:sp>
      <p:grpSp>
        <p:nvGrpSpPr>
          <p:cNvPr id="30" name="Group 29">
            <a:extLst>
              <a:ext uri="{FF2B5EF4-FFF2-40B4-BE49-F238E27FC236}">
                <a16:creationId xmlns:a16="http://schemas.microsoft.com/office/drawing/2014/main" id="{08D4D91F-7145-4AA6-81DE-53979D2BFE47}"/>
              </a:ext>
            </a:extLst>
          </p:cNvPr>
          <p:cNvGrpSpPr/>
          <p:nvPr/>
        </p:nvGrpSpPr>
        <p:grpSpPr>
          <a:xfrm>
            <a:off x="7570320" y="4429415"/>
            <a:ext cx="4397017" cy="432190"/>
            <a:chOff x="217153" y="6445150"/>
            <a:chExt cx="2700867" cy="504987"/>
          </a:xfrm>
        </p:grpSpPr>
        <p:sp>
          <p:nvSpPr>
            <p:cNvPr id="31" name="Rectangle: Rounded Corners 30">
              <a:extLst>
                <a:ext uri="{FF2B5EF4-FFF2-40B4-BE49-F238E27FC236}">
                  <a16:creationId xmlns:a16="http://schemas.microsoft.com/office/drawing/2014/main" id="{99EEA25F-76E9-4A19-A5D5-6F5389E4184D}"/>
                </a:ext>
              </a:extLst>
            </p:cNvPr>
            <p:cNvSpPr/>
            <p:nvPr/>
          </p:nvSpPr>
          <p:spPr>
            <a:xfrm>
              <a:off x="217153" y="6445150"/>
              <a:ext cx="2700867" cy="504987"/>
            </a:xfrm>
            <a:prstGeom prst="roundRect">
              <a:avLst/>
            </a:prstGeom>
            <a:solidFill>
              <a:srgbClr val="04557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257" tIns="40128" rIns="80257" bIns="40128" rtlCol="0" anchor="ctr"/>
            <a:lstStyle/>
            <a:p>
              <a:pPr algn="ctr"/>
              <a:endParaRPr lang="en-US" dirty="0"/>
            </a:p>
          </p:txBody>
        </p:sp>
        <p:sp>
          <p:nvSpPr>
            <p:cNvPr id="32" name="TextBox 31">
              <a:extLst>
                <a:ext uri="{FF2B5EF4-FFF2-40B4-BE49-F238E27FC236}">
                  <a16:creationId xmlns:a16="http://schemas.microsoft.com/office/drawing/2014/main" id="{9DDF1CD5-B99D-4953-8CED-4FEF9C12843B}"/>
                </a:ext>
              </a:extLst>
            </p:cNvPr>
            <p:cNvSpPr txBox="1"/>
            <p:nvPr/>
          </p:nvSpPr>
          <p:spPr>
            <a:xfrm>
              <a:off x="270442" y="6498871"/>
              <a:ext cx="2560183" cy="358039"/>
            </a:xfrm>
            <a:prstGeom prst="rect">
              <a:avLst/>
            </a:prstGeom>
            <a:noFill/>
          </p:spPr>
          <p:txBody>
            <a:bodyPr wrap="square" lIns="80257" tIns="40128" rIns="80257" bIns="40128" rtlCol="0">
              <a:spAutoFit/>
            </a:bodyPr>
            <a:lstStyle/>
            <a:p>
              <a:r>
                <a:rPr lang="en-US" dirty="0">
                  <a:solidFill>
                    <a:schemeClr val="bg1"/>
                  </a:solidFill>
                </a:rPr>
                <a:t>Anticipated Impact</a:t>
              </a:r>
            </a:p>
          </p:txBody>
        </p:sp>
      </p:grpSp>
      <p:sp>
        <p:nvSpPr>
          <p:cNvPr id="33" name="Rectangle: Rounded Corners 32">
            <a:extLst>
              <a:ext uri="{FF2B5EF4-FFF2-40B4-BE49-F238E27FC236}">
                <a16:creationId xmlns:a16="http://schemas.microsoft.com/office/drawing/2014/main" id="{EC434C35-4B95-436D-A0DE-0F2C112C9119}"/>
              </a:ext>
            </a:extLst>
          </p:cNvPr>
          <p:cNvSpPr/>
          <p:nvPr/>
        </p:nvSpPr>
        <p:spPr>
          <a:xfrm>
            <a:off x="216145" y="4152062"/>
            <a:ext cx="4338890" cy="411354"/>
          </a:xfrm>
          <a:prstGeom prst="roundRect">
            <a:avLst/>
          </a:prstGeom>
          <a:solidFill>
            <a:srgbClr val="04557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257" tIns="40128" rIns="80257" bIns="40128" rtlCol="0" anchor="ctr"/>
          <a:lstStyle/>
          <a:p>
            <a:pPr algn="ctr"/>
            <a:endParaRPr lang="en-US" dirty="0"/>
          </a:p>
        </p:txBody>
      </p:sp>
      <p:sp>
        <p:nvSpPr>
          <p:cNvPr id="34" name="TextBox 33">
            <a:extLst>
              <a:ext uri="{FF2B5EF4-FFF2-40B4-BE49-F238E27FC236}">
                <a16:creationId xmlns:a16="http://schemas.microsoft.com/office/drawing/2014/main" id="{6EF6146E-4139-4ADF-A39A-4550485A57FF}"/>
              </a:ext>
            </a:extLst>
          </p:cNvPr>
          <p:cNvSpPr txBox="1"/>
          <p:nvPr/>
        </p:nvSpPr>
        <p:spPr>
          <a:xfrm>
            <a:off x="297238" y="4178719"/>
            <a:ext cx="3991101" cy="358039"/>
          </a:xfrm>
          <a:prstGeom prst="rect">
            <a:avLst/>
          </a:prstGeom>
          <a:noFill/>
        </p:spPr>
        <p:txBody>
          <a:bodyPr wrap="square" lIns="80257" tIns="40128" rIns="80257" bIns="40128" rtlCol="0">
            <a:spAutoFit/>
          </a:bodyPr>
          <a:lstStyle/>
          <a:p>
            <a:r>
              <a:rPr lang="en-US" dirty="0">
                <a:solidFill>
                  <a:schemeClr val="bg1"/>
                </a:solidFill>
              </a:rPr>
              <a:t>Approach</a:t>
            </a:r>
          </a:p>
        </p:txBody>
      </p:sp>
      <p:pic>
        <p:nvPicPr>
          <p:cNvPr id="6" name="Picture 5">
            <a:extLst>
              <a:ext uri="{FF2B5EF4-FFF2-40B4-BE49-F238E27FC236}">
                <a16:creationId xmlns:a16="http://schemas.microsoft.com/office/drawing/2014/main" id="{D523B30D-B94B-48AA-BA7C-12F72B8735B4}"/>
              </a:ext>
            </a:extLst>
          </p:cNvPr>
          <p:cNvPicPr>
            <a:picLocks noChangeAspect="1"/>
          </p:cNvPicPr>
          <p:nvPr/>
        </p:nvPicPr>
        <p:blipFill>
          <a:blip r:embed="rId3"/>
          <a:stretch>
            <a:fillRect/>
          </a:stretch>
        </p:blipFill>
        <p:spPr>
          <a:xfrm>
            <a:off x="3233593" y="3177666"/>
            <a:ext cx="5691059" cy="2821255"/>
          </a:xfrm>
          <a:prstGeom prst="rect">
            <a:avLst/>
          </a:prstGeom>
        </p:spPr>
      </p:pic>
      <p:grpSp>
        <p:nvGrpSpPr>
          <p:cNvPr id="44" name="Group 43">
            <a:extLst>
              <a:ext uri="{FF2B5EF4-FFF2-40B4-BE49-F238E27FC236}">
                <a16:creationId xmlns:a16="http://schemas.microsoft.com/office/drawing/2014/main" id="{3C2DB013-319C-4B17-AD11-780FDB8DF18D}"/>
              </a:ext>
            </a:extLst>
          </p:cNvPr>
          <p:cNvGrpSpPr/>
          <p:nvPr/>
        </p:nvGrpSpPr>
        <p:grpSpPr>
          <a:xfrm>
            <a:off x="6648965" y="1189875"/>
            <a:ext cx="5444242" cy="447829"/>
            <a:chOff x="293883" y="5718014"/>
            <a:chExt cx="2700867" cy="504987"/>
          </a:xfrm>
        </p:grpSpPr>
        <p:sp>
          <p:nvSpPr>
            <p:cNvPr id="45" name="Rectangle: Rounded Corners 44">
              <a:extLst>
                <a:ext uri="{FF2B5EF4-FFF2-40B4-BE49-F238E27FC236}">
                  <a16:creationId xmlns:a16="http://schemas.microsoft.com/office/drawing/2014/main" id="{7A081C2F-9ACD-4050-A94D-7FBD518E1FF9}"/>
                </a:ext>
              </a:extLst>
            </p:cNvPr>
            <p:cNvSpPr/>
            <p:nvPr/>
          </p:nvSpPr>
          <p:spPr>
            <a:xfrm>
              <a:off x="293883" y="5718014"/>
              <a:ext cx="2700867" cy="504987"/>
            </a:xfrm>
            <a:prstGeom prst="roundRect">
              <a:avLst/>
            </a:prstGeom>
            <a:solidFill>
              <a:srgbClr val="04557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257" tIns="40128" rIns="80257" bIns="40128" rtlCol="0" anchor="ctr"/>
            <a:lstStyle/>
            <a:p>
              <a:pPr algn="ctr"/>
              <a:endParaRPr lang="en-US" dirty="0"/>
            </a:p>
          </p:txBody>
        </p:sp>
        <p:sp>
          <p:nvSpPr>
            <p:cNvPr id="46" name="TextBox 45">
              <a:extLst>
                <a:ext uri="{FF2B5EF4-FFF2-40B4-BE49-F238E27FC236}">
                  <a16:creationId xmlns:a16="http://schemas.microsoft.com/office/drawing/2014/main" id="{82D95E3F-E18E-4D40-BFC7-155BFE8ABCD5}"/>
                </a:ext>
              </a:extLst>
            </p:cNvPr>
            <p:cNvSpPr txBox="1"/>
            <p:nvPr/>
          </p:nvSpPr>
          <p:spPr>
            <a:xfrm>
              <a:off x="367878" y="5775173"/>
              <a:ext cx="2560183" cy="403737"/>
            </a:xfrm>
            <a:prstGeom prst="rect">
              <a:avLst/>
            </a:prstGeom>
            <a:noFill/>
          </p:spPr>
          <p:txBody>
            <a:bodyPr wrap="square" lIns="80257" tIns="40128" rIns="80257" bIns="40128" rtlCol="0">
              <a:spAutoFit/>
            </a:bodyPr>
            <a:lstStyle/>
            <a:p>
              <a:r>
                <a:rPr lang="en-US" dirty="0">
                  <a:solidFill>
                    <a:schemeClr val="bg1"/>
                  </a:solidFill>
                </a:rPr>
                <a:t>Conceptual Model</a:t>
              </a:r>
            </a:p>
          </p:txBody>
        </p:sp>
      </p:grpSp>
      <p:sp>
        <p:nvSpPr>
          <p:cNvPr id="36" name="TextBox 35">
            <a:extLst>
              <a:ext uri="{FF2B5EF4-FFF2-40B4-BE49-F238E27FC236}">
                <a16:creationId xmlns:a16="http://schemas.microsoft.com/office/drawing/2014/main" id="{220DCA2B-973C-4BB4-90E5-3004E7C8F4FF}"/>
              </a:ext>
            </a:extLst>
          </p:cNvPr>
          <p:cNvSpPr txBox="1"/>
          <p:nvPr/>
        </p:nvSpPr>
        <p:spPr>
          <a:xfrm>
            <a:off x="8328109" y="6183152"/>
            <a:ext cx="3018554" cy="46166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US" sz="1200" b="1" dirty="0">
                <a:solidFill>
                  <a:schemeClr val="tx1"/>
                </a:solidFill>
                <a:latin typeface="Calibri" panose="020F0502020204030204" pitchFamily="34" charset="0"/>
                <a:cs typeface="Times New Roman" panose="02020603050405020304" pitchFamily="18" charset="0"/>
              </a:rPr>
              <a:t>Concept development supported by the</a:t>
            </a:r>
          </a:p>
          <a:p>
            <a:pPr algn="ctr"/>
            <a:r>
              <a:rPr lang="en-US" sz="1200" b="1" dirty="0">
                <a:solidFill>
                  <a:schemeClr val="tx1"/>
                </a:solidFill>
                <a:latin typeface="Calibri" panose="020F0502020204030204" pitchFamily="34" charset="0"/>
                <a:cs typeface="Times New Roman" panose="02020603050405020304" pitchFamily="18" charset="0"/>
              </a:rPr>
              <a:t> NSF Convergence Accelerator Program</a:t>
            </a:r>
            <a:endParaRPr lang="en-US" sz="1200" b="1" dirty="0">
              <a:solidFill>
                <a:schemeClr val="tx1"/>
              </a:solidFill>
            </a:endParaRPr>
          </a:p>
        </p:txBody>
      </p:sp>
      <p:pic>
        <p:nvPicPr>
          <p:cNvPr id="1026" name="Picture 2" descr="NSF 4-Color Bitmap Logo">
            <a:extLst>
              <a:ext uri="{FF2B5EF4-FFF2-40B4-BE49-F238E27FC236}">
                <a16:creationId xmlns:a16="http://schemas.microsoft.com/office/drawing/2014/main" id="{4C416D5B-239C-4BD8-B69A-DD65CE502C6C}"/>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4000" b="90000" l="8000" r="90000">
                        <a14:foregroundMark x1="35000" y1="13000" x2="35000" y2="13000"/>
                        <a14:foregroundMark x1="67000" y1="54000" x2="67000" y2="54000"/>
                        <a14:foregroundMark x1="49000" y1="9000" x2="49000" y2="9000"/>
                        <a14:foregroundMark x1="69000" y1="12000" x2="69000" y2="12000"/>
                        <a14:foregroundMark x1="79000" y1="20000" x2="79000" y2="20000"/>
                        <a14:foregroundMark x1="89000" y1="34000" x2="89000" y2="34000"/>
                        <a14:foregroundMark x1="67000" y1="89000" x2="67000" y2="89000"/>
                        <a14:foregroundMark x1="13000" y1="66000" x2="13000" y2="66000"/>
                        <a14:foregroundMark x1="9000" y1="50000" x2="9000" y2="50000"/>
                        <a14:foregroundMark x1="12000" y1="34000" x2="12000" y2="34000"/>
                        <a14:foregroundMark x1="21000" y1="20000" x2="21000" y2="20000"/>
                        <a14:foregroundMark x1="20000" y1="82000" x2="20000" y2="82000"/>
                        <a14:foregroundMark x1="34000" y1="88000" x2="34000" y2="88000"/>
                        <a14:foregroundMark x1="51000" y1="88000" x2="51000" y2="88000"/>
                        <a14:foregroundMark x1="77000" y1="77000" x2="77000" y2="77000"/>
                        <a14:foregroundMark x1="88000" y1="66000" x2="88000" y2="66000"/>
                        <a14:foregroundMark x1="28000" y1="46000" x2="28000" y2="46000"/>
                        <a14:foregroundMark x1="8000" y1="32000" x2="8000" y2="32000"/>
                        <a14:foregroundMark x1="50000" y1="4000" x2="50000" y2="4000"/>
                      </a14:backgroundRemoval>
                    </a14:imgEffect>
                  </a14:imgLayer>
                </a14:imgProps>
              </a:ext>
              <a:ext uri="{28A0092B-C50C-407E-A947-70E740481C1C}">
                <a14:useLocalDpi xmlns:a14="http://schemas.microsoft.com/office/drawing/2010/main" val="0"/>
              </a:ext>
            </a:extLst>
          </a:blip>
          <a:srcRect/>
          <a:stretch>
            <a:fillRect/>
          </a:stretch>
        </p:blipFill>
        <p:spPr bwMode="auto">
          <a:xfrm>
            <a:off x="11174637" y="6114164"/>
            <a:ext cx="676741" cy="67674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71768097-F398-422B-A062-F465ACF5F4FD}"/>
              </a:ext>
            </a:extLst>
          </p:cNvPr>
          <p:cNvGrpSpPr/>
          <p:nvPr/>
        </p:nvGrpSpPr>
        <p:grpSpPr>
          <a:xfrm>
            <a:off x="6709574" y="1633900"/>
            <a:ext cx="5344320" cy="1613825"/>
            <a:chOff x="6709574" y="1633900"/>
            <a:chExt cx="5344320" cy="1613825"/>
          </a:xfrm>
        </p:grpSpPr>
        <p:grpSp>
          <p:nvGrpSpPr>
            <p:cNvPr id="35" name="Group 34">
              <a:extLst>
                <a:ext uri="{FF2B5EF4-FFF2-40B4-BE49-F238E27FC236}">
                  <a16:creationId xmlns:a16="http://schemas.microsoft.com/office/drawing/2014/main" id="{9C07B9D9-78B4-4E48-B949-8F3A788D4A60}"/>
                </a:ext>
              </a:extLst>
            </p:cNvPr>
            <p:cNvGrpSpPr/>
            <p:nvPr/>
          </p:nvGrpSpPr>
          <p:grpSpPr>
            <a:xfrm>
              <a:off x="6709574" y="1633900"/>
              <a:ext cx="5344320" cy="1613825"/>
              <a:chOff x="6398525" y="1758282"/>
              <a:chExt cx="5531527" cy="1734732"/>
            </a:xfrm>
          </p:grpSpPr>
          <p:pic>
            <p:nvPicPr>
              <p:cNvPr id="4" name="Picture 3">
                <a:extLst>
                  <a:ext uri="{FF2B5EF4-FFF2-40B4-BE49-F238E27FC236}">
                    <a16:creationId xmlns:a16="http://schemas.microsoft.com/office/drawing/2014/main" id="{3CEFF946-D79E-4071-8EBD-0AF3A661A055}"/>
                  </a:ext>
                </a:extLst>
              </p:cNvPr>
              <p:cNvPicPr>
                <a:picLocks noChangeAspect="1"/>
              </p:cNvPicPr>
              <p:nvPr/>
            </p:nvPicPr>
            <p:blipFill rotWithShape="1">
              <a:blip r:embed="rId6" r:link="rId7" cstate="print">
                <a:extLst>
                  <a:ext uri="{28A0092B-C50C-407E-A947-70E740481C1C}">
                    <a14:useLocalDpi xmlns:a14="http://schemas.microsoft.com/office/drawing/2010/main" val="0"/>
                  </a:ext>
                </a:extLst>
              </a:blip>
              <a:srcRect b="20483"/>
              <a:stretch>
                <a:fillRect/>
              </a:stretch>
            </p:blipFill>
            <p:spPr bwMode="auto">
              <a:xfrm>
                <a:off x="6398525" y="1758282"/>
                <a:ext cx="5531527" cy="1734732"/>
              </a:xfrm>
              <a:prstGeom prst="rect">
                <a:avLst/>
              </a:prstGeom>
              <a:noFill/>
              <a:ln>
                <a:solidFill>
                  <a:schemeClr val="tx1"/>
                </a:solidFill>
              </a:ln>
            </p:spPr>
          </p:pic>
          <p:sp>
            <p:nvSpPr>
              <p:cNvPr id="18" name="Rectangle 17">
                <a:extLst>
                  <a:ext uri="{FF2B5EF4-FFF2-40B4-BE49-F238E27FC236}">
                    <a16:creationId xmlns:a16="http://schemas.microsoft.com/office/drawing/2014/main" id="{F2865EC4-9213-4EC0-BBBF-FAAE80A054F7}"/>
                  </a:ext>
                </a:extLst>
              </p:cNvPr>
              <p:cNvSpPr/>
              <p:nvPr/>
            </p:nvSpPr>
            <p:spPr>
              <a:xfrm>
                <a:off x="7549012" y="1779191"/>
                <a:ext cx="1641135" cy="430084"/>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0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rPr>
                  <a:t>Integration of ocean, data, and computer science </a:t>
                </a:r>
              </a:p>
            </p:txBody>
          </p:sp>
        </p:grpSp>
        <p:sp>
          <p:nvSpPr>
            <p:cNvPr id="39" name="Rectangle 38">
              <a:extLst>
                <a:ext uri="{FF2B5EF4-FFF2-40B4-BE49-F238E27FC236}">
                  <a16:creationId xmlns:a16="http://schemas.microsoft.com/office/drawing/2014/main" id="{709FEAA3-91D1-420C-B14B-DBD0294A7089}"/>
                </a:ext>
              </a:extLst>
            </p:cNvPr>
            <p:cNvSpPr/>
            <p:nvPr/>
          </p:nvSpPr>
          <p:spPr>
            <a:xfrm>
              <a:off x="10578400" y="1655166"/>
              <a:ext cx="1314035" cy="400108"/>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0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rPr>
                <a:t>Climate-Informed Decisions</a:t>
              </a:r>
            </a:p>
          </p:txBody>
        </p:sp>
        <p:sp>
          <p:nvSpPr>
            <p:cNvPr id="41" name="Rectangle 40">
              <a:extLst>
                <a:ext uri="{FF2B5EF4-FFF2-40B4-BE49-F238E27FC236}">
                  <a16:creationId xmlns:a16="http://schemas.microsoft.com/office/drawing/2014/main" id="{619AF6B7-298B-43D8-8D99-3E84A64518C2}"/>
                </a:ext>
              </a:extLst>
            </p:cNvPr>
            <p:cNvSpPr/>
            <p:nvPr/>
          </p:nvSpPr>
          <p:spPr>
            <a:xfrm>
              <a:off x="6822640" y="1655166"/>
              <a:ext cx="792238" cy="246219"/>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0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rPr>
                <a:t>Data</a:t>
              </a:r>
            </a:p>
          </p:txBody>
        </p:sp>
        <p:sp>
          <p:nvSpPr>
            <p:cNvPr id="7" name="Rectangle 6">
              <a:extLst>
                <a:ext uri="{FF2B5EF4-FFF2-40B4-BE49-F238E27FC236}">
                  <a16:creationId xmlns:a16="http://schemas.microsoft.com/office/drawing/2014/main" id="{6F785A39-3A9E-4217-B680-F885059F2CDD}"/>
                </a:ext>
              </a:extLst>
            </p:cNvPr>
            <p:cNvSpPr/>
            <p:nvPr/>
          </p:nvSpPr>
          <p:spPr>
            <a:xfrm>
              <a:off x="9502541" y="1710443"/>
              <a:ext cx="914400" cy="292494"/>
            </a:xfrm>
            <a:prstGeom prst="rect">
              <a:avLst/>
            </a:prstGeom>
            <a:solidFill>
              <a:srgbClr val="FFFFFF"/>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Calibri"/>
              </a:endParaRPr>
            </a:p>
          </p:txBody>
        </p:sp>
        <p:sp>
          <p:nvSpPr>
            <p:cNvPr id="38" name="Rectangle 37">
              <a:extLst>
                <a:ext uri="{FF2B5EF4-FFF2-40B4-BE49-F238E27FC236}">
                  <a16:creationId xmlns:a16="http://schemas.microsoft.com/office/drawing/2014/main" id="{C97D87E0-205A-4219-9514-1FEF0BF37FE6}"/>
                </a:ext>
              </a:extLst>
            </p:cNvPr>
            <p:cNvSpPr/>
            <p:nvPr/>
          </p:nvSpPr>
          <p:spPr>
            <a:xfrm>
              <a:off x="9430642" y="1655166"/>
              <a:ext cx="1073064" cy="400108"/>
            </a:xfrm>
            <a:prstGeom prst="rect">
              <a:avLst/>
            </a:prstGeom>
            <a:no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000" b="0" i="0" u="none" strike="noStrike" cap="none" spc="0" normalizeH="0" baseline="0" dirty="0">
                  <a:ln>
                    <a:noFill/>
                  </a:ln>
                  <a:solidFill>
                    <a:srgbClr val="000000"/>
                  </a:solidFill>
                  <a:effectLst/>
                  <a:uFillTx/>
                  <a:latin typeface="Arial" panose="020B0604020202020204" pitchFamily="34" charset="0"/>
                  <a:cs typeface="Arial" panose="020B0604020202020204" pitchFamily="34" charset="0"/>
                  <a:sym typeface="Calibri"/>
                </a:rPr>
                <a:t>Climate-Informed Projections</a:t>
              </a:r>
            </a:p>
          </p:txBody>
        </p:sp>
      </p:grpSp>
    </p:spTree>
    <p:extLst>
      <p:ext uri="{BB962C8B-B14F-4D97-AF65-F5344CB8AC3E}">
        <p14:creationId xmlns:p14="http://schemas.microsoft.com/office/powerpoint/2010/main" val="1213562633"/>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3A0CEC6C7744E4D8A8C97819FA7B192" ma:contentTypeVersion="9" ma:contentTypeDescription="Create a new document." ma:contentTypeScope="" ma:versionID="1337a7f0c4dadc3edfe6d9d6ba812211">
  <xsd:schema xmlns:xsd="http://www.w3.org/2001/XMLSchema" xmlns:xs="http://www.w3.org/2001/XMLSchema" xmlns:p="http://schemas.microsoft.com/office/2006/metadata/properties" xmlns:ns3="9c63c313-1175-4063-909c-b66cce185e3a" targetNamespace="http://schemas.microsoft.com/office/2006/metadata/properties" ma:root="true" ma:fieldsID="e3b7e0328a5d5fbd6dc66015a787ae95" ns3:_="">
    <xsd:import namespace="9c63c313-1175-4063-909c-b66cce185e3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63c313-1175-4063-909c-b66cce185e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967F0A-E682-48B8-9947-7658B29466A4}">
  <ds:schemaRefs>
    <ds:schemaRef ds:uri="http://schemas.microsoft.com/sharepoint/v3/contenttype/forms"/>
  </ds:schemaRefs>
</ds:datastoreItem>
</file>

<file path=customXml/itemProps2.xml><?xml version="1.0" encoding="utf-8"?>
<ds:datastoreItem xmlns:ds="http://schemas.openxmlformats.org/officeDocument/2006/customXml" ds:itemID="{6E8817D6-2680-4ED5-A327-290E099198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63c313-1175-4063-909c-b66cce185e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13E7FA-BF52-4160-9564-49BA426D4FF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24344</TotalTime>
  <Words>248</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Helvetica</vt:lpstr>
      <vt:lpstr>Office Theme</vt:lpstr>
      <vt:lpstr>Forward-looking Decision Making in Fisheries in the Face of Climate Change Lisa Kerr1, Andrew Pershing2, Katherine Mills1, Kanae Tokunaga1, Vincent Saba3, Jon Hare3, Carla Gomes4,Enrique Curchitser4, John Wiedenmann4, Malin Pinsky4, Kevin St. Martin4 1Gulf of Maine Research Institute, 2Climate Central, 3NOAA NEFSC, 4Cornell University, 5Rutgers University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Convergence Research to meet Ocean Decision Challenges   Supporting  forward looking decision-making for fisheries in the face of climate change.</dc:title>
  <dc:creator>Lisa Kerr</dc:creator>
  <cp:lastModifiedBy>Lisa Kerr</cp:lastModifiedBy>
  <cp:revision>212</cp:revision>
  <dcterms:modified xsi:type="dcterms:W3CDTF">2021-01-22T21:44:54Z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0x01010013A0CEC6C7744E4D8A8C97819FA7B192</vt:lpwstr>
  </property>
</Properties>
</file>