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61" r:id="rId2"/>
    <p:sldId id="257" r:id="rId3"/>
    <p:sldId id="260" r:id="rId4"/>
  </p:sldIdLst>
  <p:sldSz cx="37463413" cy="21067713"/>
  <p:notesSz cx="6858000" cy="9144000"/>
  <p:defaultTextStyle>
    <a:defPPr>
      <a:defRPr lang="en-US"/>
    </a:defPPr>
    <a:lvl1pPr marL="0" algn="l" defTabSz="1672300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1pPr>
    <a:lvl2pPr marL="1672300" algn="l" defTabSz="1672300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2pPr>
    <a:lvl3pPr marL="3344601" algn="l" defTabSz="1672300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3pPr>
    <a:lvl4pPr marL="5016901" algn="l" defTabSz="1672300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4pPr>
    <a:lvl5pPr marL="6689202" algn="l" defTabSz="1672300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5pPr>
    <a:lvl6pPr marL="8361502" algn="l" defTabSz="1672300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6pPr>
    <a:lvl7pPr marL="10033803" algn="l" defTabSz="1672300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7pPr>
    <a:lvl8pPr marL="11706103" algn="l" defTabSz="1672300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8pPr>
    <a:lvl9pPr marL="13378404" algn="l" defTabSz="1672300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6">
          <p15:clr>
            <a:srgbClr val="A4A3A4"/>
          </p15:clr>
        </p15:guide>
        <p15:guide id="2" pos="118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loop="1"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89B6"/>
    <a:srgbClr val="6A813A"/>
    <a:srgbClr val="5889B5"/>
    <a:srgbClr val="4E8F00"/>
    <a:srgbClr val="245F9C"/>
    <a:srgbClr val="009AD5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78"/>
    <p:restoredTop sz="94886"/>
  </p:normalViewPr>
  <p:slideViewPr>
    <p:cSldViewPr snapToGrid="0" snapToObjects="1">
      <p:cViewPr varScale="1">
        <p:scale>
          <a:sx n="30" d="100"/>
          <a:sy n="30" d="100"/>
        </p:scale>
        <p:origin x="344" y="792"/>
      </p:cViewPr>
      <p:guideLst>
        <p:guide orient="horz" pos="6636"/>
        <p:guide pos="118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7026BA-50E8-7644-BEF6-07CACBFB9997}" type="datetimeFigureOut">
              <a:rPr lang="en-US" smtClean="0"/>
              <a:t>1/21/21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A170F-69B8-B741-A099-15AE468EF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209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6723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1pPr>
    <a:lvl2pPr marL="1672300" algn="l" defTabSz="16723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2pPr>
    <a:lvl3pPr marL="3344601" algn="l" defTabSz="16723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3pPr>
    <a:lvl4pPr marL="5016901" algn="l" defTabSz="16723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4pPr>
    <a:lvl5pPr marL="6689202" algn="l" defTabSz="16723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5pPr>
    <a:lvl6pPr marL="8361502" algn="l" defTabSz="16723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6pPr>
    <a:lvl7pPr marL="10033803" algn="l" defTabSz="16723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7pPr>
    <a:lvl8pPr marL="11706103" algn="l" defTabSz="16723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8pPr>
    <a:lvl9pPr marL="13378404" algn="l" defTabSz="1672300" rtl="0" eaLnBrk="1" latinLnBrk="0" hangingPunct="1">
      <a:defRPr sz="4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sided</a:t>
            </a:r>
            <a:r>
              <a:rPr lang="en-US" baseline="0" dirty="0"/>
              <a:t> poster!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9A05F-9442-1B4B-8130-ABC0D5C364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521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sided</a:t>
            </a:r>
            <a:r>
              <a:rPr lang="en-US" baseline="0" dirty="0"/>
              <a:t> poster!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9A05F-9442-1B4B-8130-ABC0D5C364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98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Single sided</a:t>
            </a:r>
            <a:r>
              <a:rPr lang="en-US" baseline="0" dirty="0"/>
              <a:t> poster!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9A05F-9442-1B4B-8130-ABC0D5C3649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194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09756" y="6544648"/>
            <a:ext cx="31843901" cy="45159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9512" y="11938371"/>
            <a:ext cx="26224389" cy="538397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672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344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016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689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361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033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1706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37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08FF-519A-5247-A55B-6160E89D857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7CC67-5F63-EC4C-8EE0-AD36DF5A3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592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08FF-519A-5247-A55B-6160E89D857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7CC67-5F63-EC4C-8EE0-AD36DF5A3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985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284548" y="2589575"/>
            <a:ext cx="34530082" cy="5522471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74799" y="2589575"/>
            <a:ext cx="102985361" cy="5522471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08FF-519A-5247-A55B-6160E89D857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7CC67-5F63-EC4C-8EE0-AD36DF5A3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66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08FF-519A-5247-A55B-6160E89D857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7CC67-5F63-EC4C-8EE0-AD36DF5A3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063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352" y="13537958"/>
            <a:ext cx="31843901" cy="4184282"/>
          </a:xfrm>
        </p:spPr>
        <p:txBody>
          <a:bodyPr anchor="t"/>
          <a:lstStyle>
            <a:lvl1pPr algn="l">
              <a:defRPr sz="14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9352" y="8929397"/>
            <a:ext cx="31843901" cy="4608561"/>
          </a:xfrm>
        </p:spPr>
        <p:txBody>
          <a:bodyPr anchor="b"/>
          <a:lstStyle>
            <a:lvl1pPr marL="0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1pPr>
            <a:lvl2pPr marL="167230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2pPr>
            <a:lvl3pPr marL="3344601" indent="0">
              <a:buNone/>
              <a:defRPr sz="5900">
                <a:solidFill>
                  <a:schemeClr val="tx1">
                    <a:tint val="75000"/>
                  </a:schemeClr>
                </a:solidFill>
              </a:defRPr>
            </a:lvl3pPr>
            <a:lvl4pPr marL="5016901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4pPr>
            <a:lvl5pPr marL="6689202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5pPr>
            <a:lvl6pPr marL="8361502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6pPr>
            <a:lvl7pPr marL="10033803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7pPr>
            <a:lvl8pPr marL="11706103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8pPr>
            <a:lvl9pPr marL="13378404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08FF-519A-5247-A55B-6160E89D857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7CC67-5F63-EC4C-8EE0-AD36DF5A3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273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74798" y="15103407"/>
            <a:ext cx="68754471" cy="42710887"/>
          </a:xfrm>
        </p:spPr>
        <p:txBody>
          <a:bodyPr/>
          <a:lstStyle>
            <a:lvl1pPr>
              <a:defRPr sz="10200"/>
            </a:lvl1pPr>
            <a:lvl2pPr>
              <a:defRPr sz="8800"/>
            </a:lvl2pPr>
            <a:lvl3pPr>
              <a:defRPr sz="73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053657" y="15103407"/>
            <a:ext cx="68760973" cy="42710887"/>
          </a:xfrm>
        </p:spPr>
        <p:txBody>
          <a:bodyPr/>
          <a:lstStyle>
            <a:lvl1pPr>
              <a:defRPr sz="10200"/>
            </a:lvl1pPr>
            <a:lvl2pPr>
              <a:defRPr sz="8800"/>
            </a:lvl2pPr>
            <a:lvl3pPr>
              <a:defRPr sz="73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08FF-519A-5247-A55B-6160E89D857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7CC67-5F63-EC4C-8EE0-AD36DF5A3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282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3171" y="843685"/>
            <a:ext cx="33717072" cy="351128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3171" y="4715853"/>
            <a:ext cx="16552847" cy="1965343"/>
          </a:xfrm>
        </p:spPr>
        <p:txBody>
          <a:bodyPr anchor="b"/>
          <a:lstStyle>
            <a:lvl1pPr marL="0" indent="0">
              <a:buNone/>
              <a:defRPr sz="8800" b="1"/>
            </a:lvl1pPr>
            <a:lvl2pPr marL="1672300" indent="0">
              <a:buNone/>
              <a:defRPr sz="7300" b="1"/>
            </a:lvl2pPr>
            <a:lvl3pPr marL="3344601" indent="0">
              <a:buNone/>
              <a:defRPr sz="6600" b="1"/>
            </a:lvl3pPr>
            <a:lvl4pPr marL="5016901" indent="0">
              <a:buNone/>
              <a:defRPr sz="5900" b="1"/>
            </a:lvl4pPr>
            <a:lvl5pPr marL="6689202" indent="0">
              <a:buNone/>
              <a:defRPr sz="5900" b="1"/>
            </a:lvl5pPr>
            <a:lvl6pPr marL="8361502" indent="0">
              <a:buNone/>
              <a:defRPr sz="5900" b="1"/>
            </a:lvl6pPr>
            <a:lvl7pPr marL="10033803" indent="0">
              <a:buNone/>
              <a:defRPr sz="5900" b="1"/>
            </a:lvl7pPr>
            <a:lvl8pPr marL="11706103" indent="0">
              <a:buNone/>
              <a:defRPr sz="5900" b="1"/>
            </a:lvl8pPr>
            <a:lvl9pPr marL="13378404" indent="0">
              <a:buNone/>
              <a:defRPr sz="5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73171" y="6681196"/>
            <a:ext cx="16552847" cy="12138320"/>
          </a:xfrm>
        </p:spPr>
        <p:txBody>
          <a:bodyPr/>
          <a:lstStyle>
            <a:lvl1pPr>
              <a:defRPr sz="8800"/>
            </a:lvl1pPr>
            <a:lvl2pPr>
              <a:defRPr sz="7300"/>
            </a:lvl2pPr>
            <a:lvl3pPr>
              <a:defRPr sz="6600"/>
            </a:lvl3pPr>
            <a:lvl4pPr>
              <a:defRPr sz="5900"/>
            </a:lvl4pPr>
            <a:lvl5pPr>
              <a:defRPr sz="5900"/>
            </a:lvl5pPr>
            <a:lvl6pPr>
              <a:defRPr sz="5900"/>
            </a:lvl6pPr>
            <a:lvl7pPr>
              <a:defRPr sz="5900"/>
            </a:lvl7pPr>
            <a:lvl8pPr>
              <a:defRPr sz="5900"/>
            </a:lvl8pPr>
            <a:lvl9pPr>
              <a:defRPr sz="5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030895" y="4715853"/>
            <a:ext cx="16559349" cy="1965343"/>
          </a:xfrm>
        </p:spPr>
        <p:txBody>
          <a:bodyPr anchor="b"/>
          <a:lstStyle>
            <a:lvl1pPr marL="0" indent="0">
              <a:buNone/>
              <a:defRPr sz="8800" b="1"/>
            </a:lvl1pPr>
            <a:lvl2pPr marL="1672300" indent="0">
              <a:buNone/>
              <a:defRPr sz="7300" b="1"/>
            </a:lvl2pPr>
            <a:lvl3pPr marL="3344601" indent="0">
              <a:buNone/>
              <a:defRPr sz="6600" b="1"/>
            </a:lvl3pPr>
            <a:lvl4pPr marL="5016901" indent="0">
              <a:buNone/>
              <a:defRPr sz="5900" b="1"/>
            </a:lvl4pPr>
            <a:lvl5pPr marL="6689202" indent="0">
              <a:buNone/>
              <a:defRPr sz="5900" b="1"/>
            </a:lvl5pPr>
            <a:lvl6pPr marL="8361502" indent="0">
              <a:buNone/>
              <a:defRPr sz="5900" b="1"/>
            </a:lvl6pPr>
            <a:lvl7pPr marL="10033803" indent="0">
              <a:buNone/>
              <a:defRPr sz="5900" b="1"/>
            </a:lvl7pPr>
            <a:lvl8pPr marL="11706103" indent="0">
              <a:buNone/>
              <a:defRPr sz="5900" b="1"/>
            </a:lvl8pPr>
            <a:lvl9pPr marL="13378404" indent="0">
              <a:buNone/>
              <a:defRPr sz="5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030895" y="6681196"/>
            <a:ext cx="16559349" cy="12138320"/>
          </a:xfrm>
        </p:spPr>
        <p:txBody>
          <a:bodyPr/>
          <a:lstStyle>
            <a:lvl1pPr>
              <a:defRPr sz="8800"/>
            </a:lvl1pPr>
            <a:lvl2pPr>
              <a:defRPr sz="7300"/>
            </a:lvl2pPr>
            <a:lvl3pPr>
              <a:defRPr sz="6600"/>
            </a:lvl3pPr>
            <a:lvl4pPr>
              <a:defRPr sz="5900"/>
            </a:lvl4pPr>
            <a:lvl5pPr>
              <a:defRPr sz="5900"/>
            </a:lvl5pPr>
            <a:lvl6pPr>
              <a:defRPr sz="5900"/>
            </a:lvl6pPr>
            <a:lvl7pPr>
              <a:defRPr sz="5900"/>
            </a:lvl7pPr>
            <a:lvl8pPr>
              <a:defRPr sz="5900"/>
            </a:lvl8pPr>
            <a:lvl9pPr>
              <a:defRPr sz="5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08FF-519A-5247-A55B-6160E89D857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7CC67-5F63-EC4C-8EE0-AD36DF5A3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6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08FF-519A-5247-A55B-6160E89D857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7CC67-5F63-EC4C-8EE0-AD36DF5A3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0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08FF-519A-5247-A55B-6160E89D857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7CC67-5F63-EC4C-8EE0-AD36DF5A3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712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3173" y="838807"/>
            <a:ext cx="12325205" cy="3569807"/>
          </a:xfrm>
        </p:spPr>
        <p:txBody>
          <a:bodyPr anchor="b"/>
          <a:lstStyle>
            <a:lvl1pPr algn="l">
              <a:defRPr sz="73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47154" y="838809"/>
            <a:ext cx="20943089" cy="17980709"/>
          </a:xfrm>
        </p:spPr>
        <p:txBody>
          <a:bodyPr/>
          <a:lstStyle>
            <a:lvl1pPr>
              <a:defRPr sz="11700"/>
            </a:lvl1pPr>
            <a:lvl2pPr>
              <a:defRPr sz="10200"/>
            </a:lvl2pPr>
            <a:lvl3pPr>
              <a:defRPr sz="88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73173" y="4408616"/>
            <a:ext cx="12325205" cy="14410902"/>
          </a:xfrm>
        </p:spPr>
        <p:txBody>
          <a:bodyPr/>
          <a:lstStyle>
            <a:lvl1pPr marL="0" indent="0">
              <a:buNone/>
              <a:defRPr sz="5100"/>
            </a:lvl1pPr>
            <a:lvl2pPr marL="1672300" indent="0">
              <a:buNone/>
              <a:defRPr sz="4400"/>
            </a:lvl2pPr>
            <a:lvl3pPr marL="3344601" indent="0">
              <a:buNone/>
              <a:defRPr sz="3700"/>
            </a:lvl3pPr>
            <a:lvl4pPr marL="5016901" indent="0">
              <a:buNone/>
              <a:defRPr sz="3300"/>
            </a:lvl4pPr>
            <a:lvl5pPr marL="6689202" indent="0">
              <a:buNone/>
              <a:defRPr sz="3300"/>
            </a:lvl5pPr>
            <a:lvl6pPr marL="8361502" indent="0">
              <a:buNone/>
              <a:defRPr sz="3300"/>
            </a:lvl6pPr>
            <a:lvl7pPr marL="10033803" indent="0">
              <a:buNone/>
              <a:defRPr sz="3300"/>
            </a:lvl7pPr>
            <a:lvl8pPr marL="11706103" indent="0">
              <a:buNone/>
              <a:defRPr sz="3300"/>
            </a:lvl8pPr>
            <a:lvl9pPr marL="13378404" indent="0">
              <a:buNone/>
              <a:defRPr sz="3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08FF-519A-5247-A55B-6160E89D857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7CC67-5F63-EC4C-8EE0-AD36DF5A3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84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3091" y="14747399"/>
            <a:ext cx="22478048" cy="1741014"/>
          </a:xfrm>
        </p:spPr>
        <p:txBody>
          <a:bodyPr anchor="b"/>
          <a:lstStyle>
            <a:lvl1pPr algn="l">
              <a:defRPr sz="73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343091" y="1882439"/>
            <a:ext cx="22478048" cy="12640628"/>
          </a:xfrm>
        </p:spPr>
        <p:txBody>
          <a:bodyPr/>
          <a:lstStyle>
            <a:lvl1pPr marL="0" indent="0">
              <a:buNone/>
              <a:defRPr sz="11700"/>
            </a:lvl1pPr>
            <a:lvl2pPr marL="1672300" indent="0">
              <a:buNone/>
              <a:defRPr sz="10200"/>
            </a:lvl2pPr>
            <a:lvl3pPr marL="3344601" indent="0">
              <a:buNone/>
              <a:defRPr sz="8800"/>
            </a:lvl3pPr>
            <a:lvl4pPr marL="5016901" indent="0">
              <a:buNone/>
              <a:defRPr sz="7300"/>
            </a:lvl4pPr>
            <a:lvl5pPr marL="6689202" indent="0">
              <a:buNone/>
              <a:defRPr sz="7300"/>
            </a:lvl5pPr>
            <a:lvl6pPr marL="8361502" indent="0">
              <a:buNone/>
              <a:defRPr sz="7300"/>
            </a:lvl6pPr>
            <a:lvl7pPr marL="10033803" indent="0">
              <a:buNone/>
              <a:defRPr sz="7300"/>
            </a:lvl7pPr>
            <a:lvl8pPr marL="11706103" indent="0">
              <a:buNone/>
              <a:defRPr sz="7300"/>
            </a:lvl8pPr>
            <a:lvl9pPr marL="13378404" indent="0">
              <a:buNone/>
              <a:defRPr sz="7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43091" y="16488413"/>
            <a:ext cx="22478048" cy="2472529"/>
          </a:xfrm>
        </p:spPr>
        <p:txBody>
          <a:bodyPr/>
          <a:lstStyle>
            <a:lvl1pPr marL="0" indent="0">
              <a:buNone/>
              <a:defRPr sz="5100"/>
            </a:lvl1pPr>
            <a:lvl2pPr marL="1672300" indent="0">
              <a:buNone/>
              <a:defRPr sz="4400"/>
            </a:lvl2pPr>
            <a:lvl3pPr marL="3344601" indent="0">
              <a:buNone/>
              <a:defRPr sz="3700"/>
            </a:lvl3pPr>
            <a:lvl4pPr marL="5016901" indent="0">
              <a:buNone/>
              <a:defRPr sz="3300"/>
            </a:lvl4pPr>
            <a:lvl5pPr marL="6689202" indent="0">
              <a:buNone/>
              <a:defRPr sz="3300"/>
            </a:lvl5pPr>
            <a:lvl6pPr marL="8361502" indent="0">
              <a:buNone/>
              <a:defRPr sz="3300"/>
            </a:lvl6pPr>
            <a:lvl7pPr marL="10033803" indent="0">
              <a:buNone/>
              <a:defRPr sz="3300"/>
            </a:lvl7pPr>
            <a:lvl8pPr marL="11706103" indent="0">
              <a:buNone/>
              <a:defRPr sz="3300"/>
            </a:lvl8pPr>
            <a:lvl9pPr marL="13378404" indent="0">
              <a:buNone/>
              <a:defRPr sz="3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08FF-519A-5247-A55B-6160E89D857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7CC67-5F63-EC4C-8EE0-AD36DF5A3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5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73171" y="843685"/>
            <a:ext cx="33717072" cy="3511286"/>
          </a:xfrm>
          <a:prstGeom prst="rect">
            <a:avLst/>
          </a:prstGeom>
        </p:spPr>
        <p:txBody>
          <a:bodyPr vert="horz" lIns="334460" tIns="167230" rIns="334460" bIns="16723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3171" y="4915801"/>
            <a:ext cx="33717072" cy="13903717"/>
          </a:xfrm>
          <a:prstGeom prst="rect">
            <a:avLst/>
          </a:prstGeom>
        </p:spPr>
        <p:txBody>
          <a:bodyPr vert="horz" lIns="334460" tIns="167230" rIns="334460" bIns="16723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73171" y="19526650"/>
            <a:ext cx="8741463" cy="1121661"/>
          </a:xfrm>
          <a:prstGeom prst="rect">
            <a:avLst/>
          </a:prstGeom>
        </p:spPr>
        <p:txBody>
          <a:bodyPr vert="horz" lIns="334460" tIns="167230" rIns="334460" bIns="167230" rtlCol="0" anchor="ctr"/>
          <a:lstStyle>
            <a:lvl1pPr algn="l">
              <a:defRPr sz="4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508FF-519A-5247-A55B-6160E89D857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800000" y="19526650"/>
            <a:ext cx="11863414" cy="1121661"/>
          </a:xfrm>
          <a:prstGeom prst="rect">
            <a:avLst/>
          </a:prstGeom>
        </p:spPr>
        <p:txBody>
          <a:bodyPr vert="horz" lIns="334460" tIns="167230" rIns="334460" bIns="167230" rtlCol="0" anchor="ctr"/>
          <a:lstStyle>
            <a:lvl1pPr algn="ctr">
              <a:defRPr sz="4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848779" y="19526650"/>
            <a:ext cx="8741463" cy="1121661"/>
          </a:xfrm>
          <a:prstGeom prst="rect">
            <a:avLst/>
          </a:prstGeom>
        </p:spPr>
        <p:txBody>
          <a:bodyPr vert="horz" lIns="334460" tIns="167230" rIns="334460" bIns="167230" rtlCol="0" anchor="ctr"/>
          <a:lstStyle>
            <a:lvl1pPr algn="r">
              <a:defRPr sz="4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7CC67-5F63-EC4C-8EE0-AD36DF5A3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54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672300" rtl="0" eaLnBrk="1" latinLnBrk="0" hangingPunct="1">
        <a:spcBef>
          <a:spcPct val="0"/>
        </a:spcBef>
        <a:buNone/>
        <a:defRPr sz="16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54225" indent="-1254225" algn="l" defTabSz="1672300" rtl="0" eaLnBrk="1" latinLnBrk="0" hangingPunct="1">
        <a:spcBef>
          <a:spcPct val="20000"/>
        </a:spcBef>
        <a:buFont typeface="Arial"/>
        <a:buChar char="•"/>
        <a:defRPr sz="11700" kern="1200">
          <a:solidFill>
            <a:schemeClr val="tx1"/>
          </a:solidFill>
          <a:latin typeface="+mn-lt"/>
          <a:ea typeface="+mn-ea"/>
          <a:cs typeface="+mn-cs"/>
        </a:defRPr>
      </a:lvl1pPr>
      <a:lvl2pPr marL="2717488" indent="-1045188" algn="l" defTabSz="1672300" rtl="0" eaLnBrk="1" latinLnBrk="0" hangingPunct="1">
        <a:spcBef>
          <a:spcPct val="20000"/>
        </a:spcBef>
        <a:buFont typeface="Arial"/>
        <a:buChar char="–"/>
        <a:defRPr sz="10200" kern="1200">
          <a:solidFill>
            <a:schemeClr val="tx1"/>
          </a:solidFill>
          <a:latin typeface="+mn-lt"/>
          <a:ea typeface="+mn-ea"/>
          <a:cs typeface="+mn-cs"/>
        </a:defRPr>
      </a:lvl2pPr>
      <a:lvl3pPr marL="4180751" indent="-836150" algn="l" defTabSz="1672300" rtl="0" eaLnBrk="1" latinLnBrk="0" hangingPunct="1">
        <a:spcBef>
          <a:spcPct val="20000"/>
        </a:spcBef>
        <a:buFont typeface="Arial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5853052" indent="-836150" algn="l" defTabSz="1672300" rtl="0" eaLnBrk="1" latinLnBrk="0" hangingPunct="1">
        <a:spcBef>
          <a:spcPct val="20000"/>
        </a:spcBef>
        <a:buFont typeface="Arial"/>
        <a:buChar char="–"/>
        <a:defRPr sz="7300" kern="1200">
          <a:solidFill>
            <a:schemeClr val="tx1"/>
          </a:solidFill>
          <a:latin typeface="+mn-lt"/>
          <a:ea typeface="+mn-ea"/>
          <a:cs typeface="+mn-cs"/>
        </a:defRPr>
      </a:lvl4pPr>
      <a:lvl5pPr marL="7525352" indent="-836150" algn="l" defTabSz="1672300" rtl="0" eaLnBrk="1" latinLnBrk="0" hangingPunct="1">
        <a:spcBef>
          <a:spcPct val="20000"/>
        </a:spcBef>
        <a:buFont typeface="Arial"/>
        <a:buChar char="»"/>
        <a:defRPr sz="7300" kern="1200">
          <a:solidFill>
            <a:schemeClr val="tx1"/>
          </a:solidFill>
          <a:latin typeface="+mn-lt"/>
          <a:ea typeface="+mn-ea"/>
          <a:cs typeface="+mn-cs"/>
        </a:defRPr>
      </a:lvl5pPr>
      <a:lvl6pPr marL="9197652" indent="-836150" algn="l" defTabSz="1672300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6pPr>
      <a:lvl7pPr marL="10869953" indent="-836150" algn="l" defTabSz="1672300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7pPr>
      <a:lvl8pPr marL="12542253" indent="-836150" algn="l" defTabSz="1672300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8pPr>
      <a:lvl9pPr marL="14214554" indent="-836150" algn="l" defTabSz="1672300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72300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1pPr>
      <a:lvl2pPr marL="1672300" algn="l" defTabSz="1672300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2pPr>
      <a:lvl3pPr marL="3344601" algn="l" defTabSz="1672300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5016901" algn="l" defTabSz="1672300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4pPr>
      <a:lvl5pPr marL="6689202" algn="l" defTabSz="1672300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5pPr>
      <a:lvl6pPr marL="8361502" algn="l" defTabSz="1672300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6pPr>
      <a:lvl7pPr marL="10033803" algn="l" defTabSz="1672300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7pPr>
      <a:lvl8pPr marL="11706103" algn="l" defTabSz="1672300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8pPr>
      <a:lvl9pPr marL="13378404" algn="l" defTabSz="1672300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Box 142"/>
          <p:cNvSpPr txBox="1">
            <a:spLocks noChangeArrowheads="1"/>
          </p:cNvSpPr>
          <p:nvPr/>
        </p:nvSpPr>
        <p:spPr bwMode="auto">
          <a:xfrm>
            <a:off x="11818834" y="18612850"/>
            <a:ext cx="279677" cy="396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9321" tIns="69659" rIns="139321" bIns="69659">
            <a:spAutoFit/>
          </a:bodyPr>
          <a:lstStyle>
            <a:lvl1pPr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/>
          </a:p>
        </p:txBody>
      </p:sp>
      <p:sp>
        <p:nvSpPr>
          <p:cNvPr id="4" name="Rectangle 3"/>
          <p:cNvSpPr/>
          <p:nvPr/>
        </p:nvSpPr>
        <p:spPr>
          <a:xfrm>
            <a:off x="119921" y="175067"/>
            <a:ext cx="37205587" cy="2682129"/>
          </a:xfrm>
          <a:prstGeom prst="rect">
            <a:avLst/>
          </a:prstGeom>
          <a:solidFill>
            <a:srgbClr val="588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Feeding 10 Billion: Contributions from a Marine Circular </a:t>
            </a:r>
            <a:r>
              <a:rPr lang="en-US" sz="6000" b="1" dirty="0" err="1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Bioeconomy</a:t>
            </a:r>
            <a:endParaRPr lang="en-US" sz="6000" b="1" dirty="0">
              <a:solidFill>
                <a:schemeClr val="bg1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algn="ctr"/>
            <a:r>
              <a:rPr lang="en-US" sz="45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Celina Scott-Buechler</a:t>
            </a:r>
            <a:r>
              <a:rPr lang="en-US" sz="4500" b="1" baseline="30000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1,2</a:t>
            </a:r>
            <a:r>
              <a:rPr lang="en-US" sz="45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, Arjun Hausner</a:t>
            </a:r>
            <a:r>
              <a:rPr lang="en-US" sz="4500" b="1" baseline="30000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1</a:t>
            </a:r>
            <a:r>
              <a:rPr lang="en-US" sz="45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, Charles Greene</a:t>
            </a:r>
            <a:r>
              <a:rPr lang="en-US" sz="4500" b="1" baseline="30000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1,2</a:t>
            </a:r>
            <a:endParaRPr lang="en-US" sz="4500" b="1" dirty="0">
              <a:solidFill>
                <a:schemeClr val="bg1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algn="ctr"/>
            <a:r>
              <a:rPr lang="en-US" sz="3000" b="1" baseline="30000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1 </a:t>
            </a:r>
            <a:r>
              <a:rPr lang="en-US" sz="30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Cornell University, Department of Earth &amp; Atmospheric Sciences; </a:t>
            </a:r>
            <a:r>
              <a:rPr lang="en-US" sz="3000" b="1" baseline="30000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2 </a:t>
            </a:r>
            <a:r>
              <a:rPr lang="en-US" sz="30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Ocean Visions</a:t>
            </a:r>
            <a:endParaRPr lang="en-US" sz="3000" b="1" baseline="30000" dirty="0">
              <a:solidFill>
                <a:schemeClr val="bg1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8238" y="2857196"/>
            <a:ext cx="37206936" cy="731520"/>
          </a:xfrm>
          <a:prstGeom prst="rect">
            <a:avLst/>
          </a:prstGeom>
          <a:solidFill>
            <a:srgbClr val="6A813A"/>
          </a:solidFill>
          <a:ln>
            <a:solidFill>
              <a:srgbClr val="4E8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50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19921" y="104931"/>
            <a:ext cx="37314852" cy="20821338"/>
          </a:xfrm>
          <a:prstGeom prst="rect">
            <a:avLst/>
          </a:prstGeom>
          <a:noFill/>
          <a:ln w="254000"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1B23612C-2030-BE4D-B7A2-58D6F19B7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89" y="351894"/>
            <a:ext cx="2732848" cy="24333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1204B8-726A-534A-9BC5-53096DAC83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55151" y="3846349"/>
            <a:ext cx="24701296" cy="140755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6651FBB-5973-5F43-BB17-6F644DDC6A3F}"/>
              </a:ext>
            </a:extLst>
          </p:cNvPr>
          <p:cNvSpPr/>
          <p:nvPr/>
        </p:nvSpPr>
        <p:spPr>
          <a:xfrm>
            <a:off x="28185133" y="6960159"/>
            <a:ext cx="5965445" cy="631693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81" name="Picture 57" descr="Cornell Atkinson Center for Sustainability on Twitter: &quot;The Atkinson Center  is seeking competitive proposals for research/workshops that catalyze joint  Cornell-Environmental Defense Fund efforts that inform policy and have  achievable one-year goals on">
            <a:extLst>
              <a:ext uri="{FF2B5EF4-FFF2-40B4-BE49-F238E27FC236}">
                <a16:creationId xmlns:a16="http://schemas.microsoft.com/office/drawing/2014/main" id="{6299E637-85E1-3441-80A2-48B3C8E9F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1908" y="18306945"/>
            <a:ext cx="2414539" cy="226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37">
            <a:extLst>
              <a:ext uri="{FF2B5EF4-FFF2-40B4-BE49-F238E27FC236}">
                <a16:creationId xmlns:a16="http://schemas.microsoft.com/office/drawing/2014/main" id="{16D7C105-8C04-F44C-960D-A81439AEA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989" y="5537517"/>
            <a:ext cx="10821579" cy="1291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9321" tIns="69659" rIns="139321" bIns="69659">
            <a:spAutoFit/>
          </a:bodyPr>
          <a:lstStyle>
            <a:lvl1pPr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Food systems present critical challenges to achieving planetary stability.</a:t>
            </a:r>
          </a:p>
          <a:p>
            <a:pPr marL="457200" indent="-457200">
              <a:buFont typeface="Arial"/>
              <a:buChar char="•"/>
            </a:pPr>
            <a:endParaRPr lang="en-US" sz="2000" dirty="0">
              <a:solidFill>
                <a:srgbClr val="00000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457200" indent="-457200"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Food systems produce up to 37% of total anthropogenic GHG emissions.</a:t>
            </a:r>
            <a:endParaRPr lang="en-US" sz="3500" baseline="30000" dirty="0">
              <a:solidFill>
                <a:srgbClr val="00000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457200" indent="-457200">
              <a:buFont typeface="Arial"/>
              <a:buChar char="•"/>
            </a:pPr>
            <a:endParaRPr lang="en-US" sz="1000" dirty="0">
              <a:solidFill>
                <a:srgbClr val="00000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457200" indent="-457200">
              <a:buFont typeface="Arial"/>
              <a:buChar char="•"/>
            </a:pPr>
            <a:r>
              <a:rPr lang="en-US" sz="35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Meeting 2050 food demand is expected to require between1.5 and 7.3 million km</a:t>
            </a:r>
            <a:r>
              <a:rPr lang="en-US" sz="3500" baseline="30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</a:t>
            </a:r>
            <a:r>
              <a:rPr lang="en-US" sz="35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of agricultural expansion. Cropland currently covers 11 million km</a:t>
            </a:r>
            <a:r>
              <a:rPr lang="en-US" sz="3500" baseline="30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</a:t>
            </a:r>
            <a:r>
              <a:rPr lang="en-US" sz="35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and already poses acute threats to biodiversity and climate stability.</a:t>
            </a:r>
            <a:endParaRPr lang="en-US" sz="40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endParaRPr lang="en-US" sz="4000" dirty="0">
              <a:solidFill>
                <a:srgbClr val="00000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Oceans are already overexploited; a marine circular bioeconomy can help.</a:t>
            </a:r>
            <a:endParaRPr lang="en-US" sz="40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endParaRPr lang="en-US" sz="2000" b="1" dirty="0">
              <a:solidFill>
                <a:schemeClr val="accent1">
                  <a:lumMod val="50000"/>
                </a:schemeClr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457200" indent="-457200"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In 2018, capture fisheries yielded 96.4 million </a:t>
            </a:r>
            <a:r>
              <a:rPr lang="en-US" sz="3500" dirty="0" err="1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tonnes</a:t>
            </a:r>
            <a:r>
              <a:rPr lang="en-US" sz="35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. Only 65.8% of fish stocks are harvested at biologically sustainable levels.</a:t>
            </a:r>
          </a:p>
          <a:p>
            <a:pPr marL="457200" indent="-457200">
              <a:buFont typeface="Arial"/>
              <a:buChar char="•"/>
            </a:pPr>
            <a:endParaRPr lang="en-US" sz="1000" dirty="0">
              <a:solidFill>
                <a:srgbClr val="00000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457200" indent="-457200"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Algal aquaculture has nearly tripled since 2000. Although it represents a small share of total aquaculture, it shows great potential to increase.</a:t>
            </a:r>
          </a:p>
          <a:p>
            <a:br>
              <a:rPr lang="en-US" sz="35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en-US" sz="4000" dirty="0">
              <a:solidFill>
                <a:srgbClr val="00000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457200" indent="-457200">
              <a:buFont typeface="Arial"/>
              <a:buChar char="•"/>
            </a:pPr>
            <a:endParaRPr lang="en-US" sz="4000" dirty="0">
              <a:solidFill>
                <a:srgbClr val="00000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pic>
        <p:nvPicPr>
          <p:cNvPr id="6146" name="Picture 2" descr="Ocean Solutions | Ocean Visions">
            <a:extLst>
              <a:ext uri="{FF2B5EF4-FFF2-40B4-BE49-F238E27FC236}">
                <a16:creationId xmlns:a16="http://schemas.microsoft.com/office/drawing/2014/main" id="{C934AAD1-D0D1-5D44-B04A-1BE429523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7584" y="18528395"/>
            <a:ext cx="2984541" cy="1939952"/>
          </a:xfrm>
          <a:prstGeom prst="rect">
            <a:avLst/>
          </a:prstGeom>
          <a:solidFill>
            <a:srgbClr val="0070C0"/>
          </a:solidFill>
          <a:ln w="50800">
            <a:solidFill>
              <a:schemeClr val="tx2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B68AB45-C91E-8644-8FCD-2A107F064A79}"/>
              </a:ext>
            </a:extLst>
          </p:cNvPr>
          <p:cNvSpPr/>
          <p:nvPr/>
        </p:nvSpPr>
        <p:spPr>
          <a:xfrm>
            <a:off x="775041" y="17893594"/>
            <a:ext cx="297561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5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With microalgae and macroalgae at its foundation, the marine circular bioeconomy will leverage marine aquaculture to sustainably intensify global food production. Nutrient recycling in algae-based wastewater treatment will close the circle in production processes, leading to the co-production of more environmentally favorable, algae-based energy products and materials. Sustainability benefits will include reductions in greenhouse gas emissions, freshwater use, arable land demand, eutrophication, and biodiversity loss. 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11135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Box 142"/>
          <p:cNvSpPr txBox="1">
            <a:spLocks noChangeArrowheads="1"/>
          </p:cNvSpPr>
          <p:nvPr/>
        </p:nvSpPr>
        <p:spPr bwMode="auto">
          <a:xfrm>
            <a:off x="11818834" y="18612850"/>
            <a:ext cx="279677" cy="396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9321" tIns="69659" rIns="139321" bIns="69659">
            <a:spAutoFit/>
          </a:bodyPr>
          <a:lstStyle>
            <a:lvl1pPr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/>
          </a:p>
        </p:txBody>
      </p:sp>
      <p:sp>
        <p:nvSpPr>
          <p:cNvPr id="4" name="Rectangle 3"/>
          <p:cNvSpPr/>
          <p:nvPr/>
        </p:nvSpPr>
        <p:spPr>
          <a:xfrm>
            <a:off x="119921" y="175067"/>
            <a:ext cx="37205587" cy="2682129"/>
          </a:xfrm>
          <a:prstGeom prst="rect">
            <a:avLst/>
          </a:prstGeom>
          <a:solidFill>
            <a:srgbClr val="588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Feeding 10 Billion: Contributions from a Marine Circular Bioeconomy</a:t>
            </a:r>
          </a:p>
          <a:p>
            <a:pPr algn="ctr"/>
            <a:r>
              <a:rPr lang="en-US" sz="45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Celina Scott-Buechler</a:t>
            </a:r>
            <a:r>
              <a:rPr lang="en-US" sz="4500" b="1" baseline="30000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1,2</a:t>
            </a:r>
            <a:r>
              <a:rPr lang="en-US" sz="45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, Arjun Hausner</a:t>
            </a:r>
            <a:r>
              <a:rPr lang="en-US" sz="4500" b="1" baseline="30000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1</a:t>
            </a:r>
            <a:r>
              <a:rPr lang="en-US" sz="45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, Charles Greene</a:t>
            </a:r>
            <a:r>
              <a:rPr lang="en-US" sz="4500" b="1" baseline="30000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1,2</a:t>
            </a:r>
            <a:endParaRPr lang="en-US" sz="4500" b="1" dirty="0">
              <a:solidFill>
                <a:schemeClr val="bg1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algn="ctr"/>
            <a:r>
              <a:rPr lang="en-US" sz="3000" b="1" baseline="30000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1 </a:t>
            </a:r>
            <a:r>
              <a:rPr lang="en-US" sz="30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Cornell University, Department of Earth &amp; Atmospheric Sciences; </a:t>
            </a:r>
            <a:r>
              <a:rPr lang="en-US" sz="3000" b="1" baseline="30000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2 </a:t>
            </a:r>
            <a:r>
              <a:rPr lang="en-US" sz="30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Ocean Visions</a:t>
            </a:r>
            <a:endParaRPr lang="en-US" sz="3000" b="1" baseline="30000" dirty="0">
              <a:solidFill>
                <a:schemeClr val="bg1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8238" y="2857196"/>
            <a:ext cx="37206936" cy="731520"/>
          </a:xfrm>
          <a:prstGeom prst="rect">
            <a:avLst/>
          </a:prstGeom>
          <a:solidFill>
            <a:srgbClr val="6A813A"/>
          </a:solidFill>
          <a:ln>
            <a:solidFill>
              <a:srgbClr val="4E8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Mapping changes in protein consumption and corresponding impacts on cumulative CO</a:t>
            </a:r>
            <a:r>
              <a:rPr lang="en-US" sz="5000" baseline="-25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</a:t>
            </a:r>
            <a:r>
              <a:rPr lang="en-US" sz="5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emissions 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19921" y="104931"/>
            <a:ext cx="37314852" cy="20821338"/>
          </a:xfrm>
          <a:prstGeom prst="rect">
            <a:avLst/>
          </a:prstGeom>
          <a:noFill/>
          <a:ln w="254000"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1B23612C-2030-BE4D-B7A2-58D6F19B7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89" y="351894"/>
            <a:ext cx="2732848" cy="24333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61DD66C-1882-4F4F-A547-37A57BCCF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988" y="12308938"/>
            <a:ext cx="14936825" cy="8250818"/>
          </a:xfrm>
          <a:prstGeom prst="rect">
            <a:avLst/>
          </a:prstGeom>
        </p:spPr>
      </p:pic>
      <p:pic>
        <p:nvPicPr>
          <p:cNvPr id="1081" name="Picture 57" descr="Cornell Atkinson Center for Sustainability on Twitter: &quot;The Atkinson Center  is seeking competitive proposals for research/workshops that catalyze joint  Cornell-Environmental Defense Fund efforts that inform policy and have  achievable one-year goals on">
            <a:extLst>
              <a:ext uri="{FF2B5EF4-FFF2-40B4-BE49-F238E27FC236}">
                <a16:creationId xmlns:a16="http://schemas.microsoft.com/office/drawing/2014/main" id="{6299E637-85E1-3441-80A2-48B3C8E9F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1908" y="18306945"/>
            <a:ext cx="2414539" cy="226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7E791F9-ED91-0F48-952C-6514946DCB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988" y="4038263"/>
            <a:ext cx="14936825" cy="8198763"/>
          </a:xfrm>
          <a:prstGeom prst="rect">
            <a:avLst/>
          </a:prstGeom>
        </p:spPr>
      </p:pic>
      <p:pic>
        <p:nvPicPr>
          <p:cNvPr id="1089" name="Picture 65">
            <a:extLst>
              <a:ext uri="{FF2B5EF4-FFF2-40B4-BE49-F238E27FC236}">
                <a16:creationId xmlns:a16="http://schemas.microsoft.com/office/drawing/2014/main" id="{9B6BFA7B-91DD-784B-8CB5-CCEC8EA5B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7053" y="5793694"/>
            <a:ext cx="18713730" cy="1098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ight Arrow 19">
            <a:extLst>
              <a:ext uri="{FF2B5EF4-FFF2-40B4-BE49-F238E27FC236}">
                <a16:creationId xmlns:a16="http://schemas.microsoft.com/office/drawing/2014/main" id="{7E311EAD-A901-494D-BCCC-43322F8E985F}"/>
              </a:ext>
            </a:extLst>
          </p:cNvPr>
          <p:cNvSpPr/>
          <p:nvPr/>
        </p:nvSpPr>
        <p:spPr>
          <a:xfrm>
            <a:off x="14659589" y="11055927"/>
            <a:ext cx="3088065" cy="2036618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2" name="Picture 2" descr="Ocean Solutions | Ocean Visions">
            <a:extLst>
              <a:ext uri="{FF2B5EF4-FFF2-40B4-BE49-F238E27FC236}">
                <a16:creationId xmlns:a16="http://schemas.microsoft.com/office/drawing/2014/main" id="{B1A23427-F794-EC4C-AB1E-F44B527CD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7584" y="18528395"/>
            <a:ext cx="2984541" cy="1939952"/>
          </a:xfrm>
          <a:prstGeom prst="rect">
            <a:avLst/>
          </a:prstGeom>
          <a:solidFill>
            <a:srgbClr val="0070C0"/>
          </a:solidFill>
          <a:ln w="50800">
            <a:solidFill>
              <a:schemeClr val="tx2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1772B8-8FA4-A245-A00E-0398D2FF07CF}"/>
              </a:ext>
            </a:extLst>
          </p:cNvPr>
          <p:cNvSpPr txBox="1"/>
          <p:nvPr/>
        </p:nvSpPr>
        <p:spPr>
          <a:xfrm>
            <a:off x="18731705" y="16803275"/>
            <a:ext cx="1801907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Relying on present production methods to meet future protein needs could put global climate targets out of reach…</a:t>
            </a:r>
          </a:p>
          <a:p>
            <a:endParaRPr lang="en-US" sz="4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93B315-5619-8F4C-A763-DD40D85074CD}"/>
              </a:ext>
            </a:extLst>
          </p:cNvPr>
          <p:cNvSpPr txBox="1"/>
          <p:nvPr/>
        </p:nvSpPr>
        <p:spPr>
          <a:xfrm>
            <a:off x="1133856" y="7472534"/>
            <a:ext cx="2999232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annual protein needs in 2050 (1000s of </a:t>
            </a:r>
            <a:r>
              <a:rPr lang="en-US" sz="2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tonnes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978F5F-3A93-0E43-973E-1884D0118CDE}"/>
              </a:ext>
            </a:extLst>
          </p:cNvPr>
          <p:cNvSpPr txBox="1"/>
          <p:nvPr/>
        </p:nvSpPr>
        <p:spPr>
          <a:xfrm>
            <a:off x="18722714" y="5235908"/>
            <a:ext cx="13967239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Cumulative CO</a:t>
            </a:r>
            <a:r>
              <a:rPr lang="en-US" sz="4000" baseline="-25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-eq emissions from protein production under climate change scenario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805A06-F549-0C4A-BB3B-81E6FC5544C2}"/>
              </a:ext>
            </a:extLst>
          </p:cNvPr>
          <p:cNvSpPr txBox="1"/>
          <p:nvPr/>
        </p:nvSpPr>
        <p:spPr>
          <a:xfrm>
            <a:off x="31812054" y="8874061"/>
            <a:ext cx="2011680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Scenarios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13E033-074A-A040-94FF-360E1C23F73C}"/>
              </a:ext>
            </a:extLst>
          </p:cNvPr>
          <p:cNvSpPr txBox="1"/>
          <p:nvPr/>
        </p:nvSpPr>
        <p:spPr>
          <a:xfrm>
            <a:off x="31861902" y="11814350"/>
            <a:ext cx="4938729" cy="18747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50E8B8-ECC1-CB47-A3DC-97A8CCE9E288}"/>
              </a:ext>
            </a:extLst>
          </p:cNvPr>
          <p:cNvSpPr txBox="1"/>
          <p:nvPr/>
        </p:nvSpPr>
        <p:spPr>
          <a:xfrm rot="16200000">
            <a:off x="15284154" y="10187224"/>
            <a:ext cx="5944712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Cumulative Gt CO</a:t>
            </a:r>
            <a:r>
              <a:rPr lang="en-US" sz="29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-eq emissions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769AB8-2079-734F-B749-4374677EB3CA}"/>
              </a:ext>
            </a:extLst>
          </p:cNvPr>
          <p:cNvSpPr txBox="1"/>
          <p:nvPr/>
        </p:nvSpPr>
        <p:spPr>
          <a:xfrm>
            <a:off x="18525815" y="6903213"/>
            <a:ext cx="85998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A284BE3-BA78-E74A-977D-DDB605ED3028}"/>
              </a:ext>
            </a:extLst>
          </p:cNvPr>
          <p:cNvSpPr txBox="1"/>
          <p:nvPr/>
        </p:nvSpPr>
        <p:spPr>
          <a:xfrm>
            <a:off x="18525815" y="13355733"/>
            <a:ext cx="85998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369EE7-4B27-5E42-99BB-936846FAE76F}"/>
              </a:ext>
            </a:extLst>
          </p:cNvPr>
          <p:cNvSpPr txBox="1"/>
          <p:nvPr/>
        </p:nvSpPr>
        <p:spPr>
          <a:xfrm>
            <a:off x="18525815" y="10119332"/>
            <a:ext cx="95393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225DF31-4EDD-AB47-9F08-4E15F69F6477}"/>
              </a:ext>
            </a:extLst>
          </p:cNvPr>
          <p:cNvSpPr txBox="1"/>
          <p:nvPr/>
        </p:nvSpPr>
        <p:spPr>
          <a:xfrm>
            <a:off x="19720839" y="6610433"/>
            <a:ext cx="115111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1/5</a:t>
            </a:r>
            <a:r>
              <a:rPr lang="en-US" sz="29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remaining carbon budget for 1.5C international climate goal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4E74C01-8767-FF49-B8F4-09E854BC4775}"/>
              </a:ext>
            </a:extLst>
          </p:cNvPr>
          <p:cNvSpPr txBox="1"/>
          <p:nvPr/>
        </p:nvSpPr>
        <p:spPr>
          <a:xfrm>
            <a:off x="19720839" y="8335452"/>
            <a:ext cx="115111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1/6</a:t>
            </a:r>
            <a:r>
              <a:rPr lang="en-US" sz="29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remaining carbon budget for 1.5C international climate goal</a:t>
            </a:r>
          </a:p>
        </p:txBody>
      </p:sp>
    </p:spTree>
    <p:extLst>
      <p:ext uri="{BB962C8B-B14F-4D97-AF65-F5344CB8AC3E}">
        <p14:creationId xmlns:p14="http://schemas.microsoft.com/office/powerpoint/2010/main" val="166343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 Box 37"/>
          <p:cNvSpPr txBox="1">
            <a:spLocks noChangeArrowheads="1"/>
          </p:cNvSpPr>
          <p:nvPr/>
        </p:nvSpPr>
        <p:spPr bwMode="auto">
          <a:xfrm>
            <a:off x="17932976" y="4312297"/>
            <a:ext cx="17511283" cy="3218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9321" tIns="69659" rIns="139321" bIns="69659">
            <a:spAutoFit/>
          </a:bodyPr>
          <a:lstStyle>
            <a:lvl1pPr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Global Viability</a:t>
            </a:r>
          </a:p>
          <a:p>
            <a:endParaRPr lang="en-US" sz="2000" dirty="0">
              <a:solidFill>
                <a:srgbClr val="00000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457200" indent="-457200"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Land area in 75</a:t>
            </a:r>
            <a:r>
              <a:rPr lang="en-US" sz="3500" baseline="300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th</a:t>
            </a:r>
            <a:r>
              <a:rPr lang="en-US" sz="35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percentile geophysical suitability: 9.46 million km</a:t>
            </a:r>
            <a:r>
              <a:rPr lang="en-US" sz="3500" baseline="300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2</a:t>
            </a:r>
            <a:r>
              <a:rPr lang="en-US" sz="35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</a:p>
          <a:p>
            <a:pPr marL="457200" indent="-457200"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Annual biomass production potential in 75</a:t>
            </a:r>
            <a:r>
              <a:rPr lang="en-US" sz="3500" baseline="300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th</a:t>
            </a:r>
            <a:r>
              <a:rPr lang="en-US" sz="35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percentile suitability: 58.85 billion </a:t>
            </a:r>
            <a:r>
              <a:rPr lang="en-US" sz="3500" dirty="0" err="1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tonnes</a:t>
            </a:r>
            <a:r>
              <a:rPr lang="en-US" sz="35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 of protein per year. Percent of total 2050 protein consumption: 2,1763.16%</a:t>
            </a:r>
          </a:p>
          <a:p>
            <a:endParaRPr lang="en-US" sz="3500" dirty="0">
              <a:solidFill>
                <a:srgbClr val="00000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81" name="Text Box 142"/>
          <p:cNvSpPr txBox="1">
            <a:spLocks noChangeArrowheads="1"/>
          </p:cNvSpPr>
          <p:nvPr/>
        </p:nvSpPr>
        <p:spPr bwMode="auto">
          <a:xfrm>
            <a:off x="11818834" y="18612850"/>
            <a:ext cx="279677" cy="396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9321" tIns="69659" rIns="139321" bIns="69659">
            <a:spAutoFit/>
          </a:bodyPr>
          <a:lstStyle>
            <a:lvl1pPr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/>
          </a:p>
        </p:txBody>
      </p:sp>
      <p:sp>
        <p:nvSpPr>
          <p:cNvPr id="4" name="Rectangle 3"/>
          <p:cNvSpPr/>
          <p:nvPr/>
        </p:nvSpPr>
        <p:spPr>
          <a:xfrm>
            <a:off x="119921" y="175067"/>
            <a:ext cx="37205587" cy="2682129"/>
          </a:xfrm>
          <a:prstGeom prst="rect">
            <a:avLst/>
          </a:prstGeom>
          <a:solidFill>
            <a:srgbClr val="588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Feeding 10 Billion: Contributions from a Marine Circular Bioeconomy</a:t>
            </a:r>
          </a:p>
          <a:p>
            <a:pPr algn="ctr"/>
            <a:r>
              <a:rPr lang="en-US" sz="45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Celina Scott-Buechler</a:t>
            </a:r>
            <a:r>
              <a:rPr lang="en-US" sz="4500" b="1" baseline="30000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1,2</a:t>
            </a:r>
            <a:r>
              <a:rPr lang="en-US" sz="45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, Arjun Hausner</a:t>
            </a:r>
            <a:r>
              <a:rPr lang="en-US" sz="4500" b="1" baseline="30000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1</a:t>
            </a:r>
            <a:r>
              <a:rPr lang="en-US" sz="45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, Charles Greene</a:t>
            </a:r>
            <a:r>
              <a:rPr lang="en-US" sz="4500" b="1" baseline="30000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1,2</a:t>
            </a:r>
            <a:endParaRPr lang="en-US" sz="4500" b="1" dirty="0">
              <a:solidFill>
                <a:schemeClr val="bg1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algn="ctr"/>
            <a:r>
              <a:rPr lang="en-US" sz="3000" b="1" baseline="30000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1 </a:t>
            </a:r>
            <a:r>
              <a:rPr lang="en-US" sz="30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Cornell University, Department of Earth &amp; Atmospheric Sciences; </a:t>
            </a:r>
            <a:r>
              <a:rPr lang="en-US" sz="3000" b="1" baseline="30000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2 </a:t>
            </a:r>
            <a:r>
              <a:rPr lang="en-US" sz="3000" b="1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Ocean Visions</a:t>
            </a:r>
            <a:endParaRPr lang="en-US" sz="3000" b="1" baseline="30000" dirty="0">
              <a:solidFill>
                <a:schemeClr val="bg1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8238" y="2857196"/>
            <a:ext cx="37206936" cy="731520"/>
          </a:xfrm>
          <a:prstGeom prst="rect">
            <a:avLst/>
          </a:prstGeom>
          <a:solidFill>
            <a:srgbClr val="6A813A"/>
          </a:solidFill>
          <a:ln>
            <a:solidFill>
              <a:srgbClr val="4E8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Mapping marine microalgae </a:t>
            </a:r>
            <a:r>
              <a:rPr lang="en-US" sz="5000" dirty="0">
                <a:solidFill>
                  <a:schemeClr val="bg1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production potential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28238" y="17468889"/>
            <a:ext cx="37206936" cy="731520"/>
          </a:xfrm>
          <a:prstGeom prst="rect">
            <a:avLst/>
          </a:prstGeom>
          <a:solidFill>
            <a:srgbClr val="6A813A"/>
          </a:solidFill>
          <a:ln>
            <a:solidFill>
              <a:srgbClr val="4E8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References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19921" y="104931"/>
            <a:ext cx="37314852" cy="20821338"/>
          </a:xfrm>
          <a:prstGeom prst="rect">
            <a:avLst/>
          </a:prstGeom>
          <a:noFill/>
          <a:ln w="254000">
            <a:solidFill>
              <a:srgbClr val="000000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3"/>
          <p:cNvSpPr txBox="1">
            <a:spLocks noChangeArrowheads="1"/>
          </p:cNvSpPr>
          <p:nvPr/>
        </p:nvSpPr>
        <p:spPr bwMode="auto">
          <a:xfrm>
            <a:off x="128239" y="18356645"/>
            <a:ext cx="31149346" cy="222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74593" tIns="187297" rIns="374593" bIns="187297">
            <a:spAutoFit/>
          </a:bodyPr>
          <a:lstStyle>
            <a:lvl1pPr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SzPct val="25000"/>
            </a:pPr>
            <a:r>
              <a:rPr lang="en-US" sz="2400" baseline="30000" dirty="0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1 </a:t>
            </a:r>
            <a:r>
              <a:rPr lang="en-US" sz="2400" dirty="0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IPCC. (2019). </a:t>
            </a:r>
            <a:r>
              <a:rPr lang="en-US" sz="2400" i="1" dirty="0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Climate Change and Land: an IPCC special report on climate change, desertification, land degradation, sustainable land management, food security, and greenhouse gas fluxes in terrestrial ecosystems. </a:t>
            </a:r>
            <a:r>
              <a:rPr lang="en-US" sz="2400" dirty="0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Geneva.</a:t>
            </a:r>
          </a:p>
          <a:p>
            <a:pPr>
              <a:buSzPct val="25000"/>
            </a:pPr>
            <a:r>
              <a:rPr lang="en-US" sz="2400" baseline="30000" dirty="0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2 </a:t>
            </a:r>
            <a:r>
              <a:rPr lang="en-US" sz="2400" dirty="0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Zabel, F., </a:t>
            </a:r>
            <a:r>
              <a:rPr lang="en-US" sz="2400" dirty="0" err="1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Delzeit</a:t>
            </a:r>
            <a:r>
              <a:rPr lang="en-US" sz="2400" dirty="0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, R., Schneider, J. M., </a:t>
            </a:r>
            <a:r>
              <a:rPr lang="en-US" sz="2400" dirty="0" err="1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Seppelt</a:t>
            </a:r>
            <a:r>
              <a:rPr lang="en-US" sz="2400" dirty="0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, R., Mauser, W., &amp; </a:t>
            </a:r>
            <a:r>
              <a:rPr lang="en-US" sz="2400" dirty="0" err="1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Václavík</a:t>
            </a:r>
            <a:r>
              <a:rPr lang="en-US" sz="2400" dirty="0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, T. (2019). Global impacts of future cropland expansion and intensification on agricultural markets and biodiversity. </a:t>
            </a:r>
            <a:r>
              <a:rPr lang="en-US" sz="2400" i="1" dirty="0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Nature communications</a:t>
            </a:r>
            <a:r>
              <a:rPr lang="en-US" sz="2400" dirty="0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, 10(1), 1-10.</a:t>
            </a:r>
          </a:p>
          <a:p>
            <a:pPr>
              <a:buSzPct val="25000"/>
            </a:pPr>
            <a:r>
              <a:rPr lang="en-US" sz="2400" baseline="30000" dirty="0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3 </a:t>
            </a:r>
            <a:r>
              <a:rPr lang="en-US" sz="2400" dirty="0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FAO. (2020). </a:t>
            </a:r>
            <a:r>
              <a:rPr lang="en-US" sz="2400" i="1" dirty="0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The State of World Fisheries and Aquaculture 2020: Sustainability in action</a:t>
            </a:r>
            <a:r>
              <a:rPr lang="en-US" sz="2400" dirty="0">
                <a:latin typeface="Futura Medium" panose="020B0602020204020303" pitchFamily="34" charset="-79"/>
                <a:ea typeface="Arial"/>
                <a:cs typeface="Futura Medium" panose="020B0602020204020303" pitchFamily="34" charset="-79"/>
                <a:sym typeface="Arial"/>
              </a:rPr>
              <a:t>. Rome.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1B23612C-2030-BE4D-B7A2-58D6F19B7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89" y="351894"/>
            <a:ext cx="2732848" cy="2433358"/>
          </a:xfrm>
          <a:prstGeom prst="rect">
            <a:avLst/>
          </a:prstGeom>
        </p:spPr>
      </p:pic>
      <p:pic>
        <p:nvPicPr>
          <p:cNvPr id="1081" name="Picture 57" descr="Cornell Atkinson Center for Sustainability on Twitter: &quot;The Atkinson Center  is seeking competitive proposals for research/workshops that catalyze joint  Cornell-Environmental Defense Fund efforts that inform policy and have  achievable one-year goals on">
            <a:extLst>
              <a:ext uri="{FF2B5EF4-FFF2-40B4-BE49-F238E27FC236}">
                <a16:creationId xmlns:a16="http://schemas.microsoft.com/office/drawing/2014/main" id="{6299E637-85E1-3441-80A2-48B3C8E9F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1908" y="18306945"/>
            <a:ext cx="2414539" cy="226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2">
            <a:extLst>
              <a:ext uri="{FF2B5EF4-FFF2-40B4-BE49-F238E27FC236}">
                <a16:creationId xmlns:a16="http://schemas.microsoft.com/office/drawing/2014/main" id="{9B22C2E8-A309-684C-8259-55A3D85FEF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19" b="12166"/>
          <a:stretch/>
        </p:blipFill>
        <p:spPr bwMode="auto">
          <a:xfrm>
            <a:off x="1692085" y="3945038"/>
            <a:ext cx="15421778" cy="747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Ocean Solutions | Ocean Visions">
            <a:extLst>
              <a:ext uri="{FF2B5EF4-FFF2-40B4-BE49-F238E27FC236}">
                <a16:creationId xmlns:a16="http://schemas.microsoft.com/office/drawing/2014/main" id="{A494F58C-77C9-3446-9879-F72EDA5DB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7584" y="18528395"/>
            <a:ext cx="2984541" cy="1939952"/>
          </a:xfrm>
          <a:prstGeom prst="rect">
            <a:avLst/>
          </a:prstGeom>
          <a:solidFill>
            <a:srgbClr val="0070C0"/>
          </a:solidFill>
          <a:ln w="50800">
            <a:solidFill>
              <a:schemeClr val="tx2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41CCA6-CB42-7D43-8B23-84B8FD1525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9053" y="7307550"/>
            <a:ext cx="3345865" cy="4313675"/>
          </a:xfrm>
          <a:prstGeom prst="rect">
            <a:avLst/>
          </a:prstGeom>
        </p:spPr>
      </p:pic>
      <p:sp>
        <p:nvSpPr>
          <p:cNvPr id="54" name="Text Box 37">
            <a:extLst>
              <a:ext uri="{FF2B5EF4-FFF2-40B4-BE49-F238E27FC236}">
                <a16:creationId xmlns:a16="http://schemas.microsoft.com/office/drawing/2014/main" id="{51DEBE71-DD40-E847-A529-18A3F7A02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989" y="11751297"/>
            <a:ext cx="18019077" cy="537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9321" tIns="69659" rIns="139321" bIns="69659">
            <a:spAutoFit/>
          </a:bodyPr>
          <a:lstStyle>
            <a:lvl1pPr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339725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339725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Ocean Visions Marine Circular Bioeconomy Task Force</a:t>
            </a:r>
          </a:p>
          <a:p>
            <a:endParaRPr lang="en-US" sz="2000" dirty="0">
              <a:solidFill>
                <a:srgbClr val="000000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457200" indent="-457200"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Comprised of academics, industry representatives, NGO advocates, and federal program managers.</a:t>
            </a:r>
          </a:p>
          <a:p>
            <a:pPr marL="457200" indent="-457200"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Primary objective: Explore the potential of marine aquaculture for sustainably intensifying global food production system.</a:t>
            </a:r>
          </a:p>
          <a:p>
            <a:pPr marL="457200" indent="-457200"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Secondary objectives: 1) Consider the role of marine aquaculture in the coastal circular bioeconomy; 2) Map potential for nutrient, wastewater, and other material cycling in sustainable seafood production; 3) Highlight opportunities for co-producing biofuels and materials.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6B83C5-ADCD-BC42-B3EC-8AC6DA087F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89229" y="7499338"/>
            <a:ext cx="17511283" cy="946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02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19137</TotalTime>
  <Words>627</Words>
  <Application>Microsoft Macintosh PowerPoint</Application>
  <PresentationFormat>Custom</PresentationFormat>
  <Paragraphs>53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Futura Medium</vt:lpstr>
      <vt:lpstr>Futura Medium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ePB employee</dc:creator>
  <cp:lastModifiedBy>Celina M Scott-Buechler</cp:lastModifiedBy>
  <cp:revision>71</cp:revision>
  <dcterms:created xsi:type="dcterms:W3CDTF">2017-08-28T19:07:22Z</dcterms:created>
  <dcterms:modified xsi:type="dcterms:W3CDTF">2021-01-26T10:00:10Z</dcterms:modified>
</cp:coreProperties>
</file>