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5" r:id="rId2"/>
    <p:sldId id="274" r:id="rId3"/>
  </p:sldIdLst>
  <p:sldSz cx="37463413" cy="21067713"/>
  <p:notesSz cx="6858000" cy="9144000"/>
  <p:defaultTextStyle>
    <a:defPPr>
      <a:defRPr lang="en-US"/>
    </a:defPPr>
    <a:lvl1pPr marL="0" algn="l" defTabSz="2809494" rtl="0" eaLnBrk="1" latinLnBrk="0" hangingPunct="1">
      <a:defRPr sz="5531" kern="1200">
        <a:solidFill>
          <a:schemeClr val="tx1"/>
        </a:solidFill>
        <a:latin typeface="+mn-lt"/>
        <a:ea typeface="+mn-ea"/>
        <a:cs typeface="+mn-cs"/>
      </a:defRPr>
    </a:lvl1pPr>
    <a:lvl2pPr marL="1404747" algn="l" defTabSz="2809494" rtl="0" eaLnBrk="1" latinLnBrk="0" hangingPunct="1">
      <a:defRPr sz="5531" kern="1200">
        <a:solidFill>
          <a:schemeClr val="tx1"/>
        </a:solidFill>
        <a:latin typeface="+mn-lt"/>
        <a:ea typeface="+mn-ea"/>
        <a:cs typeface="+mn-cs"/>
      </a:defRPr>
    </a:lvl2pPr>
    <a:lvl3pPr marL="2809494" algn="l" defTabSz="2809494" rtl="0" eaLnBrk="1" latinLnBrk="0" hangingPunct="1">
      <a:defRPr sz="5531" kern="1200">
        <a:solidFill>
          <a:schemeClr val="tx1"/>
        </a:solidFill>
        <a:latin typeface="+mn-lt"/>
        <a:ea typeface="+mn-ea"/>
        <a:cs typeface="+mn-cs"/>
      </a:defRPr>
    </a:lvl3pPr>
    <a:lvl4pPr marL="4214241" algn="l" defTabSz="2809494" rtl="0" eaLnBrk="1" latinLnBrk="0" hangingPunct="1">
      <a:defRPr sz="5531" kern="1200">
        <a:solidFill>
          <a:schemeClr val="tx1"/>
        </a:solidFill>
        <a:latin typeface="+mn-lt"/>
        <a:ea typeface="+mn-ea"/>
        <a:cs typeface="+mn-cs"/>
      </a:defRPr>
    </a:lvl4pPr>
    <a:lvl5pPr marL="5618988" algn="l" defTabSz="2809494" rtl="0" eaLnBrk="1" latinLnBrk="0" hangingPunct="1">
      <a:defRPr sz="5531" kern="1200">
        <a:solidFill>
          <a:schemeClr val="tx1"/>
        </a:solidFill>
        <a:latin typeface="+mn-lt"/>
        <a:ea typeface="+mn-ea"/>
        <a:cs typeface="+mn-cs"/>
      </a:defRPr>
    </a:lvl5pPr>
    <a:lvl6pPr marL="7023735" algn="l" defTabSz="2809494" rtl="0" eaLnBrk="1" latinLnBrk="0" hangingPunct="1">
      <a:defRPr sz="5531" kern="1200">
        <a:solidFill>
          <a:schemeClr val="tx1"/>
        </a:solidFill>
        <a:latin typeface="+mn-lt"/>
        <a:ea typeface="+mn-ea"/>
        <a:cs typeface="+mn-cs"/>
      </a:defRPr>
    </a:lvl6pPr>
    <a:lvl7pPr marL="8428482" algn="l" defTabSz="2809494" rtl="0" eaLnBrk="1" latinLnBrk="0" hangingPunct="1">
      <a:defRPr sz="5531" kern="1200">
        <a:solidFill>
          <a:schemeClr val="tx1"/>
        </a:solidFill>
        <a:latin typeface="+mn-lt"/>
        <a:ea typeface="+mn-ea"/>
        <a:cs typeface="+mn-cs"/>
      </a:defRPr>
    </a:lvl7pPr>
    <a:lvl8pPr marL="9833229" algn="l" defTabSz="2809494" rtl="0" eaLnBrk="1" latinLnBrk="0" hangingPunct="1">
      <a:defRPr sz="5531" kern="1200">
        <a:solidFill>
          <a:schemeClr val="tx1"/>
        </a:solidFill>
        <a:latin typeface="+mn-lt"/>
        <a:ea typeface="+mn-ea"/>
        <a:cs typeface="+mn-cs"/>
      </a:defRPr>
    </a:lvl8pPr>
    <a:lvl9pPr marL="11237976" algn="l" defTabSz="2809494" rtl="0" eaLnBrk="1" latinLnBrk="0" hangingPunct="1">
      <a:defRPr sz="553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01C49"/>
    <a:srgbClr val="60C47F"/>
    <a:srgbClr val="025854"/>
    <a:srgbClr val="974508"/>
    <a:srgbClr val="6A813A"/>
    <a:srgbClr val="504F7F"/>
    <a:srgbClr val="DDAF25"/>
    <a:srgbClr val="003B4C"/>
    <a:srgbClr val="5B9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35BAB-CCFE-4C81-AB16-EE16E617ACBD}" v="1" dt="2021-02-09T17:14:52.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1" autoAdjust="0"/>
    <p:restoredTop sz="94621"/>
  </p:normalViewPr>
  <p:slideViewPr>
    <p:cSldViewPr snapToGrid="0" snapToObjects="1">
      <p:cViewPr varScale="1">
        <p:scale>
          <a:sx n="26" d="100"/>
          <a:sy n="26" d="100"/>
        </p:scale>
        <p:origin x="56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sons, Edward Christien M." userId="f15b2da3-9df4-45a7-aff7-c760faf9fb73" providerId="ADAL" clId="{38C35BAB-CCFE-4C81-AB16-EE16E617ACBD}"/>
    <pc:docChg chg="custSel delSld modSld">
      <pc:chgData name="Parsons, Edward Christien M." userId="f15b2da3-9df4-45a7-aff7-c760faf9fb73" providerId="ADAL" clId="{38C35BAB-CCFE-4C81-AB16-EE16E617ACBD}" dt="2021-02-09T17:15:22.111" v="16" actId="1076"/>
      <pc:docMkLst>
        <pc:docMk/>
      </pc:docMkLst>
      <pc:sldChg chg="del">
        <pc:chgData name="Parsons, Edward Christien M." userId="f15b2da3-9df4-45a7-aff7-c760faf9fb73" providerId="ADAL" clId="{38C35BAB-CCFE-4C81-AB16-EE16E617ACBD}" dt="2021-02-09T17:13:37.875" v="7" actId="47"/>
        <pc:sldMkLst>
          <pc:docMk/>
          <pc:sldMk cId="1607687310" sldId="256"/>
        </pc:sldMkLst>
      </pc:sldChg>
      <pc:sldChg chg="addSp delSp modSp mod">
        <pc:chgData name="Parsons, Edward Christien M." userId="f15b2da3-9df4-45a7-aff7-c760faf9fb73" providerId="ADAL" clId="{38C35BAB-CCFE-4C81-AB16-EE16E617ACBD}" dt="2021-02-09T17:15:22.111" v="16" actId="1076"/>
        <pc:sldMkLst>
          <pc:docMk/>
          <pc:sldMk cId="4007680716" sldId="265"/>
        </pc:sldMkLst>
        <pc:spChg chg="del">
          <ac:chgData name="Parsons, Edward Christien M." userId="f15b2da3-9df4-45a7-aff7-c760faf9fb73" providerId="ADAL" clId="{38C35BAB-CCFE-4C81-AB16-EE16E617ACBD}" dt="2021-02-09T17:13:45.358" v="8" actId="478"/>
          <ac:spMkLst>
            <pc:docMk/>
            <pc:sldMk cId="4007680716" sldId="265"/>
            <ac:spMk id="46" creationId="{0845476A-24DD-4080-9D3B-2AA731746ED6}"/>
          </ac:spMkLst>
        </pc:spChg>
        <pc:picChg chg="add mod">
          <ac:chgData name="Parsons, Edward Christien M." userId="f15b2da3-9df4-45a7-aff7-c760faf9fb73" providerId="ADAL" clId="{38C35BAB-CCFE-4C81-AB16-EE16E617ACBD}" dt="2021-02-09T17:15:22.111" v="16" actId="1076"/>
          <ac:picMkLst>
            <pc:docMk/>
            <pc:sldMk cId="4007680716" sldId="265"/>
            <ac:picMk id="9" creationId="{C83430F6-DC62-4531-AB6B-A70ECD214BC4}"/>
          </ac:picMkLst>
        </pc:picChg>
      </pc:sldChg>
      <pc:sldChg chg="del">
        <pc:chgData name="Parsons, Edward Christien M." userId="f15b2da3-9df4-45a7-aff7-c760faf9fb73" providerId="ADAL" clId="{38C35BAB-CCFE-4C81-AB16-EE16E617ACBD}" dt="2021-02-09T17:13:34.451" v="2" actId="47"/>
        <pc:sldMkLst>
          <pc:docMk/>
          <pc:sldMk cId="2631058579" sldId="267"/>
        </pc:sldMkLst>
      </pc:sldChg>
      <pc:sldChg chg="del">
        <pc:chgData name="Parsons, Edward Christien M." userId="f15b2da3-9df4-45a7-aff7-c760faf9fb73" providerId="ADAL" clId="{38C35BAB-CCFE-4C81-AB16-EE16E617ACBD}" dt="2021-02-09T17:13:34.839" v="3" actId="47"/>
        <pc:sldMkLst>
          <pc:docMk/>
          <pc:sldMk cId="3142817637" sldId="268"/>
        </pc:sldMkLst>
      </pc:sldChg>
      <pc:sldChg chg="del">
        <pc:chgData name="Parsons, Edward Christien M." userId="f15b2da3-9df4-45a7-aff7-c760faf9fb73" providerId="ADAL" clId="{38C35BAB-CCFE-4C81-AB16-EE16E617ACBD}" dt="2021-02-09T17:13:35.440" v="4" actId="47"/>
        <pc:sldMkLst>
          <pc:docMk/>
          <pc:sldMk cId="1740237583" sldId="269"/>
        </pc:sldMkLst>
      </pc:sldChg>
      <pc:sldChg chg="del">
        <pc:chgData name="Parsons, Edward Christien M." userId="f15b2da3-9df4-45a7-aff7-c760faf9fb73" providerId="ADAL" clId="{38C35BAB-CCFE-4C81-AB16-EE16E617ACBD}" dt="2021-02-09T17:13:36.038" v="5" actId="47"/>
        <pc:sldMkLst>
          <pc:docMk/>
          <pc:sldMk cId="3490332320" sldId="270"/>
        </pc:sldMkLst>
      </pc:sldChg>
      <pc:sldChg chg="del">
        <pc:chgData name="Parsons, Edward Christien M." userId="f15b2da3-9df4-45a7-aff7-c760faf9fb73" providerId="ADAL" clId="{38C35BAB-CCFE-4C81-AB16-EE16E617ACBD}" dt="2021-02-09T17:13:36.622" v="6" actId="47"/>
        <pc:sldMkLst>
          <pc:docMk/>
          <pc:sldMk cId="3739927492" sldId="271"/>
        </pc:sldMkLst>
      </pc:sldChg>
      <pc:sldChg chg="del">
        <pc:chgData name="Parsons, Edward Christien M." userId="f15b2da3-9df4-45a7-aff7-c760faf9fb73" providerId="ADAL" clId="{38C35BAB-CCFE-4C81-AB16-EE16E617ACBD}" dt="2021-02-09T17:13:33.256" v="1" actId="47"/>
        <pc:sldMkLst>
          <pc:docMk/>
          <pc:sldMk cId="3311822458" sldId="272"/>
        </pc:sldMkLst>
      </pc:sldChg>
      <pc:sldChg chg="del">
        <pc:chgData name="Parsons, Edward Christien M." userId="f15b2da3-9df4-45a7-aff7-c760faf9fb73" providerId="ADAL" clId="{38C35BAB-CCFE-4C81-AB16-EE16E617ACBD}" dt="2021-02-09T17:13:31.821" v="0" actId="47"/>
        <pc:sldMkLst>
          <pc:docMk/>
          <pc:sldMk cId="3616379466"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CFCB4-1FC6-4F48-AB68-15EA53A0837C}"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33C26-1D3D-4241-BB38-C8C1CCFADD26}" type="slidenum">
              <a:rPr lang="en-US" smtClean="0"/>
              <a:t>‹#›</a:t>
            </a:fld>
            <a:endParaRPr lang="en-US"/>
          </a:p>
        </p:txBody>
      </p:sp>
    </p:spTree>
    <p:extLst>
      <p:ext uri="{BB962C8B-B14F-4D97-AF65-F5344CB8AC3E}">
        <p14:creationId xmlns:p14="http://schemas.microsoft.com/office/powerpoint/2010/main" val="179395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33C26-1D3D-4241-BB38-C8C1CCFADD26}" type="slidenum">
              <a:rPr lang="en-US" smtClean="0"/>
              <a:t>2</a:t>
            </a:fld>
            <a:endParaRPr lang="en-US"/>
          </a:p>
        </p:txBody>
      </p:sp>
    </p:spTree>
    <p:extLst>
      <p:ext uri="{BB962C8B-B14F-4D97-AF65-F5344CB8AC3E}">
        <p14:creationId xmlns:p14="http://schemas.microsoft.com/office/powerpoint/2010/main" val="188734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endParaRPr lang="en-US" dirty="0"/>
          </a:p>
        </p:txBody>
      </p:sp>
      <p:sp>
        <p:nvSpPr>
          <p:cNvPr id="3" name="Subtitle 2"/>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92264D-DA87-0C49-8D2D-63DC2A0C4D4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5" y="1121661"/>
            <a:ext cx="8078048" cy="17853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92264D-DA87-0C49-8D2D-63DC2A0C4D4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49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92264D-DA87-0C49-8D2D-63DC2A0C4D4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endParaRPr lang="en-US" dirty="0"/>
          </a:p>
        </p:txBody>
      </p:sp>
      <p:sp>
        <p:nvSpPr>
          <p:cNvPr id="3" name="Text Placeholder 2"/>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2264D-DA87-0C49-8D2D-63DC2A0C4D4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92264D-DA87-0C49-8D2D-63DC2A0C4D42}"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92264D-DA87-0C49-8D2D-63DC2A0C4D42}"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92264D-DA87-0C49-8D2D-63DC2A0C4D42}"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2264D-DA87-0C49-8D2D-63DC2A0C4D42}"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Content Placeholder 2"/>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0492264D-DA87-0C49-8D2D-63DC2A0C4D42}"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26830" y="3033362"/>
            <a:ext cx="18965853"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0492264D-DA87-0C49-8D2D-63DC2A0C4D42}"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AF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C764DE79-268F-4C1A-8933-263129D2AF90}" type="datetimeFigureOut">
              <a:rPr lang="en-US" dirty="0"/>
              <a:t>2/9/2021</a:t>
            </a:fld>
            <a:endParaRPr lang="en-US" dirty="0"/>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8812010" y="2"/>
            <a:ext cx="19839400" cy="21067710"/>
          </a:xfrm>
          <a:prstGeom prst="rect">
            <a:avLst/>
          </a:prstGeom>
          <a:ln>
            <a:solidFill>
              <a:srgbClr val="5B9BD6"/>
            </a:solidFill>
          </a:ln>
          <a:effectLst>
            <a:softEdge rad="12700"/>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280903" tIns="140451" rIns="280903" bIns="140451" numCol="1" spcCol="0" rtlCol="0" fromWordArt="0" anchor="ctr" anchorCtr="0" forceAA="0" compatLnSpc="1">
            <a:prstTxWarp prst="textNoShape">
              <a:avLst/>
            </a:prstTxWarp>
            <a:noAutofit/>
          </a:bodyPr>
          <a:lstStyle/>
          <a:p>
            <a:pPr algn="ctr"/>
            <a:endParaRPr lang="en-US" sz="16991"/>
          </a:p>
        </p:txBody>
      </p:sp>
      <p:sp>
        <p:nvSpPr>
          <p:cNvPr id="8" name="Rectangle 7"/>
          <p:cNvSpPr/>
          <p:nvPr userDrawn="1"/>
        </p:nvSpPr>
        <p:spPr>
          <a:xfrm>
            <a:off x="0" y="0"/>
            <a:ext cx="37463413" cy="21067713"/>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478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emf"/><Relationship Id="rId3" Type="http://schemas.openxmlformats.org/officeDocument/2006/relationships/image" Target="../media/image1.png"/><Relationship Id="rId21" Type="http://schemas.openxmlformats.org/officeDocument/2006/relationships/slide" Target="slide2.xml"/><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slide" Target="slide1.xml"/><Relationship Id="rId16" Type="http://schemas.openxmlformats.org/officeDocument/2006/relationships/image" Target="../media/image14.pn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1.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0.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44574A-0AE6-494A-809D-96F46A9A811A}"/>
              </a:ext>
            </a:extLst>
          </p:cNvPr>
          <p:cNvSpPr/>
          <p:nvPr/>
        </p:nvSpPr>
        <p:spPr>
          <a:xfrm>
            <a:off x="0" y="0"/>
            <a:ext cx="37463413" cy="20930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9AE1875-C46C-412F-95EB-D64826C6EF6F}"/>
              </a:ext>
            </a:extLst>
          </p:cNvPr>
          <p:cNvSpPr txBox="1"/>
          <p:nvPr/>
        </p:nvSpPr>
        <p:spPr>
          <a:xfrm>
            <a:off x="368551" y="136824"/>
            <a:ext cx="20537620" cy="2800767"/>
          </a:xfrm>
          <a:prstGeom prst="rect">
            <a:avLst/>
          </a:prstGeom>
          <a:noFill/>
        </p:spPr>
        <p:txBody>
          <a:bodyPr wrap="square" rtlCol="0">
            <a:spAutoFit/>
          </a:bodyPr>
          <a:lstStyle/>
          <a:p>
            <a:r>
              <a:rPr lang="en-US" sz="8800" b="1" dirty="0">
                <a:solidFill>
                  <a:srgbClr val="3C444A"/>
                </a:solidFill>
                <a:latin typeface="FUTURA MEDIUM" panose="020B0602020204020303" pitchFamily="34" charset="-79"/>
                <a:cs typeface="FUTURA MEDIUM" panose="020B0602020204020303" pitchFamily="34" charset="-79"/>
              </a:rPr>
              <a:t>Auscultating the Oceans: </a:t>
            </a:r>
          </a:p>
          <a:p>
            <a:r>
              <a:rPr lang="en-US" sz="8800" b="1" dirty="0">
                <a:solidFill>
                  <a:srgbClr val="3C444A"/>
                </a:solidFill>
                <a:latin typeface="FUTURA MEDIUM" panose="020B0602020204020303" pitchFamily="34" charset="-79"/>
                <a:cs typeface="FUTURA MEDIUM" panose="020B0602020204020303" pitchFamily="34" charset="-79"/>
              </a:rPr>
              <a:t>Developing a Marine Stethoscope</a:t>
            </a:r>
          </a:p>
        </p:txBody>
      </p:sp>
      <p:sp>
        <p:nvSpPr>
          <p:cNvPr id="55" name="Text Box 1383">
            <a:hlinkClick r:id="rId2" action="ppaction://hlinksldjump"/>
            <a:extLst>
              <a:ext uri="{FF2B5EF4-FFF2-40B4-BE49-F238E27FC236}">
                <a16:creationId xmlns:a16="http://schemas.microsoft.com/office/drawing/2014/main" id="{48916002-2129-4C94-BA1C-74FD732973B9}"/>
              </a:ext>
            </a:extLst>
          </p:cNvPr>
          <p:cNvSpPr txBox="1">
            <a:spLocks noChangeArrowheads="1"/>
          </p:cNvSpPr>
          <p:nvPr/>
        </p:nvSpPr>
        <p:spPr bwMode="auto">
          <a:xfrm>
            <a:off x="27696554" y="1340759"/>
            <a:ext cx="8770262" cy="5316046"/>
          </a:xfrm>
          <a:prstGeom prst="rect">
            <a:avLst/>
          </a:prstGeom>
          <a:noFill/>
          <a:ln w="76200">
            <a:solidFill>
              <a:srgbClr val="EBB18D"/>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182880" lvl="0">
              <a:lnSpc>
                <a:spcPct val="150000"/>
              </a:lnSpc>
            </a:pPr>
            <a:r>
              <a:rPr lang="en-US" sz="4400" dirty="0">
                <a:solidFill>
                  <a:srgbClr val="3C444A"/>
                </a:solidFill>
                <a:latin typeface="Futura Medium" panose="020B0602020204020303" pitchFamily="34" charset="-79"/>
                <a:cs typeface="Futura Medium" panose="020B0602020204020303" pitchFamily="34" charset="-79"/>
              </a:rPr>
              <a:t>OUTCOMES</a:t>
            </a:r>
            <a:endParaRPr lang="en-US" sz="4800" dirty="0">
              <a:solidFill>
                <a:srgbClr val="3C444A"/>
              </a:solidFill>
              <a:latin typeface="Futura Medium" panose="020B0602020204020303" pitchFamily="34" charset="-79"/>
              <a:cs typeface="Futura Medium" panose="020B0602020204020303" pitchFamily="34" charset="-79"/>
            </a:endParaRPr>
          </a:p>
          <a:p>
            <a:pPr marL="182880" lvl="0">
              <a:spcAft>
                <a:spcPts val="1200"/>
              </a:spcAft>
            </a:pPr>
            <a:r>
              <a:rPr lang="en-US" sz="3600" dirty="0">
                <a:solidFill>
                  <a:srgbClr val="3C444A"/>
                </a:solidFill>
                <a:latin typeface="Futura Medium" panose="020B0602020204020303" pitchFamily="34" charset="-79"/>
                <a:cs typeface="Futura Medium" panose="020B0602020204020303" pitchFamily="34" charset="-79"/>
              </a:rPr>
              <a:t>Ability to provide activity-based information in and across regions</a:t>
            </a:r>
          </a:p>
          <a:p>
            <a:pPr marL="182880" lvl="0">
              <a:spcAft>
                <a:spcPts val="1200"/>
              </a:spcAft>
            </a:pPr>
            <a:r>
              <a:rPr lang="en-US" sz="3600" dirty="0">
                <a:solidFill>
                  <a:srgbClr val="3C444A"/>
                </a:solidFill>
                <a:latin typeface="Futura Medium" panose="020B0602020204020303" pitchFamily="34" charset="-79"/>
                <a:cs typeface="Futura Medium" panose="020B0602020204020303" pitchFamily="34" charset="-79"/>
              </a:rPr>
              <a:t>Data-informed basis for policy and a management of anthropogenic ocean noise</a:t>
            </a:r>
          </a:p>
          <a:p>
            <a:pPr marL="182880" lvl="0">
              <a:spcAft>
                <a:spcPts val="1200"/>
              </a:spcAft>
            </a:pPr>
            <a:r>
              <a:rPr lang="en-US" sz="3600" dirty="0">
                <a:solidFill>
                  <a:srgbClr val="3C444A"/>
                </a:solidFill>
                <a:latin typeface="Futura Medium" panose="020B0602020204020303" pitchFamily="34" charset="-79"/>
                <a:cs typeface="Futura Medium" panose="020B0602020204020303" pitchFamily="34" charset="-79"/>
              </a:rPr>
              <a:t>Integrate acoustics into broader ocean communication and outreach.</a:t>
            </a:r>
          </a:p>
        </p:txBody>
      </p:sp>
      <p:grpSp>
        <p:nvGrpSpPr>
          <p:cNvPr id="7" name="Group 6"/>
          <p:cNvGrpSpPr/>
          <p:nvPr/>
        </p:nvGrpSpPr>
        <p:grpSpPr>
          <a:xfrm>
            <a:off x="11890158" y="3410129"/>
            <a:ext cx="15436240" cy="17007297"/>
            <a:chOff x="11890158" y="3154949"/>
            <a:chExt cx="15436240" cy="17007297"/>
          </a:xfrm>
        </p:grpSpPr>
        <p:pic>
          <p:nvPicPr>
            <p:cNvPr id="16" name="Picture 15" descr="A picture containing text&#10;&#10;Description automatically generated">
              <a:extLst>
                <a:ext uri="{FF2B5EF4-FFF2-40B4-BE49-F238E27FC236}">
                  <a16:creationId xmlns:a16="http://schemas.microsoft.com/office/drawing/2014/main" id="{5E7D22F6-5AD3-4F49-81C6-37855912E859}"/>
                </a:ext>
              </a:extLst>
            </p:cNvPr>
            <p:cNvPicPr>
              <a:picLocks noChangeAspect="1"/>
            </p:cNvPicPr>
            <p:nvPr/>
          </p:nvPicPr>
          <p:blipFill rotWithShape="1">
            <a:blip r:embed="rId3"/>
            <a:srcRect r="52633"/>
            <a:stretch/>
          </p:blipFill>
          <p:spPr>
            <a:xfrm>
              <a:off x="11890158" y="5781415"/>
              <a:ext cx="6495754" cy="13304770"/>
            </a:xfrm>
            <a:prstGeom prst="rect">
              <a:avLst/>
            </a:prstGeom>
          </p:spPr>
        </p:pic>
        <p:sp>
          <p:nvSpPr>
            <p:cNvPr id="25" name="Rectangle 24">
              <a:extLst>
                <a:ext uri="{FF2B5EF4-FFF2-40B4-BE49-F238E27FC236}">
                  <a16:creationId xmlns:a16="http://schemas.microsoft.com/office/drawing/2014/main" id="{A8DFCEEA-109D-496C-B0DD-CEAA5B4913A1}"/>
                </a:ext>
              </a:extLst>
            </p:cNvPr>
            <p:cNvSpPr/>
            <p:nvPr/>
          </p:nvSpPr>
          <p:spPr>
            <a:xfrm>
              <a:off x="14544737" y="6396636"/>
              <a:ext cx="5132417" cy="11912784"/>
            </a:xfrm>
            <a:prstGeom prst="rect">
              <a:avLst/>
            </a:prstGeom>
            <a:solidFill>
              <a:srgbClr val="47807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8" name="Picture 77" descr="A picture containing text&#10;&#10;Description automatically generated">
              <a:extLst>
                <a:ext uri="{FF2B5EF4-FFF2-40B4-BE49-F238E27FC236}">
                  <a16:creationId xmlns:a16="http://schemas.microsoft.com/office/drawing/2014/main" id="{3E82E230-DBB2-4BB2-BA95-FECDAB25DA12}"/>
                </a:ext>
              </a:extLst>
            </p:cNvPr>
            <p:cNvPicPr>
              <a:picLocks noChangeAspect="1"/>
            </p:cNvPicPr>
            <p:nvPr/>
          </p:nvPicPr>
          <p:blipFill rotWithShape="1">
            <a:blip r:embed="rId3"/>
            <a:srcRect l="57110" t="45903"/>
            <a:stretch/>
          </p:blipFill>
          <p:spPr>
            <a:xfrm rot="4913897" flipV="1">
              <a:off x="20931729" y="13710662"/>
              <a:ext cx="5751420" cy="7037918"/>
            </a:xfrm>
            <a:prstGeom prst="rect">
              <a:avLst/>
            </a:prstGeom>
          </p:spPr>
        </p:pic>
        <p:sp>
          <p:nvSpPr>
            <p:cNvPr id="26" name="Rectangle 25">
              <a:extLst>
                <a:ext uri="{FF2B5EF4-FFF2-40B4-BE49-F238E27FC236}">
                  <a16:creationId xmlns:a16="http://schemas.microsoft.com/office/drawing/2014/main" id="{6063C7D2-27CA-461D-BE5B-730ABB76A81C}"/>
                </a:ext>
              </a:extLst>
            </p:cNvPr>
            <p:cNvSpPr/>
            <p:nvPr/>
          </p:nvSpPr>
          <p:spPr>
            <a:xfrm>
              <a:off x="19653703" y="6396636"/>
              <a:ext cx="5229428" cy="11912784"/>
            </a:xfrm>
            <a:prstGeom prst="rect">
              <a:avLst/>
            </a:prstGeom>
            <a:solidFill>
              <a:srgbClr val="91BFB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Text Box 1383">
              <a:hlinkClick r:id="" action="ppaction://noaction"/>
              <a:extLst>
                <a:ext uri="{FF2B5EF4-FFF2-40B4-BE49-F238E27FC236}">
                  <a16:creationId xmlns:a16="http://schemas.microsoft.com/office/drawing/2014/main" id="{38FFC029-F153-4E99-BA0C-954906DFA1FB}"/>
                </a:ext>
              </a:extLst>
            </p:cNvPr>
            <p:cNvSpPr txBox="1">
              <a:spLocks noChangeArrowheads="1"/>
            </p:cNvSpPr>
            <p:nvPr/>
          </p:nvSpPr>
          <p:spPr bwMode="auto">
            <a:xfrm>
              <a:off x="15622910" y="7736106"/>
              <a:ext cx="3758351" cy="668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Doctors</a:t>
              </a:r>
              <a:endParaRPr lang="en-US" sz="2800" dirty="0">
                <a:latin typeface="Futura Medium" panose="020B0602020204020303" pitchFamily="34" charset="-79"/>
                <a:cs typeface="Futura Medium" panose="020B0602020204020303" pitchFamily="34" charset="-79"/>
              </a:endParaRPr>
            </a:p>
          </p:txBody>
        </p:sp>
        <p:sp>
          <p:nvSpPr>
            <p:cNvPr id="37" name="Text Box 1383">
              <a:hlinkClick r:id="" action="ppaction://noaction"/>
              <a:extLst>
                <a:ext uri="{FF2B5EF4-FFF2-40B4-BE49-F238E27FC236}">
                  <a16:creationId xmlns:a16="http://schemas.microsoft.com/office/drawing/2014/main" id="{714FB79E-19A0-4843-B613-FBC3FED1C9DE}"/>
                </a:ext>
              </a:extLst>
            </p:cNvPr>
            <p:cNvSpPr txBox="1">
              <a:spLocks noChangeArrowheads="1"/>
            </p:cNvSpPr>
            <p:nvPr/>
          </p:nvSpPr>
          <p:spPr bwMode="auto">
            <a:xfrm>
              <a:off x="20534038" y="7650008"/>
              <a:ext cx="3423897"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Science Practitioners</a:t>
              </a:r>
            </a:p>
          </p:txBody>
        </p:sp>
        <p:sp>
          <p:nvSpPr>
            <p:cNvPr id="3" name="TextBox 2">
              <a:extLst>
                <a:ext uri="{FF2B5EF4-FFF2-40B4-BE49-F238E27FC236}">
                  <a16:creationId xmlns:a16="http://schemas.microsoft.com/office/drawing/2014/main" id="{55217D76-F4AC-4ED3-8373-7F490AA388EE}"/>
                </a:ext>
              </a:extLst>
            </p:cNvPr>
            <p:cNvSpPr txBox="1"/>
            <p:nvPr/>
          </p:nvSpPr>
          <p:spPr>
            <a:xfrm>
              <a:off x="14766194" y="6541841"/>
              <a:ext cx="4689503" cy="830997"/>
            </a:xfrm>
            <a:prstGeom prst="rect">
              <a:avLst/>
            </a:prstGeom>
            <a:noFill/>
          </p:spPr>
          <p:txBody>
            <a:bodyPr wrap="square" rtlCol="0">
              <a:spAutoFit/>
            </a:bodyPr>
            <a:lstStyle/>
            <a:p>
              <a:pPr algn="ctr"/>
              <a:r>
                <a:rPr lang="en-US" sz="4800" dirty="0"/>
                <a:t>PUBLIC HEALTH</a:t>
              </a:r>
            </a:p>
          </p:txBody>
        </p:sp>
        <p:sp>
          <p:nvSpPr>
            <p:cNvPr id="58" name="TextBox 57">
              <a:extLst>
                <a:ext uri="{FF2B5EF4-FFF2-40B4-BE49-F238E27FC236}">
                  <a16:creationId xmlns:a16="http://schemas.microsoft.com/office/drawing/2014/main" id="{0DDD0888-BB38-4655-A172-C1F93880DA97}"/>
                </a:ext>
              </a:extLst>
            </p:cNvPr>
            <p:cNvSpPr txBox="1"/>
            <p:nvPr/>
          </p:nvSpPr>
          <p:spPr>
            <a:xfrm>
              <a:off x="19923666" y="6508764"/>
              <a:ext cx="4689503" cy="830997"/>
            </a:xfrm>
            <a:prstGeom prst="rect">
              <a:avLst/>
            </a:prstGeom>
            <a:noFill/>
          </p:spPr>
          <p:txBody>
            <a:bodyPr wrap="square" rtlCol="0">
              <a:spAutoFit/>
            </a:bodyPr>
            <a:lstStyle/>
            <a:p>
              <a:pPr algn="ctr"/>
              <a:r>
                <a:rPr lang="en-US" sz="4800" dirty="0"/>
                <a:t>OCEAN HEALTH</a:t>
              </a:r>
            </a:p>
          </p:txBody>
        </p:sp>
        <p:sp>
          <p:nvSpPr>
            <p:cNvPr id="90" name="Text Box 1383">
              <a:hlinkClick r:id="" action="ppaction://noaction"/>
              <a:extLst>
                <a:ext uri="{FF2B5EF4-FFF2-40B4-BE49-F238E27FC236}">
                  <a16:creationId xmlns:a16="http://schemas.microsoft.com/office/drawing/2014/main" id="{73934719-CA87-4450-9A92-43FE3824CEC9}"/>
                </a:ext>
              </a:extLst>
            </p:cNvPr>
            <p:cNvSpPr txBox="1">
              <a:spLocks noChangeArrowheads="1"/>
            </p:cNvSpPr>
            <p:nvPr/>
          </p:nvSpPr>
          <p:spPr bwMode="auto">
            <a:xfrm>
              <a:off x="20534038" y="9634125"/>
              <a:ext cx="3845177"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Use tools like hydrophones</a:t>
              </a:r>
            </a:p>
          </p:txBody>
        </p:sp>
        <p:sp>
          <p:nvSpPr>
            <p:cNvPr id="91" name="Text Box 1383">
              <a:hlinkClick r:id="" action="ppaction://noaction"/>
              <a:extLst>
                <a:ext uri="{FF2B5EF4-FFF2-40B4-BE49-F238E27FC236}">
                  <a16:creationId xmlns:a16="http://schemas.microsoft.com/office/drawing/2014/main" id="{A1E4140A-87F2-4255-9DEC-BCE4A79EA9E0}"/>
                </a:ext>
              </a:extLst>
            </p:cNvPr>
            <p:cNvSpPr txBox="1">
              <a:spLocks noChangeArrowheads="1"/>
            </p:cNvSpPr>
            <p:nvPr/>
          </p:nvSpPr>
          <p:spPr bwMode="auto">
            <a:xfrm>
              <a:off x="20502994" y="11897674"/>
              <a:ext cx="3423897" cy="1776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To collect baseline acoustic data</a:t>
              </a:r>
            </a:p>
          </p:txBody>
        </p:sp>
        <p:sp>
          <p:nvSpPr>
            <p:cNvPr id="92" name="Text Box 1383">
              <a:hlinkClick r:id="" action="ppaction://noaction"/>
              <a:extLst>
                <a:ext uri="{FF2B5EF4-FFF2-40B4-BE49-F238E27FC236}">
                  <a16:creationId xmlns:a16="http://schemas.microsoft.com/office/drawing/2014/main" id="{1147A9B6-3B47-4189-BB1E-836BAB48E77F}"/>
                </a:ext>
              </a:extLst>
            </p:cNvPr>
            <p:cNvSpPr txBox="1">
              <a:spLocks noChangeArrowheads="1"/>
            </p:cNvSpPr>
            <p:nvPr/>
          </p:nvSpPr>
          <p:spPr bwMode="auto">
            <a:xfrm>
              <a:off x="20460992" y="14188199"/>
              <a:ext cx="3423897" cy="1776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Then calculate and examine metrics</a:t>
              </a:r>
            </a:p>
          </p:txBody>
        </p:sp>
        <p:sp>
          <p:nvSpPr>
            <p:cNvPr id="93" name="Text Box 1383">
              <a:hlinkClick r:id="" action="ppaction://noaction"/>
              <a:extLst>
                <a:ext uri="{FF2B5EF4-FFF2-40B4-BE49-F238E27FC236}">
                  <a16:creationId xmlns:a16="http://schemas.microsoft.com/office/drawing/2014/main" id="{C7E380F0-3D96-47C3-AFF1-8F14B749938A}"/>
                </a:ext>
              </a:extLst>
            </p:cNvPr>
            <p:cNvSpPr txBox="1">
              <a:spLocks noChangeArrowheads="1"/>
            </p:cNvSpPr>
            <p:nvPr/>
          </p:nvSpPr>
          <p:spPr bwMode="auto">
            <a:xfrm>
              <a:off x="20502994" y="16360999"/>
              <a:ext cx="3840372" cy="1776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To inform policy and management action.</a:t>
              </a:r>
            </a:p>
          </p:txBody>
        </p:sp>
        <p:cxnSp>
          <p:nvCxnSpPr>
            <p:cNvPr id="94" name="Straight Connector 93">
              <a:extLst>
                <a:ext uri="{FF2B5EF4-FFF2-40B4-BE49-F238E27FC236}">
                  <a16:creationId xmlns:a16="http://schemas.microsoft.com/office/drawing/2014/main" id="{9C238F14-F80B-4861-8DD8-76C8BFA1C4E8}"/>
                </a:ext>
              </a:extLst>
            </p:cNvPr>
            <p:cNvCxnSpPr>
              <a:cxnSpLocks/>
            </p:cNvCxnSpPr>
            <p:nvPr/>
          </p:nvCxnSpPr>
          <p:spPr>
            <a:xfrm>
              <a:off x="19673413" y="7736106"/>
              <a:ext cx="0" cy="11909141"/>
            </a:xfrm>
            <a:prstGeom prst="line">
              <a:avLst/>
            </a:prstGeom>
            <a:ln w="127000">
              <a:solidFill>
                <a:srgbClr val="EBB18D"/>
              </a:solidFill>
            </a:ln>
          </p:spPr>
          <p:style>
            <a:lnRef idx="1">
              <a:schemeClr val="accent3"/>
            </a:lnRef>
            <a:fillRef idx="0">
              <a:schemeClr val="accent3"/>
            </a:fillRef>
            <a:effectRef idx="0">
              <a:schemeClr val="accent3"/>
            </a:effectRef>
            <a:fontRef idx="minor">
              <a:schemeClr val="tx1"/>
            </a:fontRef>
          </p:style>
        </p:cxnSp>
        <p:grpSp>
          <p:nvGrpSpPr>
            <p:cNvPr id="13" name="Group 12">
              <a:extLst>
                <a:ext uri="{FF2B5EF4-FFF2-40B4-BE49-F238E27FC236}">
                  <a16:creationId xmlns:a16="http://schemas.microsoft.com/office/drawing/2014/main" id="{E974DF5B-7143-4100-8FB5-49FECCAD1797}"/>
                </a:ext>
              </a:extLst>
            </p:cNvPr>
            <p:cNvGrpSpPr/>
            <p:nvPr/>
          </p:nvGrpSpPr>
          <p:grpSpPr>
            <a:xfrm>
              <a:off x="19057420" y="7517545"/>
              <a:ext cx="1231985" cy="1231985"/>
              <a:chOff x="19081418" y="7593329"/>
              <a:chExt cx="1231985" cy="1231985"/>
            </a:xfrm>
          </p:grpSpPr>
          <p:sp>
            <p:nvSpPr>
              <p:cNvPr id="75" name="Oval 74">
                <a:extLst>
                  <a:ext uri="{FF2B5EF4-FFF2-40B4-BE49-F238E27FC236}">
                    <a16:creationId xmlns:a16="http://schemas.microsoft.com/office/drawing/2014/main" id="{19724B3E-2525-43F3-8500-E945BED1584C}"/>
                  </a:ext>
                </a:extLst>
              </p:cNvPr>
              <p:cNvSpPr/>
              <p:nvPr/>
            </p:nvSpPr>
            <p:spPr>
              <a:xfrm>
                <a:off x="19081418" y="7593329"/>
                <a:ext cx="1231985" cy="1231985"/>
              </a:xfrm>
              <a:prstGeom prst="ellipse">
                <a:avLst/>
              </a:prstGeom>
              <a:solidFill>
                <a:schemeClr val="bg1"/>
              </a:solidFill>
              <a:ln w="76200">
                <a:solidFill>
                  <a:srgbClr val="EBB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Graphic 75" descr="Medical">
                <a:extLst>
                  <a:ext uri="{FF2B5EF4-FFF2-40B4-BE49-F238E27FC236}">
                    <a16:creationId xmlns:a16="http://schemas.microsoft.com/office/drawing/2014/main" id="{DFA19AC7-C94A-4472-BBF6-CA3DDBC7F9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40210" y="7752121"/>
                <a:ext cx="914400" cy="914400"/>
              </a:xfrm>
              <a:prstGeom prst="rect">
                <a:avLst/>
              </a:prstGeom>
            </p:spPr>
          </p:pic>
        </p:grpSp>
        <p:grpSp>
          <p:nvGrpSpPr>
            <p:cNvPr id="14" name="Group 13">
              <a:extLst>
                <a:ext uri="{FF2B5EF4-FFF2-40B4-BE49-F238E27FC236}">
                  <a16:creationId xmlns:a16="http://schemas.microsoft.com/office/drawing/2014/main" id="{DD931918-33BD-4F28-A1FB-A223EECAA8B5}"/>
                </a:ext>
              </a:extLst>
            </p:cNvPr>
            <p:cNvGrpSpPr/>
            <p:nvPr/>
          </p:nvGrpSpPr>
          <p:grpSpPr>
            <a:xfrm>
              <a:off x="19061161" y="9661019"/>
              <a:ext cx="1231985" cy="1231985"/>
              <a:chOff x="19091180" y="9556015"/>
              <a:chExt cx="1231985" cy="1231985"/>
            </a:xfrm>
          </p:grpSpPr>
          <p:sp>
            <p:nvSpPr>
              <p:cNvPr id="79" name="Oval 78">
                <a:extLst>
                  <a:ext uri="{FF2B5EF4-FFF2-40B4-BE49-F238E27FC236}">
                    <a16:creationId xmlns:a16="http://schemas.microsoft.com/office/drawing/2014/main" id="{7E6C4651-5504-481A-849E-468C97E908F3}"/>
                  </a:ext>
                </a:extLst>
              </p:cNvPr>
              <p:cNvSpPr/>
              <p:nvPr/>
            </p:nvSpPr>
            <p:spPr>
              <a:xfrm>
                <a:off x="19091180" y="9556015"/>
                <a:ext cx="1231985" cy="1231985"/>
              </a:xfrm>
              <a:prstGeom prst="ellipse">
                <a:avLst/>
              </a:prstGeom>
              <a:solidFill>
                <a:schemeClr val="bg1"/>
              </a:solidFill>
              <a:ln w="76200">
                <a:solidFill>
                  <a:srgbClr val="EBB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descr="Stethoscope">
                <a:extLst>
                  <a:ext uri="{FF2B5EF4-FFF2-40B4-BE49-F238E27FC236}">
                    <a16:creationId xmlns:a16="http://schemas.microsoft.com/office/drawing/2014/main" id="{E4F08EF3-AD21-4254-B8BF-CCCA0B9CC5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249972" y="9741701"/>
                <a:ext cx="914400" cy="914400"/>
              </a:xfrm>
              <a:prstGeom prst="rect">
                <a:avLst/>
              </a:prstGeom>
            </p:spPr>
          </p:pic>
        </p:grpSp>
        <p:grpSp>
          <p:nvGrpSpPr>
            <p:cNvPr id="15" name="Group 14">
              <a:extLst>
                <a:ext uri="{FF2B5EF4-FFF2-40B4-BE49-F238E27FC236}">
                  <a16:creationId xmlns:a16="http://schemas.microsoft.com/office/drawing/2014/main" id="{604557F1-3A39-41A2-9C0B-A896572060E6}"/>
                </a:ext>
              </a:extLst>
            </p:cNvPr>
            <p:cNvGrpSpPr/>
            <p:nvPr/>
          </p:nvGrpSpPr>
          <p:grpSpPr>
            <a:xfrm>
              <a:off x="19081417" y="11764306"/>
              <a:ext cx="1231985" cy="1231985"/>
              <a:chOff x="19081417" y="12062630"/>
              <a:chExt cx="1231985" cy="1231985"/>
            </a:xfrm>
          </p:grpSpPr>
          <p:sp>
            <p:nvSpPr>
              <p:cNvPr id="81" name="Oval 80">
                <a:extLst>
                  <a:ext uri="{FF2B5EF4-FFF2-40B4-BE49-F238E27FC236}">
                    <a16:creationId xmlns:a16="http://schemas.microsoft.com/office/drawing/2014/main" id="{5584BBF2-F7E0-48F2-BA20-60BADB482492}"/>
                  </a:ext>
                </a:extLst>
              </p:cNvPr>
              <p:cNvSpPr/>
              <p:nvPr/>
            </p:nvSpPr>
            <p:spPr>
              <a:xfrm>
                <a:off x="19081417" y="12062630"/>
                <a:ext cx="1231985" cy="1231985"/>
              </a:xfrm>
              <a:prstGeom prst="ellipse">
                <a:avLst/>
              </a:prstGeom>
              <a:solidFill>
                <a:schemeClr val="bg1"/>
              </a:solidFill>
              <a:ln w="76200">
                <a:solidFill>
                  <a:srgbClr val="EBB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descr="Heart with pulse">
                <a:extLst>
                  <a:ext uri="{FF2B5EF4-FFF2-40B4-BE49-F238E27FC236}">
                    <a16:creationId xmlns:a16="http://schemas.microsoft.com/office/drawing/2014/main" id="{7464CF04-6870-488A-B58A-2E67004616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240209" y="12275210"/>
                <a:ext cx="914400" cy="914400"/>
              </a:xfrm>
              <a:prstGeom prst="rect">
                <a:avLst/>
              </a:prstGeom>
            </p:spPr>
          </p:pic>
        </p:grpSp>
        <p:grpSp>
          <p:nvGrpSpPr>
            <p:cNvPr id="17" name="Group 16">
              <a:extLst>
                <a:ext uri="{FF2B5EF4-FFF2-40B4-BE49-F238E27FC236}">
                  <a16:creationId xmlns:a16="http://schemas.microsoft.com/office/drawing/2014/main" id="{BDB1191D-F2BC-4D9B-89B9-9C0BDF840B16}"/>
                </a:ext>
              </a:extLst>
            </p:cNvPr>
            <p:cNvGrpSpPr/>
            <p:nvPr/>
          </p:nvGrpSpPr>
          <p:grpSpPr>
            <a:xfrm>
              <a:off x="19073010" y="14188199"/>
              <a:ext cx="1231985" cy="1231985"/>
              <a:chOff x="19114407" y="14268881"/>
              <a:chExt cx="1231985" cy="1231985"/>
            </a:xfrm>
          </p:grpSpPr>
          <p:sp>
            <p:nvSpPr>
              <p:cNvPr id="86" name="Oval 85">
                <a:extLst>
                  <a:ext uri="{FF2B5EF4-FFF2-40B4-BE49-F238E27FC236}">
                    <a16:creationId xmlns:a16="http://schemas.microsoft.com/office/drawing/2014/main" id="{0F672BAE-CB0D-4AF9-9CE8-E4F4E988791F}"/>
                  </a:ext>
                </a:extLst>
              </p:cNvPr>
              <p:cNvSpPr/>
              <p:nvPr/>
            </p:nvSpPr>
            <p:spPr>
              <a:xfrm>
                <a:off x="19114407" y="14268881"/>
                <a:ext cx="1231985" cy="1231985"/>
              </a:xfrm>
              <a:prstGeom prst="ellipse">
                <a:avLst/>
              </a:prstGeom>
              <a:solidFill>
                <a:schemeClr val="bg1"/>
              </a:solidFill>
              <a:ln w="76200">
                <a:solidFill>
                  <a:srgbClr val="EBB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descr="Heartbeat">
                <a:extLst>
                  <a:ext uri="{FF2B5EF4-FFF2-40B4-BE49-F238E27FC236}">
                    <a16:creationId xmlns:a16="http://schemas.microsoft.com/office/drawing/2014/main" id="{7FD330ED-E5F6-421C-AFD2-24D830024B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273199" y="14454567"/>
                <a:ext cx="914400" cy="914400"/>
              </a:xfrm>
              <a:prstGeom prst="rect">
                <a:avLst/>
              </a:prstGeom>
            </p:spPr>
          </p:pic>
        </p:grpSp>
        <p:grpSp>
          <p:nvGrpSpPr>
            <p:cNvPr id="18" name="Group 17">
              <a:extLst>
                <a:ext uri="{FF2B5EF4-FFF2-40B4-BE49-F238E27FC236}">
                  <a16:creationId xmlns:a16="http://schemas.microsoft.com/office/drawing/2014/main" id="{EBFB0821-7B78-45BD-83DC-1E892722D7F5}"/>
                </a:ext>
              </a:extLst>
            </p:cNvPr>
            <p:cNvGrpSpPr/>
            <p:nvPr/>
          </p:nvGrpSpPr>
          <p:grpSpPr>
            <a:xfrm>
              <a:off x="19051523" y="16289150"/>
              <a:ext cx="1231985" cy="1231985"/>
              <a:chOff x="19103222" y="16289150"/>
              <a:chExt cx="1231985" cy="1231985"/>
            </a:xfrm>
          </p:grpSpPr>
          <p:sp>
            <p:nvSpPr>
              <p:cNvPr id="97" name="Oval 96">
                <a:extLst>
                  <a:ext uri="{FF2B5EF4-FFF2-40B4-BE49-F238E27FC236}">
                    <a16:creationId xmlns:a16="http://schemas.microsoft.com/office/drawing/2014/main" id="{2A584990-AF6A-42EA-8235-FDA7690FF723}"/>
                  </a:ext>
                </a:extLst>
              </p:cNvPr>
              <p:cNvSpPr/>
              <p:nvPr/>
            </p:nvSpPr>
            <p:spPr>
              <a:xfrm>
                <a:off x="19103222" y="16289150"/>
                <a:ext cx="1231985" cy="1231985"/>
              </a:xfrm>
              <a:prstGeom prst="ellipse">
                <a:avLst/>
              </a:prstGeom>
              <a:solidFill>
                <a:schemeClr val="bg1"/>
              </a:solidFill>
              <a:ln w="76200">
                <a:solidFill>
                  <a:srgbClr val="EBB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Graphic 99" descr="Muscular arm">
                <a:extLst>
                  <a:ext uri="{FF2B5EF4-FFF2-40B4-BE49-F238E27FC236}">
                    <a16:creationId xmlns:a16="http://schemas.microsoft.com/office/drawing/2014/main" id="{8D3B3EBF-D1A9-4879-B65E-2AF6A4E993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9147" y="16399775"/>
                <a:ext cx="914400" cy="914400"/>
              </a:xfrm>
              <a:prstGeom prst="rect">
                <a:avLst/>
              </a:prstGeom>
            </p:spPr>
          </p:pic>
        </p:grpSp>
        <p:sp>
          <p:nvSpPr>
            <p:cNvPr id="103" name="Rectangle 102">
              <a:extLst>
                <a:ext uri="{FF2B5EF4-FFF2-40B4-BE49-F238E27FC236}">
                  <a16:creationId xmlns:a16="http://schemas.microsoft.com/office/drawing/2014/main" id="{6CF5BB30-3A49-4548-BC3B-F4506429E6D1}"/>
                </a:ext>
              </a:extLst>
            </p:cNvPr>
            <p:cNvSpPr/>
            <p:nvPr/>
          </p:nvSpPr>
          <p:spPr>
            <a:xfrm>
              <a:off x="17646078" y="19150252"/>
              <a:ext cx="4146272" cy="1011994"/>
            </a:xfrm>
            <a:prstGeom prst="rect">
              <a:avLst/>
            </a:prstGeom>
            <a:solidFill>
              <a:srgbClr val="EBB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444A"/>
                  </a:solidFill>
                </a:rPr>
                <a:t>Health</a:t>
              </a:r>
            </a:p>
          </p:txBody>
        </p:sp>
        <p:sp>
          <p:nvSpPr>
            <p:cNvPr id="105" name="Text Box 1383">
              <a:hlinkClick r:id="" action="ppaction://noaction"/>
              <a:extLst>
                <a:ext uri="{FF2B5EF4-FFF2-40B4-BE49-F238E27FC236}">
                  <a16:creationId xmlns:a16="http://schemas.microsoft.com/office/drawing/2014/main" id="{8939F041-CF9F-406C-A2E5-E6D4F69619FB}"/>
                </a:ext>
              </a:extLst>
            </p:cNvPr>
            <p:cNvSpPr txBox="1">
              <a:spLocks noChangeArrowheads="1"/>
            </p:cNvSpPr>
            <p:nvPr/>
          </p:nvSpPr>
          <p:spPr bwMode="auto">
            <a:xfrm>
              <a:off x="15638978" y="9630199"/>
              <a:ext cx="3758351"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Use tools like stethoscopes</a:t>
              </a:r>
              <a:endParaRPr lang="en-US" sz="2800" dirty="0">
                <a:latin typeface="Futura Medium" panose="020B0602020204020303" pitchFamily="34" charset="-79"/>
                <a:cs typeface="Futura Medium" panose="020B0602020204020303" pitchFamily="34" charset="-79"/>
              </a:endParaRPr>
            </a:p>
          </p:txBody>
        </p:sp>
        <p:sp>
          <p:nvSpPr>
            <p:cNvPr id="106" name="Text Box 1383">
              <a:hlinkClick r:id="" action="ppaction://noaction"/>
              <a:extLst>
                <a:ext uri="{FF2B5EF4-FFF2-40B4-BE49-F238E27FC236}">
                  <a16:creationId xmlns:a16="http://schemas.microsoft.com/office/drawing/2014/main" id="{EB3956CD-17E6-4435-A465-727DFA299554}"/>
                </a:ext>
              </a:extLst>
            </p:cNvPr>
            <p:cNvSpPr txBox="1">
              <a:spLocks noChangeArrowheads="1"/>
            </p:cNvSpPr>
            <p:nvPr/>
          </p:nvSpPr>
          <p:spPr bwMode="auto">
            <a:xfrm>
              <a:off x="15620111" y="11904390"/>
              <a:ext cx="3758351"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To collect data like heart rate</a:t>
              </a:r>
              <a:endParaRPr lang="en-US" sz="2800" dirty="0">
                <a:latin typeface="Futura Medium" panose="020B0602020204020303" pitchFamily="34" charset="-79"/>
                <a:cs typeface="Futura Medium" panose="020B0602020204020303" pitchFamily="34" charset="-79"/>
              </a:endParaRPr>
            </a:p>
          </p:txBody>
        </p:sp>
        <p:sp>
          <p:nvSpPr>
            <p:cNvPr id="107" name="Text Box 1383">
              <a:hlinkClick r:id="" action="ppaction://noaction"/>
              <a:extLst>
                <a:ext uri="{FF2B5EF4-FFF2-40B4-BE49-F238E27FC236}">
                  <a16:creationId xmlns:a16="http://schemas.microsoft.com/office/drawing/2014/main" id="{044B6498-C0CA-4173-9332-673DC6AB1838}"/>
                </a:ext>
              </a:extLst>
            </p:cNvPr>
            <p:cNvSpPr txBox="1">
              <a:spLocks noChangeArrowheads="1"/>
            </p:cNvSpPr>
            <p:nvPr/>
          </p:nvSpPr>
          <p:spPr bwMode="auto">
            <a:xfrm>
              <a:off x="15620110" y="14185951"/>
              <a:ext cx="3758351" cy="1776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Then calculate and examine metrics</a:t>
              </a:r>
              <a:endParaRPr lang="en-US" sz="2800" dirty="0">
                <a:latin typeface="Futura Medium" panose="020B0602020204020303" pitchFamily="34" charset="-79"/>
                <a:cs typeface="Futura Medium" panose="020B0602020204020303" pitchFamily="34" charset="-79"/>
              </a:endParaRPr>
            </a:p>
          </p:txBody>
        </p:sp>
        <p:sp>
          <p:nvSpPr>
            <p:cNvPr id="108" name="Text Box 1383">
              <a:hlinkClick r:id="" action="ppaction://noaction"/>
              <a:extLst>
                <a:ext uri="{FF2B5EF4-FFF2-40B4-BE49-F238E27FC236}">
                  <a16:creationId xmlns:a16="http://schemas.microsoft.com/office/drawing/2014/main" id="{7B21BAE0-920B-4BD4-9CB8-E55ADA7124D6}"/>
                </a:ext>
              </a:extLst>
            </p:cNvPr>
            <p:cNvSpPr txBox="1">
              <a:spLocks noChangeArrowheads="1"/>
            </p:cNvSpPr>
            <p:nvPr/>
          </p:nvSpPr>
          <p:spPr bwMode="auto">
            <a:xfrm>
              <a:off x="15620111" y="16360999"/>
              <a:ext cx="3484746"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lvl="0"/>
              <a:r>
                <a:rPr lang="en-US" sz="3600" dirty="0">
                  <a:latin typeface="Futura Medium" panose="020B0602020204020303" pitchFamily="34" charset="-79"/>
                  <a:cs typeface="Futura Medium" panose="020B0602020204020303" pitchFamily="34" charset="-79"/>
                </a:rPr>
                <a:t>To inform treatment</a:t>
              </a:r>
              <a:endParaRPr lang="en-US" sz="2800" dirty="0">
                <a:latin typeface="Futura Medium" panose="020B0602020204020303" pitchFamily="34" charset="-79"/>
                <a:cs typeface="Futura Medium" panose="020B0602020204020303" pitchFamily="34" charset="-79"/>
              </a:endParaRPr>
            </a:p>
          </p:txBody>
        </p:sp>
        <p:sp>
          <p:nvSpPr>
            <p:cNvPr id="112" name="TextBox 111">
              <a:extLst>
                <a:ext uri="{FF2B5EF4-FFF2-40B4-BE49-F238E27FC236}">
                  <a16:creationId xmlns:a16="http://schemas.microsoft.com/office/drawing/2014/main" id="{7C946608-B077-4F0F-82EE-6BE6C9342F61}"/>
                </a:ext>
              </a:extLst>
            </p:cNvPr>
            <p:cNvSpPr txBox="1"/>
            <p:nvPr/>
          </p:nvSpPr>
          <p:spPr>
            <a:xfrm>
              <a:off x="14515652" y="3154949"/>
              <a:ext cx="10328313" cy="3046988"/>
            </a:xfrm>
            <a:prstGeom prst="rect">
              <a:avLst/>
            </a:prstGeom>
            <a:noFill/>
          </p:spPr>
          <p:txBody>
            <a:bodyPr wrap="square" rtlCol="0">
              <a:spAutoFit/>
            </a:bodyPr>
            <a:lstStyle/>
            <a:p>
              <a:r>
                <a:rPr lang="en-US" sz="4800" dirty="0">
                  <a:cs typeface="FUTURA MEDIUM" panose="020B0602020204020303"/>
                </a:rPr>
                <a:t>Auscultate is to examine a patient by listening to sounds. Just like doctors need stethoscopes, we need tools to measure ocean health.</a:t>
              </a:r>
            </a:p>
          </p:txBody>
        </p:sp>
      </p:grpSp>
      <p:sp>
        <p:nvSpPr>
          <p:cNvPr id="61" name="TextBox 60">
            <a:extLst>
              <a:ext uri="{FF2B5EF4-FFF2-40B4-BE49-F238E27FC236}">
                <a16:creationId xmlns:a16="http://schemas.microsoft.com/office/drawing/2014/main" id="{3B812BE1-6E8D-4454-BD8E-4BBFEB0AB72B}"/>
              </a:ext>
            </a:extLst>
          </p:cNvPr>
          <p:cNvSpPr txBox="1"/>
          <p:nvPr/>
        </p:nvSpPr>
        <p:spPr>
          <a:xfrm>
            <a:off x="449198" y="11021101"/>
            <a:ext cx="10892114" cy="7263527"/>
          </a:xfrm>
          <a:prstGeom prst="rect">
            <a:avLst/>
          </a:prstGeom>
          <a:solidFill>
            <a:schemeClr val="bg1">
              <a:lumMod val="95000"/>
            </a:schemeClr>
          </a:solidFill>
          <a:ln w="76200">
            <a:noFill/>
          </a:ln>
        </p:spPr>
        <p:txBody>
          <a:bodyPr wrap="square" rtlCol="0">
            <a:spAutoFit/>
          </a:bodyPr>
          <a:lstStyle/>
          <a:p>
            <a:pPr marL="182880" lvl="0">
              <a:lnSpc>
                <a:spcPct val="150000"/>
              </a:lnSpc>
            </a:pPr>
            <a:r>
              <a:rPr lang="en-US" sz="4400" dirty="0">
                <a:solidFill>
                  <a:srgbClr val="3C444A"/>
                </a:solidFill>
                <a:latin typeface="Futura Medium" panose="020B0602020204020303" pitchFamily="34" charset="-79"/>
                <a:cs typeface="Futura Medium" panose="020B0602020204020303" pitchFamily="34" charset="-79"/>
              </a:rPr>
              <a:t>BACKGROUND</a:t>
            </a:r>
            <a:endParaRPr lang="en-US" sz="3600" dirty="0">
              <a:solidFill>
                <a:srgbClr val="3C444A"/>
              </a:solidFill>
              <a:latin typeface="Futura Medium" panose="020B0602020204020303" pitchFamily="34" charset="-79"/>
              <a:cs typeface="Futura Medium" panose="020B0602020204020303" pitchFamily="34" charset="-79"/>
            </a:endParaRPr>
          </a:p>
          <a:p>
            <a:pPr marL="182880" lvl="0">
              <a:spcAft>
                <a:spcPts val="1200"/>
              </a:spcAft>
            </a:pPr>
            <a:r>
              <a:rPr lang="en-US" sz="3600" dirty="0">
                <a:solidFill>
                  <a:srgbClr val="3C444A"/>
                </a:solidFill>
                <a:latin typeface="Futura Medium" panose="020B0602020204020303" pitchFamily="34" charset="-79"/>
                <a:cs typeface="Futura Medium" panose="020B0602020204020303" pitchFamily="34" charset="-79"/>
              </a:rPr>
              <a:t>Sound travels efficiently in water and carries a rich amount of information. </a:t>
            </a:r>
          </a:p>
          <a:p>
            <a:pPr marL="182880" lvl="0">
              <a:spcAft>
                <a:spcPts val="1200"/>
              </a:spcAft>
            </a:pPr>
            <a:r>
              <a:rPr lang="en-US" sz="3600" dirty="0">
                <a:solidFill>
                  <a:srgbClr val="3C444A"/>
                </a:solidFill>
                <a:latin typeface="Futura Medium" panose="020B0602020204020303" pitchFamily="34" charset="-79"/>
                <a:cs typeface="Futura Medium" panose="020B0602020204020303" pitchFamily="34" charset="-79"/>
              </a:rPr>
              <a:t>Sound allows us to peer into vast swatches of our ocean’s interior. </a:t>
            </a:r>
          </a:p>
          <a:p>
            <a:pPr marL="182880" lvl="0">
              <a:spcAft>
                <a:spcPts val="1200"/>
              </a:spcAft>
            </a:pPr>
            <a:r>
              <a:rPr lang="en-US" sz="3600" dirty="0">
                <a:solidFill>
                  <a:srgbClr val="3C444A"/>
                </a:solidFill>
                <a:latin typeface="Futura Medium" panose="020B0602020204020303" pitchFamily="34" charset="-79"/>
                <a:cs typeface="Futura Medium" panose="020B0602020204020303" pitchFamily="34" charset="-79"/>
              </a:rPr>
              <a:t>These traits make ocean acoustic research an effective ocean health tool.</a:t>
            </a:r>
          </a:p>
          <a:p>
            <a:pPr marL="182880" lvl="0">
              <a:spcAft>
                <a:spcPts val="1200"/>
              </a:spcAft>
            </a:pPr>
            <a:r>
              <a:rPr lang="en-US" sz="3600" dirty="0">
                <a:solidFill>
                  <a:srgbClr val="3C444A"/>
                </a:solidFill>
                <a:latin typeface="Futura Medium" panose="020B0602020204020303" pitchFamily="34" charset="-79"/>
                <a:cs typeface="Futura Medium" panose="020B0602020204020303" pitchFamily="34" charset="-79"/>
              </a:rPr>
              <a:t>We can listen to the full range of consonant and cacophonous sounds in the ocean and objectively assess its current and future health. </a:t>
            </a:r>
          </a:p>
          <a:p>
            <a:pPr marL="182880" lvl="0">
              <a:spcAft>
                <a:spcPts val="1200"/>
              </a:spcAft>
            </a:pPr>
            <a:endParaRPr lang="en-US" sz="3600" dirty="0">
              <a:solidFill>
                <a:srgbClr val="3C444A"/>
              </a:solidFill>
              <a:latin typeface="Futura Medium" panose="020B0602020204020303" pitchFamily="34" charset="-79"/>
              <a:cs typeface="Futura Medium" panose="020B0602020204020303" pitchFamily="34" charset="-79"/>
            </a:endParaRPr>
          </a:p>
        </p:txBody>
      </p:sp>
      <p:grpSp>
        <p:nvGrpSpPr>
          <p:cNvPr id="12" name="Group 11">
            <a:extLst>
              <a:ext uri="{FF2B5EF4-FFF2-40B4-BE49-F238E27FC236}">
                <a16:creationId xmlns:a16="http://schemas.microsoft.com/office/drawing/2014/main" id="{21000EE4-3BE9-48EC-ABF7-9EE4230314D3}"/>
              </a:ext>
            </a:extLst>
          </p:cNvPr>
          <p:cNvGrpSpPr/>
          <p:nvPr/>
        </p:nvGrpSpPr>
        <p:grpSpPr>
          <a:xfrm>
            <a:off x="-368188" y="2441984"/>
            <a:ext cx="11754430" cy="8165661"/>
            <a:chOff x="-368188" y="2441984"/>
            <a:chExt cx="11754430" cy="8165661"/>
          </a:xfrm>
        </p:grpSpPr>
        <p:pic>
          <p:nvPicPr>
            <p:cNvPr id="5" name="Graphic 4" descr="Heartbeat">
              <a:extLst>
                <a:ext uri="{FF2B5EF4-FFF2-40B4-BE49-F238E27FC236}">
                  <a16:creationId xmlns:a16="http://schemas.microsoft.com/office/drawing/2014/main" id="{DB7ED42D-B253-4BF5-9D51-C6BFDD863E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6363969" y="3998782"/>
              <a:ext cx="5022273" cy="4926508"/>
            </a:xfrm>
            <a:prstGeom prst="rect">
              <a:avLst/>
            </a:prstGeom>
          </p:spPr>
        </p:pic>
        <p:pic>
          <p:nvPicPr>
            <p:cNvPr id="11" name="Graphic 10" descr="Earth globe Americas">
              <a:extLst>
                <a:ext uri="{FF2B5EF4-FFF2-40B4-BE49-F238E27FC236}">
                  <a16:creationId xmlns:a16="http://schemas.microsoft.com/office/drawing/2014/main" id="{DA97AA44-5EA2-4B5B-B668-BF1E1B64B03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8188" y="2441984"/>
              <a:ext cx="8165661" cy="8165661"/>
            </a:xfrm>
            <a:prstGeom prst="rect">
              <a:avLst/>
            </a:prstGeom>
          </p:spPr>
        </p:pic>
      </p:grpSp>
      <p:grpSp>
        <p:nvGrpSpPr>
          <p:cNvPr id="6" name="Group 5"/>
          <p:cNvGrpSpPr/>
          <p:nvPr/>
        </p:nvGrpSpPr>
        <p:grpSpPr>
          <a:xfrm>
            <a:off x="28281224" y="12536344"/>
            <a:ext cx="6284797" cy="5791618"/>
            <a:chOff x="28281224" y="12536344"/>
            <a:chExt cx="6284797" cy="5791618"/>
          </a:xfrm>
        </p:grpSpPr>
        <p:pic>
          <p:nvPicPr>
            <p:cNvPr id="48" name="Picture 47">
              <a:extLst>
                <a:ext uri="{FF2B5EF4-FFF2-40B4-BE49-F238E27FC236}">
                  <a16:creationId xmlns:a16="http://schemas.microsoft.com/office/drawing/2014/main" id="{FCC60EF1-A661-40FC-85C3-8AFEB8D5A8EA}"/>
                </a:ext>
              </a:extLst>
            </p:cNvPr>
            <p:cNvPicPr>
              <a:picLocks noChangeAspect="1"/>
            </p:cNvPicPr>
            <p:nvPr/>
          </p:nvPicPr>
          <p:blipFill>
            <a:blip r:embed="rId18"/>
            <a:stretch>
              <a:fillRect/>
            </a:stretch>
          </p:blipFill>
          <p:spPr>
            <a:xfrm>
              <a:off x="28281224" y="12536344"/>
              <a:ext cx="5253801" cy="5791618"/>
            </a:xfrm>
            <a:prstGeom prst="rect">
              <a:avLst/>
            </a:prstGeom>
          </p:spPr>
        </p:pic>
        <p:pic>
          <p:nvPicPr>
            <p:cNvPr id="49" name="Picture 48">
              <a:extLst>
                <a:ext uri="{FF2B5EF4-FFF2-40B4-BE49-F238E27FC236}">
                  <a16:creationId xmlns:a16="http://schemas.microsoft.com/office/drawing/2014/main" id="{361E399F-4377-4AC0-A9B3-7BE7FE3B1CE6}"/>
                </a:ext>
              </a:extLst>
            </p:cNvPr>
            <p:cNvPicPr>
              <a:picLocks noChangeAspect="1"/>
            </p:cNvPicPr>
            <p:nvPr/>
          </p:nvPicPr>
          <p:blipFill>
            <a:blip r:embed="rId19"/>
            <a:stretch>
              <a:fillRect/>
            </a:stretch>
          </p:blipFill>
          <p:spPr>
            <a:xfrm>
              <a:off x="31402159" y="12679413"/>
              <a:ext cx="3163862" cy="2943087"/>
            </a:xfrm>
            <a:prstGeom prst="rect">
              <a:avLst/>
            </a:prstGeom>
          </p:spPr>
        </p:pic>
      </p:grpSp>
      <p:pic>
        <p:nvPicPr>
          <p:cNvPr id="50" name="Content Placeholder 4" descr="A picture containing outdoor, water, sitting, boat&#10;&#10;Description automatically generated">
            <a:extLst>
              <a:ext uri="{FF2B5EF4-FFF2-40B4-BE49-F238E27FC236}">
                <a16:creationId xmlns:a16="http://schemas.microsoft.com/office/drawing/2014/main" id="{D340BC45-E2DF-4138-B2E7-0B6D25BDC98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007290" y="8404726"/>
            <a:ext cx="4085393" cy="3895391"/>
          </a:xfrm>
          <a:prstGeom prst="rect">
            <a:avLst/>
          </a:prstGeom>
          <a:ln w="19050">
            <a:solidFill>
              <a:srgbClr val="EBB18D"/>
            </a:solidFill>
          </a:ln>
        </p:spPr>
      </p:pic>
      <p:sp>
        <p:nvSpPr>
          <p:cNvPr id="4" name="Rectangle 3">
            <a:hlinkClick r:id="rId21" action="ppaction://hlinksldjump"/>
            <a:extLst>
              <a:ext uri="{FF2B5EF4-FFF2-40B4-BE49-F238E27FC236}">
                <a16:creationId xmlns:a16="http://schemas.microsoft.com/office/drawing/2014/main" id="{269F2A05-AB1C-4154-A3C0-DA46F880A7AE}"/>
              </a:ext>
            </a:extLst>
          </p:cNvPr>
          <p:cNvSpPr/>
          <p:nvPr/>
        </p:nvSpPr>
        <p:spPr>
          <a:xfrm>
            <a:off x="765548" y="18468605"/>
            <a:ext cx="11247117" cy="2052477"/>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For more details click here</a:t>
            </a:r>
          </a:p>
        </p:txBody>
      </p:sp>
      <p:grpSp>
        <p:nvGrpSpPr>
          <p:cNvPr id="51" name="Group 50"/>
          <p:cNvGrpSpPr/>
          <p:nvPr/>
        </p:nvGrpSpPr>
        <p:grpSpPr>
          <a:xfrm>
            <a:off x="25997312" y="7518555"/>
            <a:ext cx="5698340" cy="4906825"/>
            <a:chOff x="27677259" y="9878982"/>
            <a:chExt cx="5698340" cy="4906825"/>
          </a:xfrm>
        </p:grpSpPr>
        <p:pic>
          <p:nvPicPr>
            <p:cNvPr id="52" name="Picture 51"/>
            <p:cNvPicPr>
              <a:picLocks noChangeAspect="1"/>
            </p:cNvPicPr>
            <p:nvPr/>
          </p:nvPicPr>
          <p:blipFill>
            <a:blip r:embed="rId22"/>
            <a:stretch>
              <a:fillRect/>
            </a:stretch>
          </p:blipFill>
          <p:spPr>
            <a:xfrm>
              <a:off x="27677259" y="9878982"/>
              <a:ext cx="5698340" cy="4906825"/>
            </a:xfrm>
            <a:prstGeom prst="rect">
              <a:avLst/>
            </a:prstGeom>
          </p:spPr>
        </p:pic>
        <p:sp>
          <p:nvSpPr>
            <p:cNvPr id="53" name="Rectangle 52"/>
            <p:cNvSpPr/>
            <p:nvPr/>
          </p:nvSpPr>
          <p:spPr>
            <a:xfrm>
              <a:off x="27801482" y="13726304"/>
              <a:ext cx="4045487" cy="1015663"/>
            </a:xfrm>
            <a:prstGeom prst="rect">
              <a:avLst/>
            </a:prstGeom>
          </p:spPr>
          <p:txBody>
            <a:bodyPr wrap="square">
              <a:spAutoFit/>
            </a:bodyPr>
            <a:lstStyle/>
            <a:p>
              <a:r>
                <a:rPr lang="en-US" sz="2000" dirty="0">
                  <a:solidFill>
                    <a:schemeClr val="bg1"/>
                  </a:solidFill>
                  <a:latin typeface="Arial" panose="020B0604020202020204" pitchFamily="34" charset="0"/>
                </a:rPr>
                <a:t>W.M. Keck Foundation/WHOI  </a:t>
              </a:r>
            </a:p>
            <a:p>
              <a:r>
                <a:rPr lang="en-US" sz="2000" dirty="0">
                  <a:solidFill>
                    <a:schemeClr val="bg1"/>
                  </a:solidFill>
                  <a:latin typeface="Wingdings" panose="05000000000000000000" pitchFamily="2" charset="2"/>
                </a:rPr>
                <a:t></a:t>
              </a:r>
              <a:r>
                <a:rPr lang="en-US" sz="2000" b="1" dirty="0">
                  <a:solidFill>
                    <a:schemeClr val="bg1"/>
                  </a:solidFill>
                  <a:latin typeface="Arial" panose="020B0604020202020204" pitchFamily="34" charset="0"/>
                </a:rPr>
                <a:t>3D Hydrophone Phased Array</a:t>
              </a:r>
              <a:endParaRPr lang="en-US" sz="2000" dirty="0">
                <a:solidFill>
                  <a:schemeClr val="bg1"/>
                </a:solidFill>
                <a:latin typeface="Arial" panose="020B0604020202020204" pitchFamily="34" charset="0"/>
              </a:endParaRPr>
            </a:p>
            <a:p>
              <a:r>
                <a:rPr lang="en-US" sz="2000" dirty="0">
                  <a:solidFill>
                    <a:schemeClr val="bg1"/>
                  </a:solidFill>
                  <a:latin typeface="Wingdings" panose="05000000000000000000" pitchFamily="2" charset="2"/>
                </a:rPr>
                <a:t></a:t>
              </a:r>
              <a:r>
                <a:rPr lang="en-US" sz="2000" b="1" dirty="0">
                  <a:solidFill>
                    <a:schemeClr val="bg1"/>
                  </a:solidFill>
                  <a:latin typeface="Arial" panose="020B0604020202020204" pitchFamily="34" charset="0"/>
                </a:rPr>
                <a:t>Real-Time Data Telemetry</a:t>
              </a:r>
              <a:endParaRPr lang="en-US" sz="2000" dirty="0">
                <a:solidFill>
                  <a:schemeClr val="bg1"/>
                </a:solidFill>
                <a:latin typeface="Arial" panose="020B0604020202020204" pitchFamily="34" charset="0"/>
              </a:endParaRPr>
            </a:p>
          </p:txBody>
        </p:sp>
      </p:grpSp>
      <p:pic>
        <p:nvPicPr>
          <p:cNvPr id="9" name="Graphic 8" descr="Right pointing backhand index outline">
            <a:extLst>
              <a:ext uri="{FF2B5EF4-FFF2-40B4-BE49-F238E27FC236}">
                <a16:creationId xmlns:a16="http://schemas.microsoft.com/office/drawing/2014/main" id="{C83430F6-DC62-4531-AB6B-A70ECD214BC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20365415" flipH="1">
            <a:off x="12051841" y="18323624"/>
            <a:ext cx="2136037" cy="2130318"/>
          </a:xfrm>
          <a:prstGeom prst="rect">
            <a:avLst/>
          </a:prstGeom>
        </p:spPr>
      </p:pic>
    </p:spTree>
    <p:extLst>
      <p:ext uri="{BB962C8B-B14F-4D97-AF65-F5344CB8AC3E}">
        <p14:creationId xmlns:p14="http://schemas.microsoft.com/office/powerpoint/2010/main" val="40076807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3836A6E-5EA9-4A29-A3C8-016593B8CDDF}"/>
              </a:ext>
            </a:extLst>
          </p:cNvPr>
          <p:cNvSpPr/>
          <p:nvPr/>
        </p:nvSpPr>
        <p:spPr>
          <a:xfrm>
            <a:off x="8555800" y="146859"/>
            <a:ext cx="20136195" cy="2078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hlinkClick r:id="" action="ppaction://noaction"/>
          </p:cNvPr>
          <p:cNvSpPr/>
          <p:nvPr/>
        </p:nvSpPr>
        <p:spPr>
          <a:xfrm>
            <a:off x="28765845" y="10710213"/>
            <a:ext cx="8524204" cy="943463"/>
          </a:xfrm>
          <a:prstGeom prst="roundRect">
            <a:avLst/>
          </a:prstGeom>
          <a:solidFill>
            <a:srgbClr val="0258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FUTURA MEDIUM" panose="020B0602020204020303" pitchFamily="34" charset="-79"/>
                <a:cs typeface="FUTURA MEDIUM" panose="020B0602020204020303" pitchFamily="34" charset="-79"/>
              </a:rPr>
              <a:t>Outreach &amp; Engagement</a:t>
            </a:r>
            <a:endParaRPr lang="en-US" sz="4800" dirty="0">
              <a:solidFill>
                <a:schemeClr val="bg1"/>
              </a:solidFill>
              <a:latin typeface="Futura Medium" panose="020B0602020204020303" pitchFamily="34" charset="-79"/>
              <a:cs typeface="Futura Medium" panose="020B0602020204020303" pitchFamily="34" charset="-79"/>
            </a:endParaRPr>
          </a:p>
        </p:txBody>
      </p:sp>
      <p:sp>
        <p:nvSpPr>
          <p:cNvPr id="23" name="Rounded Rectangle 22">
            <a:hlinkClick r:id="" action="ppaction://noaction"/>
          </p:cNvPr>
          <p:cNvSpPr/>
          <p:nvPr/>
        </p:nvSpPr>
        <p:spPr>
          <a:xfrm>
            <a:off x="28956690" y="327074"/>
            <a:ext cx="8142514" cy="914400"/>
          </a:xfrm>
          <a:prstGeom prst="roundRect">
            <a:avLst/>
          </a:prstGeom>
          <a:solidFill>
            <a:srgbClr val="0258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bg1"/>
                </a:solidFill>
                <a:cs typeface="Futura Medium" panose="020B0602020204020303" pitchFamily="34" charset="-79"/>
              </a:rPr>
              <a:t>Partners &amp; Connections</a:t>
            </a:r>
          </a:p>
        </p:txBody>
      </p:sp>
      <p:sp>
        <p:nvSpPr>
          <p:cNvPr id="18" name="Rounded Rectangle 17"/>
          <p:cNvSpPr/>
          <p:nvPr/>
        </p:nvSpPr>
        <p:spPr>
          <a:xfrm>
            <a:off x="315687" y="243841"/>
            <a:ext cx="8142514" cy="914399"/>
          </a:xfrm>
          <a:prstGeom prst="roundRect">
            <a:avLst/>
          </a:prstGeom>
          <a:solidFill>
            <a:srgbClr val="0258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bg1"/>
                </a:solidFill>
                <a:latin typeface="FUTURA MEDIUM" panose="020B0602020204020303" pitchFamily="34" charset="-79"/>
                <a:cs typeface="FUTURA MEDIUM" panose="020B0602020204020303" pitchFamily="34" charset="-79"/>
              </a:rPr>
              <a:t>The Vision:</a:t>
            </a:r>
            <a:endParaRPr lang="en-US" sz="6000" dirty="0">
              <a:solidFill>
                <a:schemeClr val="bg1"/>
              </a:solidFill>
              <a:latin typeface="Futura Medium" panose="020B0602020204020303" pitchFamily="34" charset="-79"/>
              <a:cs typeface="Futura Medium" panose="020B0602020204020303" pitchFamily="34" charset="-79"/>
            </a:endParaRPr>
          </a:p>
        </p:txBody>
      </p:sp>
      <p:sp>
        <p:nvSpPr>
          <p:cNvPr id="11" name="Text Box 1383">
            <a:hlinkClick r:id="" action="ppaction://noaction"/>
          </p:cNvPr>
          <p:cNvSpPr txBox="1">
            <a:spLocks noChangeArrowheads="1"/>
          </p:cNvSpPr>
          <p:nvPr/>
        </p:nvSpPr>
        <p:spPr bwMode="auto">
          <a:xfrm>
            <a:off x="29077919" y="1346504"/>
            <a:ext cx="7931349" cy="8871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342900" indent="-342900">
              <a:buFont typeface="Arial" charset="0"/>
              <a:buChar char="•"/>
            </a:pPr>
            <a:endParaRPr lang="en-US" sz="2800" dirty="0">
              <a:latin typeface="Futura Medium" panose="020B0602020204020303" pitchFamily="34" charset="-79"/>
              <a:cs typeface="Futura Medium" panose="020B0602020204020303" pitchFamily="34" charset="-79"/>
            </a:endParaRPr>
          </a:p>
          <a:p>
            <a:pPr marL="0" marR="0" algn="just">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Ocean Acoustics is highly intertwined with both the physical and biological aspects of the ocean that define the field of Oceanography, yet it is often underrepresented in the ocean sciences community. </a:t>
            </a:r>
          </a:p>
          <a:p>
            <a:pPr marL="0" marR="0" algn="just">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topic will integrate acoustics into the broader ocean sciences community as well as engage expertise in fields such as Machine Learning, Artificial Intelligence, Pattern Recognition, Signal Processing, Information Theory, Statistics, Geospatial Analysis, and others. </a:t>
            </a:r>
          </a:p>
          <a:p>
            <a:pPr marL="0" marR="0" algn="just">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Drawing on people’s affinity for music, biology, and exploration a robust and inclusive education/outreach program will encourage development of a multi-disciplinary community with the knowledge and skillset required to understand the ocean through sound. </a:t>
            </a:r>
          </a:p>
        </p:txBody>
      </p:sp>
      <p:sp>
        <p:nvSpPr>
          <p:cNvPr id="14" name="Text Box 1383">
            <a:hlinkClick r:id="" action="ppaction://noaction"/>
          </p:cNvPr>
          <p:cNvSpPr txBox="1">
            <a:spLocks noChangeArrowheads="1"/>
          </p:cNvSpPr>
          <p:nvPr/>
        </p:nvSpPr>
        <p:spPr bwMode="auto">
          <a:xfrm>
            <a:off x="28765845" y="12256141"/>
            <a:ext cx="8240816" cy="7607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marR="0" indent="-457200" algn="just">
              <a:lnSpc>
                <a:spcPct val="90000"/>
              </a:lnSpc>
              <a:spcBef>
                <a:spcPts val="100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concept promotes sound as a defining characteristic of the ocean environment that is intertwined with both the physical and biological aspects of oceanography.  It reveals a hidden demand signal for needed training in acoustics alongside the physical, biological, mathematical, and engineering sciences required to support the ocean sector. </a:t>
            </a:r>
          </a:p>
          <a:p>
            <a:pPr marL="457200" marR="0" indent="-457200" algn="just">
              <a:lnSpc>
                <a:spcPct val="90000"/>
              </a:lnSpc>
              <a:spcBef>
                <a:spcPts val="1000"/>
              </a:spcBef>
              <a:spcAft>
                <a:spcPts val="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90000"/>
              </a:lnSpc>
              <a:spcBef>
                <a:spcPts val="100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Making connections with music, exploration, medicine, and other fields can further encourage development of education/outreach programs to build a diverse community. </a:t>
            </a:r>
          </a:p>
          <a:p>
            <a:pPr marL="457200" marR="0" indent="-457200" algn="just">
              <a:lnSpc>
                <a:spcPct val="90000"/>
              </a:lnSpc>
              <a:spcBef>
                <a:spcPts val="1000"/>
              </a:spcBef>
              <a:spcAft>
                <a:spcPts val="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90000"/>
              </a:lnSpc>
              <a:spcBef>
                <a:spcPts val="100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Development of an inexpensive junior ocean stethoscope (akin to what’s found in a children’s medical kit) could attract the k-12 set                      and citizen scientists. </a:t>
            </a:r>
            <a:endParaRPr lang="en-US" sz="2800" dirty="0">
              <a:effectLst/>
              <a:latin typeface="+mn-lt"/>
              <a:ea typeface="Times New Roman" panose="02020603050405020304" pitchFamily="18" charset="0"/>
            </a:endParaRPr>
          </a:p>
        </p:txBody>
      </p:sp>
      <p:sp>
        <p:nvSpPr>
          <p:cNvPr id="24" name="Text Box 1383">
            <a:extLst>
              <a:ext uri="{FF2B5EF4-FFF2-40B4-BE49-F238E27FC236}">
                <a16:creationId xmlns:a16="http://schemas.microsoft.com/office/drawing/2014/main" id="{DEDE21AF-BD0B-CE4D-8CB8-831A3137A512}"/>
              </a:ext>
            </a:extLst>
          </p:cNvPr>
          <p:cNvSpPr txBox="1">
            <a:spLocks noChangeArrowheads="1"/>
          </p:cNvSpPr>
          <p:nvPr/>
        </p:nvSpPr>
        <p:spPr bwMode="auto">
          <a:xfrm>
            <a:off x="309602" y="1389533"/>
            <a:ext cx="8148599" cy="19584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0" marR="0" algn="just">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Sound carries with it a rich amount of information pertaining to both sources and the environment. </a:t>
            </a:r>
          </a:p>
          <a:p>
            <a:pPr marL="0" marR="0" algn="just">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With the efficiency at which it travels in water, sound provides a vantage point for peering into vast swatches of our ocean’s interior. Using these traits, envisioned is a capacity for listening to the full range of consonant and cacophonous sounds in the ocean and objectively assessing its current and future state. </a:t>
            </a:r>
          </a:p>
          <a:p>
            <a:pPr marL="0" marR="0" algn="just">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marine stethoscope </a:t>
            </a:r>
            <a:r>
              <a:rPr lang="en-US" sz="3200" dirty="0">
                <a:effectLst/>
                <a:latin typeface="Calibri" panose="020F0502020204030204" pitchFamily="34" charset="0"/>
                <a:ea typeface="Calibri" panose="020F0502020204030204" pitchFamily="34" charset="0"/>
                <a:cs typeface="Times New Roman" panose="02020603050405020304" pitchFamily="18" charset="0"/>
              </a:rPr>
              <a:t>concept is inspired by recent advances, including the use of machine learning, to aid listening to, and labeling, heart and lung sounds as has been done starting with the invention of the stethoscope in 1816. </a:t>
            </a:r>
          </a:p>
          <a:p>
            <a:pPr marL="0" marR="0" algn="just">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vision will be enabled by technology, information processing capabilities, and standards for characterizing the undersea acoustic environment at temporal and spatial scales relevant to human and marine life. </a:t>
            </a:r>
          </a:p>
          <a:p>
            <a:pPr marL="0" marR="0" algn="just">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These will be used to establish objective baselines for acoustic environments and provide activity-based information in and across regions. It will be transformative in that these newly identified patterns of natural and anthropogenic sound can be monitored and assessed to enable diagnostic capabilities. </a:t>
            </a:r>
          </a:p>
          <a:p>
            <a:pPr marL="0" marR="0" algn="just">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This new capability will provide a data-informed basis for recommending policy and management of anthropogenic sound in the context of extant regional soundscapes. </a:t>
            </a:r>
            <a:endParaRPr lang="en-US" sz="4000" dirty="0">
              <a:latin typeface="Futura Medium" panose="020B0602020204020303" pitchFamily="34" charset="-79"/>
              <a:cs typeface="Futura Medium" panose="020B0602020204020303" pitchFamily="34" charset="-79"/>
            </a:endParaRPr>
          </a:p>
        </p:txBody>
      </p:sp>
      <p:sp>
        <p:nvSpPr>
          <p:cNvPr id="3" name="TextBox 2">
            <a:extLst>
              <a:ext uri="{FF2B5EF4-FFF2-40B4-BE49-F238E27FC236}">
                <a16:creationId xmlns:a16="http://schemas.microsoft.com/office/drawing/2014/main" id="{0B4FE262-2F49-5B4A-8933-DA6C87CCA685}"/>
              </a:ext>
            </a:extLst>
          </p:cNvPr>
          <p:cNvSpPr txBox="1"/>
          <p:nvPr/>
        </p:nvSpPr>
        <p:spPr>
          <a:xfrm>
            <a:off x="27312730" y="8110330"/>
            <a:ext cx="184731" cy="943463"/>
          </a:xfrm>
          <a:prstGeom prst="rect">
            <a:avLst/>
          </a:prstGeom>
          <a:noFill/>
        </p:spPr>
        <p:txBody>
          <a:bodyPr wrap="none" rtlCol="0">
            <a:spAutoFit/>
          </a:bodyPr>
          <a:lstStyle/>
          <a:p>
            <a:endParaRPr lang="en-US" dirty="0"/>
          </a:p>
        </p:txBody>
      </p:sp>
      <p:pic>
        <p:nvPicPr>
          <p:cNvPr id="6" name="Picture 5" descr="A picture containing text&#10;&#10;Description automatically generated">
            <a:extLst>
              <a:ext uri="{FF2B5EF4-FFF2-40B4-BE49-F238E27FC236}">
                <a16:creationId xmlns:a16="http://schemas.microsoft.com/office/drawing/2014/main" id="{331318CE-7B52-2842-BA66-A1AAA9E298EE}"/>
              </a:ext>
            </a:extLst>
          </p:cNvPr>
          <p:cNvPicPr>
            <a:picLocks noChangeAspect="1"/>
          </p:cNvPicPr>
          <p:nvPr/>
        </p:nvPicPr>
        <p:blipFill>
          <a:blip r:embed="rId3"/>
          <a:stretch>
            <a:fillRect/>
          </a:stretch>
        </p:blipFill>
        <p:spPr>
          <a:xfrm>
            <a:off x="9056913" y="347902"/>
            <a:ext cx="2354800" cy="2096740"/>
          </a:xfrm>
          <a:prstGeom prst="rect">
            <a:avLst/>
          </a:prstGeom>
        </p:spPr>
      </p:pic>
      <p:sp>
        <p:nvSpPr>
          <p:cNvPr id="17" name="TextBox 16">
            <a:extLst>
              <a:ext uri="{FF2B5EF4-FFF2-40B4-BE49-F238E27FC236}">
                <a16:creationId xmlns:a16="http://schemas.microsoft.com/office/drawing/2014/main" id="{7225DA92-71B8-4CCA-8C4C-A50EA34B4BD2}"/>
              </a:ext>
            </a:extLst>
          </p:cNvPr>
          <p:cNvSpPr txBox="1"/>
          <p:nvPr/>
        </p:nvSpPr>
        <p:spPr>
          <a:xfrm>
            <a:off x="17146766" y="19644637"/>
            <a:ext cx="178708" cy="109404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3F03839A-A507-48F7-9C11-F6795F973414}"/>
              </a:ext>
            </a:extLst>
          </p:cNvPr>
          <p:cNvSpPr txBox="1"/>
          <p:nvPr/>
        </p:nvSpPr>
        <p:spPr>
          <a:xfrm>
            <a:off x="27312730" y="612459"/>
            <a:ext cx="1239147" cy="9921397"/>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95800353-8D8F-4382-9BD8-25A33D424F52}"/>
              </a:ext>
            </a:extLst>
          </p:cNvPr>
          <p:cNvSpPr txBox="1"/>
          <p:nvPr/>
        </p:nvSpPr>
        <p:spPr>
          <a:xfrm>
            <a:off x="8596164" y="16105972"/>
            <a:ext cx="20104198" cy="4826932"/>
          </a:xfrm>
          <a:prstGeom prst="rect">
            <a:avLst/>
          </a:prstGeom>
          <a:solidFill>
            <a:schemeClr val="accent6">
              <a:lumMod val="40000"/>
              <a:lumOff val="60000"/>
            </a:schemeClr>
          </a:solidFill>
          <a:ln>
            <a:noFill/>
          </a:ln>
        </p:spPr>
        <p:txBody>
          <a:bodyPr wrap="square" rtlCol="0">
            <a:spAutoFit/>
          </a:bodyPr>
          <a:lstStyle/>
          <a:p>
            <a:endParaRPr lang="en-US" dirty="0"/>
          </a:p>
        </p:txBody>
      </p:sp>
      <p:sp>
        <p:nvSpPr>
          <p:cNvPr id="30" name="Action Button: Home 9">
            <a:hlinkClick r:id="rId4" action="ppaction://hlinksldjump" highlightClick="1"/>
            <a:extLst>
              <a:ext uri="{FF2B5EF4-FFF2-40B4-BE49-F238E27FC236}">
                <a16:creationId xmlns:a16="http://schemas.microsoft.com/office/drawing/2014/main" id="{59A2A9B1-6FAF-42A9-A719-3AA6BEBB49AE}"/>
              </a:ext>
            </a:extLst>
          </p:cNvPr>
          <p:cNvSpPr/>
          <p:nvPr/>
        </p:nvSpPr>
        <p:spPr>
          <a:xfrm>
            <a:off x="35158680" y="19597639"/>
            <a:ext cx="1940524" cy="1143000"/>
          </a:xfrm>
          <a:prstGeom prst="actionButtonHome">
            <a:avLst/>
          </a:prstGeom>
          <a:solidFill>
            <a:sysClr val="windowText" lastClr="000000"/>
          </a:solidFill>
          <a:ln w="12700" cap="flat" cmpd="sng" algn="ctr">
            <a:solidFill>
              <a:sysClr val="window" lastClr="FFFFFF"/>
            </a:solidFill>
            <a:prstDash val="solid"/>
          </a:ln>
          <a:effectLst/>
        </p:spPr>
        <p:txBody>
          <a:bodyPr rot="0" spcFirstLastPara="0" vertOverflow="overflow" horzOverflow="overflow" vert="horz" wrap="square" lIns="280805" tIns="140401" rIns="280805" bIns="140401" numCol="1" spcCol="0" rtlCol="0" fromWordArt="0" anchor="ctr" anchorCtr="0" forceAA="0" compatLnSpc="1">
            <a:prstTxWarp prst="textNoShape">
              <a:avLst/>
            </a:prstTxWarp>
            <a:noAutofit/>
          </a:bodyPr>
          <a:lstStyle/>
          <a:p>
            <a:pPr algn="ctr" defTabSz="1404253">
              <a:defRPr/>
            </a:pPr>
            <a:endParaRPr lang="en-US" sz="16800" kern="0">
              <a:solidFill>
                <a:prstClr val="white"/>
              </a:solidFill>
              <a:latin typeface="Trebuchet MS" panose="020B0603020202020204"/>
            </a:endParaRPr>
          </a:p>
        </p:txBody>
      </p:sp>
      <p:sp>
        <p:nvSpPr>
          <p:cNvPr id="16" name="TextBox 15">
            <a:extLst>
              <a:ext uri="{FF2B5EF4-FFF2-40B4-BE49-F238E27FC236}">
                <a16:creationId xmlns:a16="http://schemas.microsoft.com/office/drawing/2014/main" id="{80AF3703-7816-4C8C-9C1C-FA95E9AF20B5}"/>
              </a:ext>
            </a:extLst>
          </p:cNvPr>
          <p:cNvSpPr txBox="1"/>
          <p:nvPr/>
        </p:nvSpPr>
        <p:spPr>
          <a:xfrm>
            <a:off x="8771419" y="16804226"/>
            <a:ext cx="19780458" cy="4821448"/>
          </a:xfrm>
          <a:prstGeom prst="rect">
            <a:avLst/>
          </a:prstGeom>
          <a:noFill/>
        </p:spPr>
        <p:txBody>
          <a:bodyPr wrap="square" rtlCol="0">
            <a:spAutoFit/>
          </a:bodyPr>
          <a:lstStyle/>
          <a:p>
            <a:pPr algn="just"/>
            <a:r>
              <a:rPr lang="en-US" sz="2800" dirty="0">
                <a:effectLst/>
                <a:latin typeface="Calibri" panose="020F0502020204030204" pitchFamily="34" charset="0"/>
                <a:ea typeface="Calibri" panose="020F0502020204030204" pitchFamily="34" charset="0"/>
                <a:cs typeface="Times New Roman" panose="02020603050405020304" pitchFamily="18" charset="0"/>
              </a:rPr>
              <a:t>A recent inventory of federally funded passive acoustic monitoring assets included over 120 entries with support coming from 8 agencies plus NOPP, and the National Fish and Wildlife Foundation, Packard Foundation, Greenland Institute of Natural Resources, and Korea Polar Research Institute. The International Quiet Ocean Experiment (IQOE) has documented a mix of cabled, fixed-autonomous, and mobile-autonomous observation totaling around fifty (50) around the globe having acoustic capabilities. CTBTO provides a good example for low-frequency sound. The Exploration and Production Sound and Marine Life Joint Industry Program (JIP) can provide direct connectivity to the petroleum industry. Communication, coordination, and collaboration among entities to agree upon metrics, measurement and data accessibility practices, and sustainment approaches will bring the vision to realization. This includes developing new technology solutions as required for the benefit of the community. The strategy for mapping, exploring, and characterizing the US EEZ provides an implementation path.</a:t>
            </a:r>
          </a:p>
          <a:p>
            <a:endParaRPr lang="en-US" dirty="0"/>
          </a:p>
        </p:txBody>
      </p:sp>
      <p:sp>
        <p:nvSpPr>
          <p:cNvPr id="39" name="Rounded Rectangle 22">
            <a:hlinkClick r:id="" action="ppaction://noaction"/>
            <a:extLst>
              <a:ext uri="{FF2B5EF4-FFF2-40B4-BE49-F238E27FC236}">
                <a16:creationId xmlns:a16="http://schemas.microsoft.com/office/drawing/2014/main" id="{C626695A-8BE8-42C8-88D0-33139E4823CF}"/>
              </a:ext>
            </a:extLst>
          </p:cNvPr>
          <p:cNvSpPr/>
          <p:nvPr/>
        </p:nvSpPr>
        <p:spPr>
          <a:xfrm>
            <a:off x="8627936" y="15756930"/>
            <a:ext cx="14232064" cy="947279"/>
          </a:xfrm>
          <a:prstGeom prst="roundRect">
            <a:avLst/>
          </a:prstGeom>
          <a:solidFill>
            <a:srgbClr val="0258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bg1"/>
                </a:solidFill>
                <a:cs typeface="Futura Medium" panose="020B0602020204020303" pitchFamily="34" charset="-79"/>
              </a:rPr>
              <a:t>Connections to existing infrastructure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6639" y="792524"/>
            <a:ext cx="19913353" cy="14679905"/>
          </a:xfrm>
          <a:prstGeom prst="rect">
            <a:avLst/>
          </a:prstGeom>
        </p:spPr>
      </p:pic>
      <p:sp>
        <p:nvSpPr>
          <p:cNvPr id="2" name="TextBox 1"/>
          <p:cNvSpPr txBox="1"/>
          <p:nvPr/>
        </p:nvSpPr>
        <p:spPr>
          <a:xfrm flipH="1">
            <a:off x="8888818" y="14375219"/>
            <a:ext cx="11461897" cy="1323439"/>
          </a:xfrm>
          <a:prstGeom prst="rect">
            <a:avLst/>
          </a:prstGeom>
          <a:noFill/>
        </p:spPr>
        <p:txBody>
          <a:bodyPr wrap="square" rtlCol="0">
            <a:spAutoFit/>
          </a:bodyPr>
          <a:lstStyle/>
          <a:p>
            <a:r>
              <a:rPr lang="en-US" sz="4000" dirty="0"/>
              <a:t>Auscultate: examine a patient by listening to sounds (from the heart, lungs, or other organs)</a:t>
            </a:r>
          </a:p>
        </p:txBody>
      </p:sp>
    </p:spTree>
    <p:extLst>
      <p:ext uri="{BB962C8B-B14F-4D97-AF65-F5344CB8AC3E}">
        <p14:creationId xmlns:p14="http://schemas.microsoft.com/office/powerpoint/2010/main" val="167399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1591</TotalTime>
  <Words>841</Words>
  <Application>Microsoft Office PowerPoint</Application>
  <PresentationFormat>Custom</PresentationFormat>
  <Paragraphs>58</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FUTURA MEDIUM</vt:lpstr>
      <vt:lpstr>FUTURA MEDIUM</vt:lpstr>
      <vt:lpstr>Trebuchet MS</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Kathrynn Phillippe</dc:creator>
  <cp:lastModifiedBy>Parsons, Edward Christien M.</cp:lastModifiedBy>
  <cp:revision>85</cp:revision>
  <dcterms:created xsi:type="dcterms:W3CDTF">2019-07-31T14:25:46Z</dcterms:created>
  <dcterms:modified xsi:type="dcterms:W3CDTF">2021-02-09T17:15:28Z</dcterms:modified>
</cp:coreProperties>
</file>