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v" ContentType="video/unknown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37452300" cy="21056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1404747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2809494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4214240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5618988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7023734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8428481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9833229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11237976" algn="l" defTabSz="2809494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5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>
        <p:scale>
          <a:sx n="62" d="100"/>
          <a:sy n="62" d="100"/>
        </p:scale>
        <p:origin x="344" y="1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hape 2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" name="Shape 2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2809494" latinLnBrk="0">
      <a:defRPr sz="1200">
        <a:latin typeface="+mn-lt"/>
        <a:ea typeface="+mn-ea"/>
        <a:cs typeface="+mn-cs"/>
        <a:sym typeface="Calibri"/>
      </a:defRPr>
    </a:lvl1pPr>
    <a:lvl2pPr indent="228600" defTabSz="2809494" latinLnBrk="0">
      <a:defRPr sz="1200">
        <a:latin typeface="+mn-lt"/>
        <a:ea typeface="+mn-ea"/>
        <a:cs typeface="+mn-cs"/>
        <a:sym typeface="Calibri"/>
      </a:defRPr>
    </a:lvl2pPr>
    <a:lvl3pPr indent="457200" defTabSz="2809494" latinLnBrk="0">
      <a:defRPr sz="1200">
        <a:latin typeface="+mn-lt"/>
        <a:ea typeface="+mn-ea"/>
        <a:cs typeface="+mn-cs"/>
        <a:sym typeface="Calibri"/>
      </a:defRPr>
    </a:lvl3pPr>
    <a:lvl4pPr indent="685800" defTabSz="2809494" latinLnBrk="0">
      <a:defRPr sz="1200">
        <a:latin typeface="+mn-lt"/>
        <a:ea typeface="+mn-ea"/>
        <a:cs typeface="+mn-cs"/>
        <a:sym typeface="Calibri"/>
      </a:defRPr>
    </a:lvl4pPr>
    <a:lvl5pPr indent="914400" defTabSz="2809494" latinLnBrk="0">
      <a:defRPr sz="1200">
        <a:latin typeface="+mn-lt"/>
        <a:ea typeface="+mn-ea"/>
        <a:cs typeface="+mn-cs"/>
        <a:sym typeface="Calibri"/>
      </a:defRPr>
    </a:lvl5pPr>
    <a:lvl6pPr indent="1143000" defTabSz="2809494" latinLnBrk="0">
      <a:defRPr sz="1200">
        <a:latin typeface="+mn-lt"/>
        <a:ea typeface="+mn-ea"/>
        <a:cs typeface="+mn-cs"/>
        <a:sym typeface="Calibri"/>
      </a:defRPr>
    </a:lvl6pPr>
    <a:lvl7pPr indent="1371600" defTabSz="2809494" latinLnBrk="0">
      <a:defRPr sz="1200">
        <a:latin typeface="+mn-lt"/>
        <a:ea typeface="+mn-ea"/>
        <a:cs typeface="+mn-cs"/>
        <a:sym typeface="Calibri"/>
      </a:defRPr>
    </a:lvl7pPr>
    <a:lvl8pPr indent="1600200" defTabSz="2809494" latinLnBrk="0">
      <a:defRPr sz="1200">
        <a:latin typeface="+mn-lt"/>
        <a:ea typeface="+mn-ea"/>
        <a:cs typeface="+mn-cs"/>
        <a:sym typeface="Calibri"/>
      </a:defRPr>
    </a:lvl8pPr>
    <a:lvl9pPr indent="1828800" defTabSz="2809494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20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108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6000">
              <a:srgbClr val="FFFFFF"/>
            </a:gs>
            <a:gs pos="40000">
              <a:srgbClr val="FFFFFF"/>
            </a:gs>
            <a:gs pos="100000">
              <a:schemeClr val="accent3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/>
          <p:nvPr/>
        </p:nvSpPr>
        <p:spPr>
          <a:xfrm>
            <a:off x="-519444" y="215196"/>
            <a:ext cx="37719742" cy="3148999"/>
          </a:xfrm>
          <a:prstGeom prst="rect">
            <a:avLst/>
          </a:prstGeom>
          <a:solidFill>
            <a:srgbClr val="5889B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 sz="37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4682926" y="3447889"/>
            <a:ext cx="28097561" cy="73346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b">
            <a:normAutofit/>
          </a:bodyPr>
          <a:lstStyle/>
          <a:p>
            <a:r>
              <a:rPr dirty="0"/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4682926" y="11065426"/>
            <a:ext cx="28097561" cy="50864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pic>
        <p:nvPicPr>
          <p:cNvPr id="5" name="Picture 5" descr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64970" y="456091"/>
            <a:ext cx="7247568" cy="1937654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Rectangle 4"/>
          <p:cNvSpPr/>
          <p:nvPr/>
        </p:nvSpPr>
        <p:spPr>
          <a:xfrm>
            <a:off x="119921" y="104930"/>
            <a:ext cx="37205588" cy="20821340"/>
          </a:xfrm>
          <a:prstGeom prst="rect">
            <a:avLst/>
          </a:prstGeom>
          <a:ln w="254000">
            <a:solidFill>
              <a:srgbClr val="0000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7" name="web-logo-icon.png" descr="web-logo-ic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439" y="19018029"/>
            <a:ext cx="1441642" cy="1441641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Meteor_logo1.png" descr="Meteor_logo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08" y="378394"/>
            <a:ext cx="1112104" cy="2092938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16"/>
          <p:cNvSpPr txBox="1"/>
          <p:nvPr/>
        </p:nvSpPr>
        <p:spPr>
          <a:xfrm>
            <a:off x="1242168" y="126205"/>
            <a:ext cx="25726412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sz="720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defRPr>
            </a:pPr>
            <a:r>
              <a:rPr dirty="0">
                <a:solidFill>
                  <a:srgbClr val="FFB300"/>
                </a:solidFill>
              </a:rPr>
              <a:t>METEOR</a:t>
            </a:r>
            <a:r>
              <a:rPr dirty="0"/>
              <a:t>: A </a:t>
            </a:r>
            <a:r>
              <a:rPr dirty="0">
                <a:solidFill>
                  <a:srgbClr val="FFB92D"/>
                </a:solidFill>
              </a:rPr>
              <a:t>M</a:t>
            </a:r>
            <a:r>
              <a:rPr dirty="0"/>
              <a:t>obile (portable) </a:t>
            </a:r>
            <a:r>
              <a:rPr dirty="0" err="1"/>
              <a:t>Oc</a:t>
            </a:r>
            <a:r>
              <a:rPr dirty="0" err="1">
                <a:solidFill>
                  <a:srgbClr val="FFB300"/>
                </a:solidFill>
              </a:rPr>
              <a:t>E</a:t>
            </a:r>
            <a:r>
              <a:rPr dirty="0" err="1"/>
              <a:t>an</a:t>
            </a:r>
            <a:r>
              <a:rPr dirty="0"/>
              <a:t> </a:t>
            </a:r>
            <a:r>
              <a:rPr dirty="0" err="1"/>
              <a:t>robo</a:t>
            </a:r>
            <a:r>
              <a:rPr dirty="0" err="1">
                <a:solidFill>
                  <a:srgbClr val="FFB300"/>
                </a:solidFill>
              </a:rPr>
              <a:t>T</a:t>
            </a:r>
            <a:r>
              <a:rPr dirty="0" err="1"/>
              <a:t>ic</a:t>
            </a:r>
            <a:r>
              <a:rPr dirty="0"/>
              <a:t> </a:t>
            </a:r>
            <a:r>
              <a:rPr dirty="0" err="1"/>
              <a:t>Obs</a:t>
            </a:r>
            <a:r>
              <a:rPr lang="en-US" dirty="0" err="1">
                <a:solidFill>
                  <a:srgbClr val="FFB300"/>
                </a:solidFill>
              </a:rPr>
              <a:t>E</a:t>
            </a:r>
            <a:r>
              <a:rPr dirty="0" err="1"/>
              <a:t>rvat</a:t>
            </a:r>
            <a:r>
              <a:rPr dirty="0" err="1">
                <a:solidFill>
                  <a:srgbClr val="FFB300"/>
                </a:solidFill>
              </a:rPr>
              <a:t>OR</a:t>
            </a:r>
            <a:r>
              <a:rPr dirty="0" err="1"/>
              <a:t>y</a:t>
            </a:r>
            <a:endParaRPr dirty="0"/>
          </a:p>
        </p:txBody>
      </p:sp>
      <p:sp>
        <p:nvSpPr>
          <p:cNvPr id="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4320211" y="19812813"/>
            <a:ext cx="567592" cy="549336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36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ctr" defTabSz="2809037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titleStyle>
    <p:bodyStyle>
      <a:lvl1pPr marL="0" marR="0" indent="0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1404517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2809037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4213554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5618074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7022592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8427109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9831629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11236146" algn="ctr" defTabSz="2809037" rtl="0" latinLnBrk="0">
        <a:lnSpc>
          <a:spcPct val="90000"/>
        </a:lnSpc>
        <a:spcBef>
          <a:spcPts val="3000"/>
        </a:spcBef>
        <a:spcAft>
          <a:spcPts val="0"/>
        </a:spcAft>
        <a:buClrTx/>
        <a:buSzTx/>
        <a:buFontTx/>
        <a:buNone/>
        <a:tabLst/>
        <a:defRPr sz="73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1404747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2809494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4214240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5618988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7023734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8428481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9833229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11237976" algn="r" defTabSz="280949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s://kanna.rajan.system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video" Target="../media/media4.mp4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microsoft.com/office/2007/relationships/media" Target="../media/media2.mov"/><Relationship Id="rId7" Type="http://schemas.microsoft.com/office/2007/relationships/media" Target="../media/media4.mp4"/><Relationship Id="rId12" Type="http://schemas.openxmlformats.org/officeDocument/2006/relationships/image" Target="../media/image25.jpeg"/><Relationship Id="rId17" Type="http://schemas.openxmlformats.org/officeDocument/2006/relationships/image" Target="../media/image30.png"/><Relationship Id="rId2" Type="http://schemas.openxmlformats.org/officeDocument/2006/relationships/video" Target="../media/media1.mp4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microsoft.com/office/2007/relationships/media" Target="../media/media1.mp4"/><Relationship Id="rId6" Type="http://schemas.openxmlformats.org/officeDocument/2006/relationships/video" Target="../media/media3.m4v"/><Relationship Id="rId11" Type="http://schemas.openxmlformats.org/officeDocument/2006/relationships/slideLayout" Target="../slideLayouts/slideLayout1.xml"/><Relationship Id="rId5" Type="http://schemas.microsoft.com/office/2007/relationships/media" Target="../media/media3.m4v"/><Relationship Id="rId15" Type="http://schemas.openxmlformats.org/officeDocument/2006/relationships/image" Target="../media/image28.png"/><Relationship Id="rId10" Type="http://schemas.openxmlformats.org/officeDocument/2006/relationships/video" Target="../media/media5.mp4"/><Relationship Id="rId19" Type="http://schemas.openxmlformats.org/officeDocument/2006/relationships/image" Target="../media/image32.png"/><Relationship Id="rId4" Type="http://schemas.openxmlformats.org/officeDocument/2006/relationships/video" Target="../media/media2.mov"/><Relationship Id="rId9" Type="http://schemas.microsoft.com/office/2007/relationships/media" Target="../media/media5.mp4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18" Type="http://schemas.openxmlformats.org/officeDocument/2006/relationships/image" Target="../media/image50.png"/><Relationship Id="rId3" Type="http://schemas.openxmlformats.org/officeDocument/2006/relationships/image" Target="../media/image35.jpe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" Type="http://schemas.openxmlformats.org/officeDocument/2006/relationships/image" Target="../media/image34.jpeg"/><Relationship Id="rId16" Type="http://schemas.openxmlformats.org/officeDocument/2006/relationships/image" Target="../media/image48.jpe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jpe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Relationship Id="rId22" Type="http://schemas.openxmlformats.org/officeDocument/2006/relationships/image" Target="../media/image5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doi.org/10.1016/C2018-0-02366-X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"/>
          <p:cNvGrpSpPr/>
          <p:nvPr/>
        </p:nvGrpSpPr>
        <p:grpSpPr>
          <a:xfrm>
            <a:off x="18883971" y="12575740"/>
            <a:ext cx="18278036" cy="8071439"/>
            <a:chOff x="0" y="-139700"/>
            <a:chExt cx="18278034" cy="8071438"/>
          </a:xfrm>
        </p:grpSpPr>
        <p:sp>
          <p:nvSpPr>
            <p:cNvPr id="28" name="Ensemble of autonomous robots in space, air, surface and underwater coordinated with intelligent AI-based control…"/>
            <p:cNvSpPr/>
            <p:nvPr/>
          </p:nvSpPr>
          <p:spPr>
            <a:xfrm>
              <a:off x="0" y="741358"/>
              <a:ext cx="18278035" cy="7190381"/>
            </a:xfrm>
            <a:prstGeom prst="roundRect">
              <a:avLst>
                <a:gd name="adj" fmla="val 17726"/>
              </a:avLst>
            </a:prstGeom>
            <a:solidFill>
              <a:srgbClr val="FFBC48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Ensemble of autonomous robots in space, air, surface and underwater coordinated with intelligent AI-based control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High revisit time with SmallSat constellation 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Principled targeted adaptive sampling over space/time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Rapid inter-disciplinary multi-resolution model prediction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Near real-time “what-if analysis” with risk management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Automated Bayesian data assimilation and quality control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Layered interactive visual interface and decision-making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Focus on software and integration</a:t>
              </a:r>
            </a:p>
          </p:txBody>
        </p:sp>
        <p:grpSp>
          <p:nvGrpSpPr>
            <p:cNvPr id="31" name="The Output"/>
            <p:cNvGrpSpPr/>
            <p:nvPr/>
          </p:nvGrpSpPr>
          <p:grpSpPr>
            <a:xfrm>
              <a:off x="13135122" y="-139701"/>
              <a:ext cx="4282326" cy="1349734"/>
              <a:chOff x="0" y="0"/>
              <a:chExt cx="4282325" cy="1349732"/>
            </a:xfrm>
          </p:grpSpPr>
          <p:sp>
            <p:nvSpPr>
              <p:cNvPr id="30" name="The Output"/>
              <p:cNvSpPr/>
              <p:nvPr/>
            </p:nvSpPr>
            <p:spPr>
              <a:xfrm>
                <a:off x="215900" y="139700"/>
                <a:ext cx="3850526" cy="790933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The Output</a:t>
                </a:r>
              </a:p>
            </p:txBody>
          </p:sp>
          <p:pic>
            <p:nvPicPr>
              <p:cNvPr id="29" name="The Output The Output" descr="The Output The Output"/>
              <p:cNvPicPr>
                <a:picLocks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-1"/>
                <a:ext cx="4282326" cy="1349734"/>
              </a:xfrm>
              <a:prstGeom prst="rect">
                <a:avLst/>
              </a:prstGeom>
              <a:effectLst/>
            </p:spPr>
          </p:pic>
        </p:grpSp>
      </p:grpSp>
      <p:sp>
        <p:nvSpPr>
          <p:cNvPr id="33" name="TextBox 20"/>
          <p:cNvSpPr txBox="1"/>
          <p:nvPr/>
        </p:nvSpPr>
        <p:spPr>
          <a:xfrm>
            <a:off x="2073887" y="1622168"/>
            <a:ext cx="27299932" cy="14225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sz="400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defRPr>
            </a:pPr>
            <a:r>
              <a:rPr dirty="0"/>
              <a:t>Fernando </a:t>
            </a:r>
            <a:r>
              <a:rPr dirty="0" err="1"/>
              <a:t>Aguado</a:t>
            </a:r>
            <a:r>
              <a:rPr dirty="0"/>
              <a:t>, Univ. of Vigo, Spain, Pierre </a:t>
            </a:r>
            <a:r>
              <a:rPr dirty="0" err="1"/>
              <a:t>Lermausiax</a:t>
            </a:r>
            <a:r>
              <a:rPr dirty="0"/>
              <a:t>, MIT, </a:t>
            </a:r>
            <a:r>
              <a:rPr dirty="0" err="1">
                <a:solidFill>
                  <a:srgbClr val="000000"/>
                </a:solidFill>
              </a:rPr>
              <a:t>Kanna</a:t>
            </a:r>
            <a:r>
              <a:rPr dirty="0">
                <a:solidFill>
                  <a:srgbClr val="000000"/>
                </a:solidFill>
              </a:rPr>
              <a:t> </a:t>
            </a:r>
            <a:r>
              <a:rPr dirty="0" err="1">
                <a:solidFill>
                  <a:srgbClr val="000000"/>
                </a:solidFill>
              </a:rPr>
              <a:t>Rajan</a:t>
            </a:r>
            <a:r>
              <a:rPr dirty="0">
                <a:solidFill>
                  <a:srgbClr val="000000"/>
                </a:solidFill>
              </a:rPr>
              <a:t>,</a:t>
            </a:r>
            <a:r>
              <a:rPr dirty="0"/>
              <a:t> SIFT LLC &amp; Univ. of Porto, Portugal* Joao Sousa, Univ. of Porto, </a:t>
            </a:r>
            <a:r>
              <a:rPr dirty="0" err="1"/>
              <a:t>Ajit</a:t>
            </a:r>
            <a:r>
              <a:rPr dirty="0"/>
              <a:t> Subramaniam, Columbia Univ., Joaquin </a:t>
            </a:r>
            <a:r>
              <a:rPr dirty="0" err="1"/>
              <a:t>Tintore</a:t>
            </a:r>
            <a:r>
              <a:rPr dirty="0"/>
              <a:t>, SOCIB, Balearic Islands, Spain</a:t>
            </a:r>
          </a:p>
        </p:txBody>
      </p:sp>
      <p:grpSp>
        <p:nvGrpSpPr>
          <p:cNvPr id="36" name="What is it?"/>
          <p:cNvGrpSpPr/>
          <p:nvPr/>
        </p:nvGrpSpPr>
        <p:grpSpPr>
          <a:xfrm>
            <a:off x="34407654" y="2857110"/>
            <a:ext cx="2935063" cy="1297941"/>
            <a:chOff x="0" y="0"/>
            <a:chExt cx="2935061" cy="1297939"/>
          </a:xfrm>
        </p:grpSpPr>
        <p:sp>
          <p:nvSpPr>
            <p:cNvPr id="35" name="What is it?"/>
            <p:cNvSpPr txBox="1"/>
            <p:nvPr/>
          </p:nvSpPr>
          <p:spPr>
            <a:xfrm>
              <a:off x="215900" y="139699"/>
              <a:ext cx="2503262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What is it?</a:t>
              </a:r>
            </a:p>
          </p:txBody>
        </p:sp>
        <p:pic>
          <p:nvPicPr>
            <p:cNvPr id="34" name="What is it? What is it?" descr="What is it? What is it?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2935062" cy="1297940"/>
            </a:xfrm>
            <a:prstGeom prst="rect">
              <a:avLst/>
            </a:prstGeom>
            <a:effectLst/>
          </p:spPr>
        </p:pic>
      </p:grpSp>
      <p:pic>
        <p:nvPicPr>
          <p:cNvPr id="37" name="ocean-shot.pdf" descr="ocean-shot.p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572" y="2932013"/>
            <a:ext cx="20482207" cy="185258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8" name="ocean-shot-3.pdf" descr="ocean-shot-3.pd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10152" y="3485835"/>
            <a:ext cx="17158678" cy="9823924"/>
          </a:xfrm>
          <a:prstGeom prst="rect">
            <a:avLst/>
          </a:prstGeom>
          <a:ln w="12700">
            <a:miter lim="400000"/>
          </a:ln>
        </p:spPr>
      </p:pic>
      <p:sp>
        <p:nvSpPr>
          <p:cNvPr id="39" name="* https://kanna.rajan.systems"/>
          <p:cNvSpPr txBox="1"/>
          <p:nvPr/>
        </p:nvSpPr>
        <p:spPr>
          <a:xfrm>
            <a:off x="2577769" y="19989410"/>
            <a:ext cx="5490665" cy="539439"/>
          </a:xfrm>
          <a:prstGeom prst="rect">
            <a:avLst/>
          </a:prstGeom>
          <a:solidFill>
            <a:srgbClr val="C9FF2D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3500" i="1">
                <a:solidFill>
                  <a:srgbClr val="FF561B"/>
                </a:solidFill>
              </a:defRPr>
            </a:pPr>
            <a:r>
              <a:t>* </a:t>
            </a:r>
            <a:r>
              <a:rPr u="sng">
                <a:solidFill>
                  <a:srgbClr val="000000"/>
                </a:solidFill>
                <a:uFill>
                  <a:solidFill>
                    <a:srgbClr val="0563C1"/>
                  </a:solidFill>
                </a:uFill>
                <a:hlinkClick r:id="rId7"/>
              </a:rPr>
              <a:t>https://kanna.rajan.systems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1" animBg="1" advAuto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"/>
          <p:cNvGrpSpPr/>
          <p:nvPr/>
        </p:nvGrpSpPr>
        <p:grpSpPr>
          <a:xfrm>
            <a:off x="1236892" y="3461287"/>
            <a:ext cx="35626691" cy="7526362"/>
            <a:chOff x="-228600" y="-12699"/>
            <a:chExt cx="35626690" cy="7526361"/>
          </a:xfrm>
        </p:grpSpPr>
        <p:pic>
          <p:nvPicPr>
            <p:cNvPr id="41" name="Most of the previous century could be called a “century of undersampling.” Most of the previous century could be called a “century of undersampling.” " descr="Most of the previous century could be called a “century of undersampling.” Most of the previous century could be called a “century of undersampling.” "/>
            <p:cNvPicPr>
              <a:picLocks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28600" y="-12700"/>
              <a:ext cx="24313450" cy="2033095"/>
            </a:xfrm>
            <a:prstGeom prst="rect">
              <a:avLst/>
            </a:prstGeom>
            <a:effectLst>
              <a:outerShdw blurRad="355600" rotWithShape="0">
                <a:srgbClr val="000000">
                  <a:alpha val="75000"/>
                </a:srgbClr>
              </a:outerShdw>
            </a:effectLst>
          </p:spPr>
        </p:pic>
        <p:pic>
          <p:nvPicPr>
            <p:cNvPr id="42" name="droppedImage.pdf" descr="droppedImage.pd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055127" y="0"/>
              <a:ext cx="6264975" cy="7513662"/>
            </a:xfrm>
            <a:prstGeom prst="rect">
              <a:avLst/>
            </a:prstGeom>
            <a:ln w="12700" cap="flat">
              <a:noFill/>
              <a:round/>
            </a:ln>
            <a:effectLst/>
          </p:spPr>
        </p:pic>
        <p:sp>
          <p:nvSpPr>
            <p:cNvPr id="43" name="Walter Munk…"/>
            <p:cNvSpPr txBox="1"/>
            <p:nvPr/>
          </p:nvSpPr>
          <p:spPr>
            <a:xfrm>
              <a:off x="30607049" y="1949403"/>
              <a:ext cx="4791042" cy="2479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 lvl="8" indent="0" defTabSz="457200"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7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i="1"/>
                <a:t>Walter Munk</a:t>
              </a:r>
            </a:p>
            <a:p>
              <a:pPr lvl="8" indent="0" defTabSz="457200"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47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sz="3500"/>
                <a:t>Testimony to The U.S. Commission On Ocean Policy, 18 April 2002</a:t>
              </a:r>
              <a:r>
                <a:t> </a:t>
              </a:r>
            </a:p>
          </p:txBody>
        </p:sp>
      </p:grpSp>
      <p:grpSp>
        <p:nvGrpSpPr>
          <p:cNvPr id="49" name="Group"/>
          <p:cNvGrpSpPr/>
          <p:nvPr/>
        </p:nvGrpSpPr>
        <p:grpSpPr>
          <a:xfrm>
            <a:off x="8565835" y="15875874"/>
            <a:ext cx="13760646" cy="4838271"/>
            <a:chOff x="0" y="-139700"/>
            <a:chExt cx="13760645" cy="4838269"/>
          </a:xfrm>
        </p:grpSpPr>
        <p:sp>
          <p:nvSpPr>
            <p:cNvPr id="45" name="Urban population pressures leading to increased pollution…"/>
            <p:cNvSpPr/>
            <p:nvPr/>
          </p:nvSpPr>
          <p:spPr>
            <a:xfrm>
              <a:off x="0" y="960411"/>
              <a:ext cx="13760646" cy="3738159"/>
            </a:xfrm>
            <a:prstGeom prst="roundRect">
              <a:avLst>
                <a:gd name="adj" fmla="val 33974"/>
              </a:avLst>
            </a:prstGeom>
            <a:solidFill>
              <a:srgbClr val="FF8F4C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Urban population pressures leading to increased pollution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Increased human stress on the coastal zone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Estuarine and river run off</a:t>
              </a:r>
            </a:p>
          </p:txBody>
        </p:sp>
        <p:grpSp>
          <p:nvGrpSpPr>
            <p:cNvPr id="48" name="Anthropogenic stressors"/>
            <p:cNvGrpSpPr/>
            <p:nvPr/>
          </p:nvGrpSpPr>
          <p:grpSpPr>
            <a:xfrm>
              <a:off x="164903" y="-139701"/>
              <a:ext cx="7588953" cy="1381632"/>
              <a:chOff x="0" y="0"/>
              <a:chExt cx="7588952" cy="1381630"/>
            </a:xfrm>
          </p:grpSpPr>
          <p:sp>
            <p:nvSpPr>
              <p:cNvPr id="47" name="Anthropogenic stressors"/>
              <p:cNvSpPr/>
              <p:nvPr/>
            </p:nvSpPr>
            <p:spPr>
              <a:xfrm>
                <a:off x="215900" y="139700"/>
                <a:ext cx="7157153" cy="822831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Anthropogenic stressors</a:t>
                </a:r>
              </a:p>
            </p:txBody>
          </p:sp>
          <p:pic>
            <p:nvPicPr>
              <p:cNvPr id="46" name="Anthropogenic stressors Anthropogenic stressors" descr="Anthropogenic stressors Anthropogenic stressors"/>
              <p:cNvPicPr>
                <a:picLocks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7588953" cy="1381631"/>
              </a:xfrm>
              <a:prstGeom prst="rect">
                <a:avLst/>
              </a:prstGeom>
              <a:effectLst/>
            </p:spPr>
          </p:pic>
        </p:grpSp>
      </p:grpSp>
      <p:grpSp>
        <p:nvGrpSpPr>
          <p:cNvPr id="54" name="Group"/>
          <p:cNvGrpSpPr/>
          <p:nvPr/>
        </p:nvGrpSpPr>
        <p:grpSpPr>
          <a:xfrm>
            <a:off x="271803" y="10139599"/>
            <a:ext cx="7063392" cy="6567795"/>
            <a:chOff x="0" y="-139699"/>
            <a:chExt cx="7063390" cy="6567794"/>
          </a:xfrm>
        </p:grpSpPr>
        <p:sp>
          <p:nvSpPr>
            <p:cNvPr id="50" name="Coastal erosion…"/>
            <p:cNvSpPr/>
            <p:nvPr/>
          </p:nvSpPr>
          <p:spPr>
            <a:xfrm>
              <a:off x="0" y="843542"/>
              <a:ext cx="7063391" cy="5584553"/>
            </a:xfrm>
            <a:prstGeom prst="roundRect">
              <a:avLst>
                <a:gd name="adj" fmla="val 23867"/>
              </a:avLst>
            </a:prstGeom>
            <a:solidFill>
              <a:srgbClr val="FFD592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Coastal erosion 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Sea-level rise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Toxic algal blooms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Hypoxia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Increase in ‘rare’ events (hurricanes, floods, blizzards, etc.)</a:t>
              </a:r>
            </a:p>
          </p:txBody>
        </p:sp>
        <p:grpSp>
          <p:nvGrpSpPr>
            <p:cNvPr id="53" name="Natural stressors"/>
            <p:cNvGrpSpPr/>
            <p:nvPr/>
          </p:nvGrpSpPr>
          <p:grpSpPr>
            <a:xfrm>
              <a:off x="136222" y="-139700"/>
              <a:ext cx="5614847" cy="1451335"/>
              <a:chOff x="0" y="0"/>
              <a:chExt cx="5614846" cy="1451334"/>
            </a:xfrm>
          </p:grpSpPr>
          <p:sp>
            <p:nvSpPr>
              <p:cNvPr id="52" name="Natural stressors"/>
              <p:cNvSpPr/>
              <p:nvPr/>
            </p:nvSpPr>
            <p:spPr>
              <a:xfrm>
                <a:off x="215900" y="139699"/>
                <a:ext cx="5183047" cy="892536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Natural stressors</a:t>
                </a:r>
              </a:p>
            </p:txBody>
          </p:sp>
          <p:pic>
            <p:nvPicPr>
              <p:cNvPr id="51" name="Natural stressors Natural stressors" descr="Natural stressors Natural stressors"/>
              <p:cNvPicPr>
                <a:picLocks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0" y="-1"/>
                <a:ext cx="5614847" cy="1451336"/>
              </a:xfrm>
              <a:prstGeom prst="rect">
                <a:avLst/>
              </a:prstGeom>
              <a:effectLst/>
            </p:spPr>
          </p:pic>
        </p:grpSp>
      </p:grpSp>
      <p:grpSp>
        <p:nvGrpSpPr>
          <p:cNvPr id="59" name="Group"/>
          <p:cNvGrpSpPr/>
          <p:nvPr/>
        </p:nvGrpSpPr>
        <p:grpSpPr>
          <a:xfrm>
            <a:off x="7069628" y="5434436"/>
            <a:ext cx="14185228" cy="6532250"/>
            <a:chOff x="-129928" y="-139699"/>
            <a:chExt cx="14185227" cy="6532249"/>
          </a:xfrm>
        </p:grpSpPr>
        <p:sp>
          <p:nvSpPr>
            <p:cNvPr id="55" name="Poor remote sensing of coastal ecosystems…"/>
            <p:cNvSpPr/>
            <p:nvPr/>
          </p:nvSpPr>
          <p:spPr>
            <a:xfrm>
              <a:off x="0" y="824162"/>
              <a:ext cx="14055299" cy="5568388"/>
            </a:xfrm>
            <a:prstGeom prst="roundRect">
              <a:avLst>
                <a:gd name="adj" fmla="val 22889"/>
              </a:avLst>
            </a:prstGeom>
            <a:solidFill>
              <a:srgbClr val="FFC408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Poor remote sensing of coastal ecosystems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Out of date spatial-temporal sensing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Limited ocean model skill and resolution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Inadequate coverage with in-situ sensors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Coastal traffic hazards</a:t>
              </a:r>
            </a:p>
            <a:p>
              <a:pPr marL="635000" indent="-6350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Lack of probabilistic predictions and quantitative risk management</a:t>
              </a:r>
            </a:p>
          </p:txBody>
        </p:sp>
        <p:grpSp>
          <p:nvGrpSpPr>
            <p:cNvPr id="58" name="Other challenges"/>
            <p:cNvGrpSpPr/>
            <p:nvPr/>
          </p:nvGrpSpPr>
          <p:grpSpPr>
            <a:xfrm>
              <a:off x="-129929" y="-139700"/>
              <a:ext cx="5498315" cy="1441641"/>
              <a:chOff x="0" y="0"/>
              <a:chExt cx="5498314" cy="1441640"/>
            </a:xfrm>
          </p:grpSpPr>
          <p:sp>
            <p:nvSpPr>
              <p:cNvPr id="57" name="Other challenges"/>
              <p:cNvSpPr/>
              <p:nvPr/>
            </p:nvSpPr>
            <p:spPr>
              <a:xfrm>
                <a:off x="215900" y="139699"/>
                <a:ext cx="5066515" cy="882842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Other challenges</a:t>
                </a:r>
              </a:p>
            </p:txBody>
          </p:sp>
          <p:pic>
            <p:nvPicPr>
              <p:cNvPr id="56" name="Other challenges Other challenges" descr="Other challenges Other challenges"/>
              <p:cNvPicPr>
                <a:picLocks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0" y="-1"/>
                <a:ext cx="5498315" cy="1441642"/>
              </a:xfrm>
              <a:prstGeom prst="rect">
                <a:avLst/>
              </a:prstGeom>
              <a:effectLst/>
            </p:spPr>
          </p:pic>
        </p:grpSp>
      </p:grpSp>
      <p:pic>
        <p:nvPicPr>
          <p:cNvPr id="60" name="Image" descr="Imag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4754" y="14429289"/>
            <a:ext cx="5614847" cy="898377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5" name="Group"/>
          <p:cNvGrpSpPr/>
          <p:nvPr/>
        </p:nvGrpSpPr>
        <p:grpSpPr>
          <a:xfrm>
            <a:off x="24121039" y="12311293"/>
            <a:ext cx="12802365" cy="5452686"/>
            <a:chOff x="0" y="-139700"/>
            <a:chExt cx="12802364" cy="5452685"/>
          </a:xfrm>
        </p:grpSpPr>
        <p:sp>
          <p:nvSpPr>
            <p:cNvPr id="61" name="A paradigm shift in reliable, efficient,  near real-time, affordable, integrated data-gathering, assimilating and ocean modeling to monitor, understand, predict and effectively manage key ocean processes essential to ocean health"/>
            <p:cNvSpPr/>
            <p:nvPr/>
          </p:nvSpPr>
          <p:spPr>
            <a:xfrm>
              <a:off x="0" y="887026"/>
              <a:ext cx="12802365" cy="4425960"/>
            </a:xfrm>
            <a:prstGeom prst="roundRect">
              <a:avLst>
                <a:gd name="adj" fmla="val 28797"/>
              </a:avLst>
            </a:prstGeom>
            <a:solidFill>
              <a:srgbClr val="FF6C00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>
                <a:defRPr sz="4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A paradigm shift in reliable, efficient,  near real-time, affordable, integrated data-gathering, assimilating and ocean modeling to monitor, understand, predict and effectively manage key ocean processes essential to ocean health </a:t>
              </a:r>
            </a:p>
          </p:txBody>
        </p:sp>
        <p:grpSp>
          <p:nvGrpSpPr>
            <p:cNvPr id="64" name="The Solution"/>
            <p:cNvGrpSpPr/>
            <p:nvPr/>
          </p:nvGrpSpPr>
          <p:grpSpPr>
            <a:xfrm>
              <a:off x="150459" y="-139701"/>
              <a:ext cx="4190439" cy="1441642"/>
              <a:chOff x="0" y="0"/>
              <a:chExt cx="4190438" cy="1441640"/>
            </a:xfrm>
          </p:grpSpPr>
          <p:sp>
            <p:nvSpPr>
              <p:cNvPr id="63" name="The Solution"/>
              <p:cNvSpPr/>
              <p:nvPr/>
            </p:nvSpPr>
            <p:spPr>
              <a:xfrm>
                <a:off x="215900" y="139700"/>
                <a:ext cx="3758639" cy="882841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The Solution</a:t>
                </a:r>
              </a:p>
            </p:txBody>
          </p:sp>
          <p:pic>
            <p:nvPicPr>
              <p:cNvPr id="62" name="The Solution The Solution" descr="The Solution The Solution"/>
              <p:cNvPicPr>
                <a:picLocks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0" y="0"/>
                <a:ext cx="4190439" cy="1441641"/>
              </a:xfrm>
              <a:prstGeom prst="rect">
                <a:avLst/>
              </a:prstGeom>
              <a:effectLst/>
            </p:spPr>
          </p:pic>
        </p:grpSp>
      </p:grpSp>
      <p:grpSp>
        <p:nvGrpSpPr>
          <p:cNvPr id="68" name="Why?"/>
          <p:cNvGrpSpPr/>
          <p:nvPr/>
        </p:nvGrpSpPr>
        <p:grpSpPr>
          <a:xfrm>
            <a:off x="34972553" y="3034910"/>
            <a:ext cx="1805265" cy="1297941"/>
            <a:chOff x="0" y="0"/>
            <a:chExt cx="1805264" cy="1297939"/>
          </a:xfrm>
        </p:grpSpPr>
        <p:sp>
          <p:nvSpPr>
            <p:cNvPr id="67" name="Why?"/>
            <p:cNvSpPr txBox="1"/>
            <p:nvPr/>
          </p:nvSpPr>
          <p:spPr>
            <a:xfrm>
              <a:off x="215900" y="139699"/>
              <a:ext cx="1373465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Why?</a:t>
              </a:r>
            </a:p>
          </p:txBody>
        </p:sp>
        <p:pic>
          <p:nvPicPr>
            <p:cNvPr id="66" name="Why? Why?" descr="Why? Why?"/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0" y="0"/>
              <a:ext cx="1805265" cy="129794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1" animBg="1" advAuto="0"/>
      <p:bldP spid="60" grpId="2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930" y="3023953"/>
            <a:ext cx="14764732" cy="11223037"/>
          </a:xfrm>
          <a:prstGeom prst="rect">
            <a:avLst/>
          </a:prstGeom>
          <a:ln w="12700">
            <a:miter lim="400000"/>
          </a:ln>
        </p:spPr>
      </p:pic>
      <p:sp>
        <p:nvSpPr>
          <p:cNvPr id="71" name="Assimilated Ocean model/digital twin"/>
          <p:cNvSpPr txBox="1"/>
          <p:nvPr/>
        </p:nvSpPr>
        <p:spPr>
          <a:xfrm>
            <a:off x="27032743" y="11972511"/>
            <a:ext cx="8718759" cy="4970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sz="3200"/>
            </a:lvl1pPr>
          </a:lstStyle>
          <a:p>
            <a:r>
              <a:t>Assimilated Ocean model/digital twin</a:t>
            </a:r>
          </a:p>
        </p:txBody>
      </p:sp>
      <p:pic>
        <p:nvPicPr>
          <p:cNvPr id="72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88775" y="3870373"/>
            <a:ext cx="5968613" cy="3827203"/>
          </a:xfrm>
          <a:prstGeom prst="rect">
            <a:avLst/>
          </a:prstGeom>
          <a:ln w="12700">
            <a:miter lim="400000"/>
          </a:ln>
        </p:spPr>
      </p:pic>
      <p:pic>
        <p:nvPicPr>
          <p:cNvPr id="73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172767">
            <a:off x="18785851" y="10803558"/>
            <a:ext cx="8017892" cy="5650404"/>
          </a:xfrm>
          <a:prstGeom prst="rect">
            <a:avLst/>
          </a:prstGeom>
          <a:ln w="12700">
            <a:miter lim="400000"/>
          </a:ln>
        </p:spPr>
      </p:pic>
      <p:sp>
        <p:nvSpPr>
          <p:cNvPr id="74" name="Close the sense-predict-sample loop…"/>
          <p:cNvSpPr/>
          <p:nvPr/>
        </p:nvSpPr>
        <p:spPr>
          <a:xfrm>
            <a:off x="23850310" y="15319556"/>
            <a:ext cx="13346046" cy="5465332"/>
          </a:xfrm>
          <a:prstGeom prst="roundRect">
            <a:avLst>
              <a:gd name="adj" fmla="val 18986"/>
            </a:avLst>
          </a:prstGeom>
          <a:solidFill>
            <a:srgbClr val="FFBC48"/>
          </a:solidFill>
          <a:ln w="508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/>
          <a:lstStyle/>
          <a:p>
            <a:pPr marL="641684" indent="-641684">
              <a:buSzPct val="100000"/>
              <a:buChar char="•"/>
              <a:defRPr sz="4800">
                <a:latin typeface="Gill Sans"/>
                <a:ea typeface="Gill Sans"/>
                <a:cs typeface="Gill Sans"/>
                <a:sym typeface="Gill Sans"/>
              </a:defRPr>
            </a:pPr>
            <a:r>
              <a:t>Close the sense-predict-sample loop</a:t>
            </a:r>
          </a:p>
          <a:p>
            <a:pPr marL="641684" indent="-641684">
              <a:buSzPct val="100000"/>
              <a:buChar char="•"/>
              <a:defRPr sz="4800">
                <a:latin typeface="Gill Sans"/>
                <a:ea typeface="Gill Sans"/>
                <a:cs typeface="Gill Sans"/>
                <a:sym typeface="Gill Sans"/>
              </a:defRPr>
            </a:pPr>
            <a:r>
              <a:t>In-situ and SmallSat constellation data assimilated in multi-resolution modeling systems</a:t>
            </a:r>
          </a:p>
          <a:p>
            <a:pPr marL="641684" indent="-641684">
              <a:buSzPct val="100000"/>
              <a:buChar char="•"/>
              <a:defRPr sz="4800">
                <a:latin typeface="Gill Sans"/>
                <a:ea typeface="Gill Sans"/>
                <a:cs typeface="Gill Sans"/>
                <a:sym typeface="Gill Sans"/>
              </a:defRPr>
            </a:pPr>
            <a:r>
              <a:t>Intelligent/adaptive sampling driven by probabilistic model predictions, ML and decision-theoretic AI approaches to sample at the “right place” at the “right time”</a:t>
            </a:r>
          </a:p>
        </p:txBody>
      </p:sp>
      <p:grpSp>
        <p:nvGrpSpPr>
          <p:cNvPr id="77" name="How?"/>
          <p:cNvGrpSpPr/>
          <p:nvPr/>
        </p:nvGrpSpPr>
        <p:grpSpPr>
          <a:xfrm>
            <a:off x="34960154" y="3034910"/>
            <a:ext cx="1830063" cy="1297941"/>
            <a:chOff x="0" y="0"/>
            <a:chExt cx="1830062" cy="1297939"/>
          </a:xfrm>
        </p:grpSpPr>
        <p:sp>
          <p:nvSpPr>
            <p:cNvPr id="76" name="How?"/>
            <p:cNvSpPr txBox="1"/>
            <p:nvPr/>
          </p:nvSpPr>
          <p:spPr>
            <a:xfrm>
              <a:off x="215900" y="139699"/>
              <a:ext cx="1398263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How?</a:t>
              </a:r>
            </a:p>
          </p:txBody>
        </p:sp>
        <p:pic>
          <p:nvPicPr>
            <p:cNvPr id="75" name="How? How?" descr="How? How?"/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830063" cy="1297940"/>
            </a:xfrm>
            <a:prstGeom prst="rect">
              <a:avLst/>
            </a:prstGeom>
            <a:effectLst/>
          </p:spPr>
        </p:pic>
      </p:grpSp>
      <p:sp>
        <p:nvSpPr>
          <p:cNvPr id="78" name="Collaboration with ICOFS and CoastPredict UN Decade proposals"/>
          <p:cNvSpPr txBox="1"/>
          <p:nvPr/>
        </p:nvSpPr>
        <p:spPr>
          <a:xfrm>
            <a:off x="11239169" y="20059137"/>
            <a:ext cx="12192458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3500">
                <a:solidFill>
                  <a:srgbClr val="FF3209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Collaboration with ICOFS and CoastPredict UN Decade proposals</a:t>
            </a:r>
          </a:p>
        </p:txBody>
      </p:sp>
      <p:pic>
        <p:nvPicPr>
          <p:cNvPr id="79" name="ocean-shot-2.pdf" descr="ocean-shot-2.pd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64691" y="1407219"/>
            <a:ext cx="18448864" cy="18627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inverse-pyramid-ocean-shot.gif" descr="inverse-pyramid-ocean-shot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776458" y="3300114"/>
            <a:ext cx="29786179" cy="17593486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97" name="Group"/>
          <p:cNvGrpSpPr/>
          <p:nvPr/>
        </p:nvGrpSpPr>
        <p:grpSpPr>
          <a:xfrm>
            <a:off x="25730749" y="3549182"/>
            <a:ext cx="10739577" cy="6894660"/>
            <a:chOff x="0" y="0"/>
            <a:chExt cx="10739576" cy="6894659"/>
          </a:xfrm>
        </p:grpSpPr>
        <p:sp>
          <p:nvSpPr>
            <p:cNvPr id="82" name="Rounded Rectangle"/>
            <p:cNvSpPr/>
            <p:nvPr/>
          </p:nvSpPr>
          <p:spPr>
            <a:xfrm>
              <a:off x="339055" y="129203"/>
              <a:ext cx="10312919" cy="6449797"/>
            </a:xfrm>
            <a:prstGeom prst="roundRect">
              <a:avLst>
                <a:gd name="adj" fmla="val 18992"/>
              </a:avLst>
            </a:prstGeom>
            <a:solidFill>
              <a:srgbClr val="E1DBC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83" name="Physical Oceanography"/>
            <p:cNvSpPr/>
            <p:nvPr/>
          </p:nvSpPr>
          <p:spPr>
            <a:xfrm rot="19842228">
              <a:off x="7077172" y="4700261"/>
              <a:ext cx="3541834" cy="1418562"/>
            </a:xfrm>
            <a:prstGeom prst="roundRect">
              <a:avLst>
                <a:gd name="adj" fmla="val 16450"/>
              </a:avLst>
            </a:prstGeom>
            <a:solidFill>
              <a:srgbClr val="FFFF21">
                <a:alpha val="98472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Physical Oceanography</a:t>
              </a:r>
            </a:p>
          </p:txBody>
        </p:sp>
        <p:sp>
          <p:nvSpPr>
            <p:cNvPr id="84" name="Control…"/>
            <p:cNvSpPr/>
            <p:nvPr/>
          </p:nvSpPr>
          <p:spPr>
            <a:xfrm rot="1525710">
              <a:off x="8161532" y="429263"/>
              <a:ext cx="2279919" cy="1418561"/>
            </a:xfrm>
            <a:prstGeom prst="roundRect">
              <a:avLst>
                <a:gd name="adj" fmla="val 16450"/>
              </a:avLst>
            </a:prstGeom>
            <a:solidFill>
              <a:srgbClr val="FF2C42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Control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Theory</a:t>
              </a:r>
            </a:p>
          </p:txBody>
        </p:sp>
        <p:sp>
          <p:nvSpPr>
            <p:cNvPr id="85" name="Autonomous…"/>
            <p:cNvSpPr/>
            <p:nvPr/>
          </p:nvSpPr>
          <p:spPr>
            <a:xfrm>
              <a:off x="4823826" y="3280254"/>
              <a:ext cx="3402779" cy="1443215"/>
            </a:xfrm>
            <a:prstGeom prst="roundRect">
              <a:avLst>
                <a:gd name="adj" fmla="val 19984"/>
              </a:avLst>
            </a:prstGeom>
            <a:solidFill>
              <a:srgbClr val="63FF33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Autonomous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Systems</a:t>
              </a:r>
            </a:p>
          </p:txBody>
        </p:sp>
        <p:sp>
          <p:nvSpPr>
            <p:cNvPr id="86" name="SmallSats"/>
            <p:cNvSpPr/>
            <p:nvPr/>
          </p:nvSpPr>
          <p:spPr>
            <a:xfrm rot="17494907">
              <a:off x="-392311" y="2451549"/>
              <a:ext cx="2700883" cy="992369"/>
            </a:xfrm>
            <a:prstGeom prst="roundRect">
              <a:avLst>
                <a:gd name="adj" fmla="val 33080"/>
              </a:avLst>
            </a:prstGeom>
            <a:solidFill>
              <a:srgbClr val="46A6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SmallSats</a:t>
              </a:r>
            </a:p>
          </p:txBody>
        </p:sp>
        <p:sp>
          <p:nvSpPr>
            <p:cNvPr id="87" name="Networked…"/>
            <p:cNvSpPr/>
            <p:nvPr/>
          </p:nvSpPr>
          <p:spPr>
            <a:xfrm>
              <a:off x="1855517" y="1630648"/>
              <a:ext cx="3149412" cy="1516503"/>
            </a:xfrm>
            <a:prstGeom prst="roundRect">
              <a:avLst>
                <a:gd name="adj" fmla="val 21266"/>
              </a:avLst>
            </a:prstGeom>
            <a:solidFill>
              <a:srgbClr val="89DAF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Networked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robotics</a:t>
              </a:r>
            </a:p>
          </p:txBody>
        </p:sp>
        <p:sp>
          <p:nvSpPr>
            <p:cNvPr id="88" name="Opereational Oceanography"/>
            <p:cNvSpPr/>
            <p:nvPr/>
          </p:nvSpPr>
          <p:spPr>
            <a:xfrm rot="17663079">
              <a:off x="-421766" y="4021319"/>
              <a:ext cx="3747787" cy="1432379"/>
            </a:xfrm>
            <a:prstGeom prst="roundRect">
              <a:avLst>
                <a:gd name="adj" fmla="val 23319"/>
              </a:avLst>
            </a:prstGeom>
            <a:solidFill>
              <a:srgbClr val="72FF8D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Operational Oceanography</a:t>
              </a:r>
            </a:p>
          </p:txBody>
        </p:sp>
        <p:sp>
          <p:nvSpPr>
            <p:cNvPr id="89" name="Probabilisitc Modeling"/>
            <p:cNvSpPr/>
            <p:nvPr/>
          </p:nvSpPr>
          <p:spPr>
            <a:xfrm>
              <a:off x="1614404" y="5131774"/>
              <a:ext cx="3136391" cy="1516503"/>
            </a:xfrm>
            <a:prstGeom prst="roundRect">
              <a:avLst>
                <a:gd name="adj" fmla="val 21647"/>
              </a:avLst>
            </a:prstGeom>
            <a:solidFill>
              <a:srgbClr val="FF8E0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Probabilisitc Modeling</a:t>
              </a:r>
            </a:p>
          </p:txBody>
        </p:sp>
        <p:sp>
          <p:nvSpPr>
            <p:cNvPr id="90" name="Satellite Comms"/>
            <p:cNvSpPr/>
            <p:nvPr/>
          </p:nvSpPr>
          <p:spPr>
            <a:xfrm rot="20572452">
              <a:off x="4428836" y="4827851"/>
              <a:ext cx="4192757" cy="917108"/>
            </a:xfrm>
            <a:prstGeom prst="roundRect">
              <a:avLst>
                <a:gd name="adj" fmla="val 35794"/>
              </a:avLst>
            </a:prstGeom>
            <a:solidFill>
              <a:srgbClr val="68C11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Satellite Comms</a:t>
              </a:r>
            </a:p>
          </p:txBody>
        </p:sp>
        <p:sp>
          <p:nvSpPr>
            <p:cNvPr id="91" name="Artificial Intelligence"/>
            <p:cNvSpPr/>
            <p:nvPr/>
          </p:nvSpPr>
          <p:spPr>
            <a:xfrm rot="2615949">
              <a:off x="6846187" y="987910"/>
              <a:ext cx="2704552" cy="1641862"/>
            </a:xfrm>
            <a:prstGeom prst="roundRect">
              <a:avLst>
                <a:gd name="adj" fmla="val 18995"/>
              </a:avLst>
            </a:prstGeom>
            <a:solidFill>
              <a:srgbClr val="06FFEA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Artificial Intelligence</a:t>
              </a:r>
            </a:p>
          </p:txBody>
        </p:sp>
        <p:sp>
          <p:nvSpPr>
            <p:cNvPr id="92" name="Bayesian…"/>
            <p:cNvSpPr/>
            <p:nvPr/>
          </p:nvSpPr>
          <p:spPr>
            <a:xfrm rot="19995868">
              <a:off x="4132289" y="625779"/>
              <a:ext cx="3128313" cy="1457195"/>
            </a:xfrm>
            <a:prstGeom prst="roundRect">
              <a:avLst>
                <a:gd name="adj" fmla="val 17244"/>
              </a:avLst>
            </a:prstGeom>
            <a:solidFill>
              <a:srgbClr val="FFFC99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Bayesian 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Assimilation</a:t>
              </a:r>
            </a:p>
          </p:txBody>
        </p:sp>
        <p:sp>
          <p:nvSpPr>
            <p:cNvPr id="93" name="Adaptive…"/>
            <p:cNvSpPr/>
            <p:nvPr/>
          </p:nvSpPr>
          <p:spPr>
            <a:xfrm>
              <a:off x="5121990" y="1711178"/>
              <a:ext cx="2806452" cy="1436025"/>
            </a:xfrm>
            <a:prstGeom prst="roundRect">
              <a:avLst>
                <a:gd name="adj" fmla="val 24808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Adaptive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Sampling</a:t>
              </a:r>
            </a:p>
          </p:txBody>
        </p:sp>
        <p:sp>
          <p:nvSpPr>
            <p:cNvPr id="94" name="Machine…"/>
            <p:cNvSpPr/>
            <p:nvPr/>
          </p:nvSpPr>
          <p:spPr>
            <a:xfrm rot="1077975">
              <a:off x="2618507" y="3436302"/>
              <a:ext cx="2286294" cy="1406321"/>
            </a:xfrm>
            <a:prstGeom prst="roundRect">
              <a:avLst>
                <a:gd name="adj" fmla="val 16430"/>
              </a:avLst>
            </a:prstGeom>
            <a:solidFill>
              <a:srgbClr val="FF4E30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Machine 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Learning</a:t>
              </a:r>
            </a:p>
          </p:txBody>
        </p:sp>
        <p:sp>
          <p:nvSpPr>
            <p:cNvPr id="95" name="Biological Oceanography"/>
            <p:cNvSpPr/>
            <p:nvPr/>
          </p:nvSpPr>
          <p:spPr>
            <a:xfrm>
              <a:off x="891015" y="136803"/>
              <a:ext cx="3514480" cy="1516503"/>
            </a:xfrm>
            <a:prstGeom prst="roundRect">
              <a:avLst>
                <a:gd name="adj" fmla="val 18245"/>
              </a:avLst>
            </a:prstGeom>
            <a:solidFill>
              <a:srgbClr val="E380EB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Biological Oceanography</a:t>
              </a:r>
            </a:p>
          </p:txBody>
        </p:sp>
        <p:sp>
          <p:nvSpPr>
            <p:cNvPr id="96" name="Ocean optics"/>
            <p:cNvSpPr/>
            <p:nvPr/>
          </p:nvSpPr>
          <p:spPr>
            <a:xfrm rot="852757">
              <a:off x="7053263" y="3038906"/>
              <a:ext cx="3589651" cy="858613"/>
            </a:xfrm>
            <a:prstGeom prst="roundRect">
              <a:avLst>
                <a:gd name="adj" fmla="val 42653"/>
              </a:avLst>
            </a:prstGeom>
            <a:solidFill>
              <a:srgbClr val="423FE5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Ocean optics</a:t>
              </a:r>
            </a:p>
          </p:txBody>
        </p:sp>
      </p:grpSp>
      <p:grpSp>
        <p:nvGrpSpPr>
          <p:cNvPr id="100" name="Novelty"/>
          <p:cNvGrpSpPr/>
          <p:nvPr/>
        </p:nvGrpSpPr>
        <p:grpSpPr>
          <a:xfrm>
            <a:off x="34960154" y="3034910"/>
            <a:ext cx="2314301" cy="1297941"/>
            <a:chOff x="0" y="0"/>
            <a:chExt cx="2314299" cy="1297939"/>
          </a:xfrm>
        </p:grpSpPr>
        <p:sp>
          <p:nvSpPr>
            <p:cNvPr id="99" name="Novelty"/>
            <p:cNvSpPr txBox="1"/>
            <p:nvPr/>
          </p:nvSpPr>
          <p:spPr>
            <a:xfrm>
              <a:off x="215900" y="139699"/>
              <a:ext cx="1882500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Novelty</a:t>
              </a:r>
            </a:p>
          </p:txBody>
        </p:sp>
        <p:pic>
          <p:nvPicPr>
            <p:cNvPr id="98" name="Novelty Novelty" descr="Novelty Novelty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2314300" cy="1297940"/>
            </a:xfrm>
            <a:prstGeom prst="rect">
              <a:avLst/>
            </a:prstGeom>
            <a:effectLst/>
          </p:spPr>
        </p:pic>
      </p:grpSp>
      <p:grpSp>
        <p:nvGrpSpPr>
          <p:cNvPr id="105" name="Group"/>
          <p:cNvGrpSpPr/>
          <p:nvPr/>
        </p:nvGrpSpPr>
        <p:grpSpPr>
          <a:xfrm>
            <a:off x="19110831" y="9866630"/>
            <a:ext cx="18126625" cy="6628902"/>
            <a:chOff x="0" y="-139699"/>
            <a:chExt cx="18126623" cy="6628901"/>
          </a:xfrm>
        </p:grpSpPr>
        <p:sp>
          <p:nvSpPr>
            <p:cNvPr id="101" name="Integration of Smallsat constellation with Earth based assets for high revisit time and near real-time remote sensing…"/>
            <p:cNvSpPr/>
            <p:nvPr/>
          </p:nvSpPr>
          <p:spPr>
            <a:xfrm>
              <a:off x="0" y="647899"/>
              <a:ext cx="18126624" cy="5841303"/>
            </a:xfrm>
            <a:prstGeom prst="roundRect">
              <a:avLst>
                <a:gd name="adj" fmla="val 21820"/>
              </a:avLst>
            </a:prstGeom>
            <a:solidFill>
              <a:srgbClr val="FFBC48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Integration of Smallsat constellation with Earth based assets for high revisit time and near real-time remote sensing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Integrated intelligent adaptive sampling with networked robots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Probabilistic interdisciplinary modeling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Principled intelligent robotic command and controI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Integrated AI, Machine Learning and Robotics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Seamless software integration and informational displays</a:t>
              </a:r>
            </a:p>
          </p:txBody>
        </p:sp>
        <p:grpSp>
          <p:nvGrpSpPr>
            <p:cNvPr id="104" name="Technology"/>
            <p:cNvGrpSpPr/>
            <p:nvPr/>
          </p:nvGrpSpPr>
          <p:grpSpPr>
            <a:xfrm>
              <a:off x="2359993" y="-139700"/>
              <a:ext cx="3911479" cy="1297940"/>
              <a:chOff x="0" y="0"/>
              <a:chExt cx="3911477" cy="1297939"/>
            </a:xfrm>
          </p:grpSpPr>
          <p:sp>
            <p:nvSpPr>
              <p:cNvPr id="103" name="Technology"/>
              <p:cNvSpPr/>
              <p:nvPr/>
            </p:nvSpPr>
            <p:spPr>
              <a:xfrm>
                <a:off x="215899" y="139699"/>
                <a:ext cx="3479679" cy="739142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Technology</a:t>
                </a:r>
              </a:p>
            </p:txBody>
          </p:sp>
          <p:pic>
            <p:nvPicPr>
              <p:cNvPr id="102" name="Technology Technology" descr="Technology Technology"/>
              <p:cNvPicPr>
                <a:picLocks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1" y="0"/>
                <a:ext cx="3911479" cy="1297940"/>
              </a:xfrm>
              <a:prstGeom prst="rect">
                <a:avLst/>
              </a:prstGeom>
              <a:effectLst/>
            </p:spPr>
          </p:pic>
        </p:grpSp>
      </p:grpSp>
      <p:grpSp>
        <p:nvGrpSpPr>
          <p:cNvPr id="110" name="Group"/>
          <p:cNvGrpSpPr/>
          <p:nvPr/>
        </p:nvGrpSpPr>
        <p:grpSpPr>
          <a:xfrm>
            <a:off x="15342220" y="16247026"/>
            <a:ext cx="21929870" cy="5078443"/>
            <a:chOff x="-215900" y="0"/>
            <a:chExt cx="21929869" cy="5078441"/>
          </a:xfrm>
        </p:grpSpPr>
        <p:sp>
          <p:nvSpPr>
            <p:cNvPr id="106" name="Situational awareness of coastal ocean phenomenon including pollution, coastal erosion, hypoxia, blooms, oil slicks…"/>
            <p:cNvSpPr/>
            <p:nvPr/>
          </p:nvSpPr>
          <p:spPr>
            <a:xfrm>
              <a:off x="2357812" y="0"/>
              <a:ext cx="19356158" cy="5078442"/>
            </a:xfrm>
            <a:prstGeom prst="roundRect">
              <a:avLst>
                <a:gd name="adj" fmla="val 25187"/>
              </a:avLst>
            </a:prstGeom>
            <a:solidFill>
              <a:srgbClr val="FFBC48"/>
            </a:solidFill>
            <a:ln w="50800" cap="flat">
              <a:solidFill>
                <a:srgbClr val="000000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Situational awareness of coastal ocean phenomenon including pollution, coastal erosion, hypoxia, blooms, oil slicks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Early detection of abnormal viral loads with automated sampling with in-situ robots</a:t>
              </a:r>
            </a:p>
            <a:p>
              <a:pPr marL="641684" indent="-641684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Near real-time </a:t>
              </a:r>
              <a:r>
                <a:rPr b="1" i="1"/>
                <a:t>accessible</a:t>
              </a:r>
              <a:r>
                <a:t> information across a spectrum of stakeholders</a:t>
              </a:r>
            </a:p>
          </p:txBody>
        </p:sp>
        <p:grpSp>
          <p:nvGrpSpPr>
            <p:cNvPr id="109" name="Societal"/>
            <p:cNvGrpSpPr/>
            <p:nvPr/>
          </p:nvGrpSpPr>
          <p:grpSpPr>
            <a:xfrm>
              <a:off x="-215901" y="1266741"/>
              <a:ext cx="2831538" cy="1300565"/>
              <a:chOff x="0" y="0"/>
              <a:chExt cx="2831536" cy="1300564"/>
            </a:xfrm>
          </p:grpSpPr>
          <p:sp>
            <p:nvSpPr>
              <p:cNvPr id="108" name="Societal"/>
              <p:cNvSpPr/>
              <p:nvPr/>
            </p:nvSpPr>
            <p:spPr>
              <a:xfrm>
                <a:off x="215899" y="139699"/>
                <a:ext cx="2399738" cy="741766"/>
              </a:xfrm>
              <a:prstGeom prst="rect">
                <a:avLst/>
              </a:prstGeom>
              <a:solidFill>
                <a:srgbClr val="FFEA32"/>
              </a:solidFill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r>
                  <a:t>Societal</a:t>
                </a:r>
              </a:p>
            </p:txBody>
          </p:sp>
          <p:pic>
            <p:nvPicPr>
              <p:cNvPr id="107" name="Societal Societal" descr="Societal Societal"/>
              <p:cNvPicPr>
                <a:picLocks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1" y="-1"/>
                <a:ext cx="2831538" cy="1300566"/>
              </a:xfrm>
              <a:prstGeom prst="rect">
                <a:avLst/>
              </a:prstGeom>
              <a:effectLst/>
            </p:spPr>
          </p:pic>
        </p:grpSp>
      </p:grp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IMG_4805.jpg" descr="IMG_4805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513170" y="3404826"/>
            <a:ext cx="11654514" cy="7766642"/>
          </a:xfrm>
          <a:prstGeom prst="rect">
            <a:avLst/>
          </a:prstGeom>
          <a:ln w="12700"/>
        </p:spPr>
      </p:pic>
      <p:pic>
        <p:nvPicPr>
          <p:cNvPr id="113" name="empaquetado-edit.mp4" descr="empaquetado-edit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1101353" y="11746421"/>
            <a:ext cx="16252200" cy="91418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" name="18jul_takeoff.mov" descr="18jul_takeoff.mov"/>
          <p:cNvPicPr>
            <a:picLocks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27000" y="15367000"/>
            <a:ext cx="11219151" cy="631077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5" name="SOI-18.m4v" descr="SOI-18.m4v"/>
          <p:cNvPicPr>
            <a:picLocks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2209621" y="3404826"/>
            <a:ext cx="15027407" cy="8452918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image.png" descr="image.png"/>
          <p:cNvPicPr>
            <a:picLocks/>
          </p:cNvPicPr>
          <p:nvPr/>
        </p:nvPicPr>
        <p:blipFill>
          <a:blip r:embed="rId16"/>
          <a:stretch>
            <a:fillRect/>
          </a:stretch>
        </p:blipFill>
        <p:spPr>
          <a:xfrm>
            <a:off x="199369" y="9881923"/>
            <a:ext cx="9665528" cy="11132048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seq3.mp4" descr="seq3.mp4"/>
          <p:cNvPicPr>
            <a:picLocks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-26591" y="3296859"/>
            <a:ext cx="12734325" cy="71630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" name="seq4.mp4" descr="seq4.mp4"/>
          <p:cNvPicPr>
            <a:picLocks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0005245" y="10450576"/>
            <a:ext cx="12609779" cy="7093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image.png" descr="image.png"/>
          <p:cNvPicPr>
            <a:picLocks/>
          </p:cNvPicPr>
          <p:nvPr/>
        </p:nvPicPr>
        <p:blipFill>
          <a:blip r:embed="rId19"/>
          <a:stretch>
            <a:fillRect/>
          </a:stretch>
        </p:blipFill>
        <p:spPr>
          <a:xfrm>
            <a:off x="12268500" y="16985414"/>
            <a:ext cx="7910504" cy="10025494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22" name="Operational Legacy"/>
          <p:cNvGrpSpPr/>
          <p:nvPr/>
        </p:nvGrpSpPr>
        <p:grpSpPr>
          <a:xfrm>
            <a:off x="32173794" y="3034910"/>
            <a:ext cx="5100661" cy="1297941"/>
            <a:chOff x="0" y="0"/>
            <a:chExt cx="5100659" cy="1297939"/>
          </a:xfrm>
        </p:grpSpPr>
        <p:sp>
          <p:nvSpPr>
            <p:cNvPr id="121" name="Operational Legacy"/>
            <p:cNvSpPr txBox="1"/>
            <p:nvPr/>
          </p:nvSpPr>
          <p:spPr>
            <a:xfrm>
              <a:off x="215900" y="139699"/>
              <a:ext cx="4668860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Operational Legacy</a:t>
              </a:r>
            </a:p>
          </p:txBody>
        </p:sp>
        <p:pic>
          <p:nvPicPr>
            <p:cNvPr id="120" name="Operational Legacy Operational Legacy" descr="Operational Legacy Operational Legacy"/>
            <p:cNvPicPr>
              <a:picLocks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0" y="0"/>
              <a:ext cx="5100660" cy="129794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120" fill="hold"/>
                                        <p:tgtEl>
                                          <p:spTgt spid="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117" fill="hold"/>
                                        <p:tgtEl>
                                          <p:spTgt spid="1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680" fill="hold"/>
                                        <p:tgtEl>
                                          <p:spTgt spid="1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975" fill="hold"/>
                                        <p:tgtEl>
                                          <p:spTgt spid="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41808" fill="hold"/>
                                        <p:tgtEl>
                                          <p:spTgt spid="1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7" fill="hold" display="0">
                  <p:stCondLst>
                    <p:cond delay="indefinite"/>
                  </p:stCondLst>
                </p:cTn>
                <p:tgtEl>
                  <p:spTgt spid="113"/>
                </p:tgtEl>
              </p:cMediaNode>
            </p:video>
            <p:video>
              <p:cMediaNode vol="100000">
                <p:cTn id="18" fill="hold" display="0">
                  <p:stCondLst>
                    <p:cond delay="indefinite"/>
                  </p:stCondLst>
                </p:cTn>
                <p:tgtEl>
                  <p:spTgt spid="114"/>
                </p:tgtEl>
              </p:cMediaNode>
            </p:video>
            <p:seq concurrent="1" prevAc="none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video>
              <p:cMediaNode vol="100000">
                <p:cTn id="24" fill="hold" display="0">
                  <p:stCondLst>
                    <p:cond delay="indefinite"/>
                  </p:stCondLst>
                </p:cTn>
                <p:tgtEl>
                  <p:spTgt spid="115"/>
                </p:tgtEl>
              </p:cMediaNode>
            </p:video>
            <p:seq concurrent="1" prevAc="none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9" dur="1" fill="hold"/>
                                        <p:tgtEl>
                                          <p:spTgt spid="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video>
              <p:cMediaNode vol="100000">
                <p:cTn id="30" fill="hold" display="0">
                  <p:stCondLst>
                    <p:cond delay="indefinite"/>
                  </p:stCondLst>
                </p:cTn>
                <p:tgtEl>
                  <p:spTgt spid="117"/>
                </p:tgtEl>
              </p:cMediaNode>
            </p:video>
            <p:seq concurrent="1" prevAc="none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1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video>
              <p:cMediaNode vol="100000">
                <p:cTn id="36" fill="hold" display="0">
                  <p:stCondLst>
                    <p:cond delay="indefinite"/>
                  </p:stCondLst>
                </p:cTn>
                <p:tgtEl>
                  <p:spTgt spid="118"/>
                </p:tgtEl>
              </p:cMediaNode>
            </p:video>
          </p:childTnLst>
        </p:cTn>
      </p:par>
    </p:tnLst>
    <p:bldLst>
      <p:bldP spid="115" grpId="1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Group"/>
          <p:cNvGrpSpPr/>
          <p:nvPr/>
        </p:nvGrpSpPr>
        <p:grpSpPr>
          <a:xfrm>
            <a:off x="23471356" y="3598328"/>
            <a:ext cx="10068506" cy="7849819"/>
            <a:chOff x="0" y="0"/>
            <a:chExt cx="10068504" cy="7849817"/>
          </a:xfrm>
        </p:grpSpPr>
        <p:pic>
          <p:nvPicPr>
            <p:cNvPr id="124" name="socib.jpg" descr="socib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44404" y="3845572"/>
              <a:ext cx="2324101" cy="22733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25" name="JTintore.jpeg" descr="JTintore.jpe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887281" y="0"/>
              <a:ext cx="4962303" cy="631315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26" name="Physical Oceanography"/>
            <p:cNvSpPr/>
            <p:nvPr/>
          </p:nvSpPr>
          <p:spPr>
            <a:xfrm>
              <a:off x="0" y="5198244"/>
              <a:ext cx="3145102" cy="1255253"/>
            </a:xfrm>
            <a:prstGeom prst="roundRect">
              <a:avLst>
                <a:gd name="adj" fmla="val 16450"/>
              </a:avLst>
            </a:prstGeom>
            <a:solidFill>
              <a:srgbClr val="FFFF21">
                <a:alpha val="98472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Physical Oceanography</a:t>
              </a:r>
            </a:p>
          </p:txBody>
        </p:sp>
        <p:sp>
          <p:nvSpPr>
            <p:cNvPr id="127" name="Opereational Oceanography"/>
            <p:cNvSpPr/>
            <p:nvPr/>
          </p:nvSpPr>
          <p:spPr>
            <a:xfrm>
              <a:off x="0" y="4085782"/>
              <a:ext cx="3145102" cy="1255252"/>
            </a:xfrm>
            <a:prstGeom prst="roundRect">
              <a:avLst>
                <a:gd name="adj" fmla="val 16450"/>
              </a:avLst>
            </a:prstGeom>
            <a:solidFill>
              <a:srgbClr val="72FF8D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Operational Oceanography</a:t>
              </a:r>
            </a:p>
          </p:txBody>
        </p:sp>
        <p:grpSp>
          <p:nvGrpSpPr>
            <p:cNvPr id="130" name="Joaquin Tintore"/>
            <p:cNvGrpSpPr/>
            <p:nvPr/>
          </p:nvGrpSpPr>
          <p:grpSpPr>
            <a:xfrm>
              <a:off x="3448313" y="6374077"/>
              <a:ext cx="4852614" cy="1475741"/>
              <a:chOff x="0" y="0"/>
              <a:chExt cx="4852613" cy="1475739"/>
            </a:xfrm>
          </p:grpSpPr>
          <p:sp>
            <p:nvSpPr>
              <p:cNvPr id="129" name="Joaquin Tintore"/>
              <p:cNvSpPr txBox="1"/>
              <p:nvPr/>
            </p:nvSpPr>
            <p:spPr>
              <a:xfrm>
                <a:off x="215899" y="139700"/>
                <a:ext cx="4420815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Joaquin Tintore</a:t>
                </a:r>
              </a:p>
            </p:txBody>
          </p:sp>
          <p:pic>
            <p:nvPicPr>
              <p:cNvPr id="128" name="Joaquin Tintore Joaquin Tintore" descr="Joaquin Tintore Joaquin Tintore"/>
              <p:cNvPicPr>
                <a:picLocks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" y="0"/>
                <a:ext cx="4852615" cy="1475740"/>
              </a:xfrm>
              <a:prstGeom prst="rect">
                <a:avLst/>
              </a:prstGeom>
              <a:effectLst/>
            </p:spPr>
          </p:pic>
        </p:grpSp>
      </p:grpSp>
      <p:grpSp>
        <p:nvGrpSpPr>
          <p:cNvPr id="139" name="Group"/>
          <p:cNvGrpSpPr/>
          <p:nvPr/>
        </p:nvGrpSpPr>
        <p:grpSpPr>
          <a:xfrm>
            <a:off x="351092" y="3350174"/>
            <a:ext cx="8069984" cy="7657929"/>
            <a:chOff x="-215900" y="0"/>
            <a:chExt cx="8069982" cy="7657928"/>
          </a:xfrm>
        </p:grpSpPr>
        <p:pic>
          <p:nvPicPr>
            <p:cNvPr id="132" name="Faguado.jpg" descr="Faguado.jp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38444" y="0"/>
              <a:ext cx="3781055" cy="63500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135" name="Fernando Aguado"/>
            <p:cNvGrpSpPr/>
            <p:nvPr/>
          </p:nvGrpSpPr>
          <p:grpSpPr>
            <a:xfrm>
              <a:off x="-215901" y="6182188"/>
              <a:ext cx="5504730" cy="1475741"/>
              <a:chOff x="0" y="0"/>
              <a:chExt cx="5504728" cy="1475739"/>
            </a:xfrm>
          </p:grpSpPr>
          <p:sp>
            <p:nvSpPr>
              <p:cNvPr id="134" name="Fernando Aguado"/>
              <p:cNvSpPr txBox="1"/>
              <p:nvPr/>
            </p:nvSpPr>
            <p:spPr>
              <a:xfrm>
                <a:off x="215899" y="139700"/>
                <a:ext cx="5072930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Fernando Aguado</a:t>
                </a:r>
              </a:p>
            </p:txBody>
          </p:sp>
          <p:pic>
            <p:nvPicPr>
              <p:cNvPr id="133" name="Fernando Aguado Fernando Aguado" descr="Fernando Aguado Fernando Aguado"/>
              <p:cNvPicPr>
                <a:picLocks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1" y="0"/>
                <a:ext cx="5504730" cy="1475740"/>
              </a:xfrm>
              <a:prstGeom prst="rect">
                <a:avLst/>
              </a:prstGeom>
              <a:effectLst/>
            </p:spPr>
          </p:pic>
        </p:grpSp>
        <p:sp>
          <p:nvSpPr>
            <p:cNvPr id="136" name="SmallSats"/>
            <p:cNvSpPr/>
            <p:nvPr/>
          </p:nvSpPr>
          <p:spPr>
            <a:xfrm>
              <a:off x="3903620" y="4346092"/>
              <a:ext cx="2595518" cy="813412"/>
            </a:xfrm>
            <a:prstGeom prst="roundRect">
              <a:avLst>
                <a:gd name="adj" fmla="val 21199"/>
              </a:avLst>
            </a:prstGeom>
            <a:solidFill>
              <a:srgbClr val="46A6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SmallSats</a:t>
              </a:r>
            </a:p>
          </p:txBody>
        </p:sp>
        <p:sp>
          <p:nvSpPr>
            <p:cNvPr id="137" name="Satellite Comms"/>
            <p:cNvSpPr/>
            <p:nvPr/>
          </p:nvSpPr>
          <p:spPr>
            <a:xfrm>
              <a:off x="3838181" y="5189741"/>
              <a:ext cx="4015902" cy="813412"/>
            </a:xfrm>
            <a:prstGeom prst="roundRect">
              <a:avLst>
                <a:gd name="adj" fmla="val 21199"/>
              </a:avLst>
            </a:prstGeom>
            <a:solidFill>
              <a:srgbClr val="68C11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Satellite Comms</a:t>
              </a:r>
            </a:p>
          </p:txBody>
        </p:sp>
        <p:pic>
          <p:nvPicPr>
            <p:cNvPr id="138" name="vigo.png" descr="vigo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153039" y="76667"/>
              <a:ext cx="1407282" cy="22733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48" name="Group"/>
          <p:cNvGrpSpPr/>
          <p:nvPr/>
        </p:nvGrpSpPr>
        <p:grpSpPr>
          <a:xfrm>
            <a:off x="367642" y="12554966"/>
            <a:ext cx="9462870" cy="7709544"/>
            <a:chOff x="0" y="0"/>
            <a:chExt cx="9462868" cy="7709542"/>
          </a:xfrm>
        </p:grpSpPr>
        <p:pic>
          <p:nvPicPr>
            <p:cNvPr id="140" name="download.jpg" descr="download.jp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975005" y="0"/>
              <a:ext cx="4648201" cy="622954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143" name="Joao Sousa"/>
            <p:cNvGrpSpPr/>
            <p:nvPr/>
          </p:nvGrpSpPr>
          <p:grpSpPr>
            <a:xfrm>
              <a:off x="2314681" y="6233802"/>
              <a:ext cx="3606365" cy="1475741"/>
              <a:chOff x="0" y="0"/>
              <a:chExt cx="3606363" cy="1475739"/>
            </a:xfrm>
          </p:grpSpPr>
          <p:sp>
            <p:nvSpPr>
              <p:cNvPr id="142" name="Joao Sousa"/>
              <p:cNvSpPr txBox="1"/>
              <p:nvPr/>
            </p:nvSpPr>
            <p:spPr>
              <a:xfrm>
                <a:off x="215900" y="139700"/>
                <a:ext cx="3174564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Joao Sousa</a:t>
                </a:r>
              </a:p>
            </p:txBody>
          </p:sp>
          <p:pic>
            <p:nvPicPr>
              <p:cNvPr id="141" name="Joao Sousa Joao Sousa" descr="Joao Sousa Joao Sousa"/>
              <p:cNvPicPr>
                <a:picLocks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1" y="0"/>
                <a:ext cx="3606365" cy="1475740"/>
              </a:xfrm>
              <a:prstGeom prst="rect">
                <a:avLst/>
              </a:prstGeom>
              <a:effectLst/>
            </p:spPr>
          </p:pic>
        </p:grpSp>
        <p:sp>
          <p:nvSpPr>
            <p:cNvPr id="144" name="Networked…"/>
            <p:cNvSpPr/>
            <p:nvPr/>
          </p:nvSpPr>
          <p:spPr>
            <a:xfrm>
              <a:off x="6425255" y="1433484"/>
              <a:ext cx="2627743" cy="1255253"/>
            </a:xfrm>
            <a:prstGeom prst="roundRect">
              <a:avLst>
                <a:gd name="adj" fmla="val 16450"/>
              </a:avLst>
            </a:prstGeom>
            <a:solidFill>
              <a:srgbClr val="89DAF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Networked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robotics</a:t>
              </a:r>
            </a:p>
          </p:txBody>
        </p:sp>
        <p:sp>
          <p:nvSpPr>
            <p:cNvPr id="145" name="Control…"/>
            <p:cNvSpPr/>
            <p:nvPr/>
          </p:nvSpPr>
          <p:spPr>
            <a:xfrm>
              <a:off x="6425255" y="2664947"/>
              <a:ext cx="2251143" cy="1255253"/>
            </a:xfrm>
            <a:prstGeom prst="roundRect">
              <a:avLst>
                <a:gd name="adj" fmla="val 16450"/>
              </a:avLst>
            </a:prstGeom>
            <a:solidFill>
              <a:srgbClr val="FF2C42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Control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Theory</a:t>
              </a:r>
            </a:p>
          </p:txBody>
        </p:sp>
        <p:sp>
          <p:nvSpPr>
            <p:cNvPr id="146" name="Autonomous…"/>
            <p:cNvSpPr/>
            <p:nvPr/>
          </p:nvSpPr>
          <p:spPr>
            <a:xfrm>
              <a:off x="6532743" y="3836187"/>
              <a:ext cx="2930126" cy="1270705"/>
            </a:xfrm>
            <a:prstGeom prst="roundRect">
              <a:avLst>
                <a:gd name="adj" fmla="val 15320"/>
              </a:avLst>
            </a:prstGeom>
            <a:solidFill>
              <a:srgbClr val="63FF33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Autonomous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Systems</a:t>
              </a:r>
            </a:p>
          </p:txBody>
        </p:sp>
        <p:pic>
          <p:nvPicPr>
            <p:cNvPr id="147" name="uporto.png" descr="uporto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0" y="5017394"/>
              <a:ext cx="2263842" cy="116799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57" name="Group"/>
          <p:cNvGrpSpPr/>
          <p:nvPr/>
        </p:nvGrpSpPr>
        <p:grpSpPr>
          <a:xfrm>
            <a:off x="28085395" y="11916578"/>
            <a:ext cx="8973823" cy="7897110"/>
            <a:chOff x="0" y="0"/>
            <a:chExt cx="8973821" cy="7897108"/>
          </a:xfrm>
        </p:grpSpPr>
        <p:pic>
          <p:nvPicPr>
            <p:cNvPr id="149" name="ASub.png" descr="ASub.png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813006" y="80951"/>
              <a:ext cx="4070748" cy="637160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152" name="Ajit Subramaniam"/>
            <p:cNvGrpSpPr/>
            <p:nvPr/>
          </p:nvGrpSpPr>
          <p:grpSpPr>
            <a:xfrm>
              <a:off x="2096606" y="6421368"/>
              <a:ext cx="5528945" cy="1475741"/>
              <a:chOff x="0" y="0"/>
              <a:chExt cx="5528943" cy="1475739"/>
            </a:xfrm>
          </p:grpSpPr>
          <p:sp>
            <p:nvSpPr>
              <p:cNvPr id="151" name="Ajit Subramaniam"/>
              <p:cNvSpPr txBox="1"/>
              <p:nvPr/>
            </p:nvSpPr>
            <p:spPr>
              <a:xfrm>
                <a:off x="215899" y="139700"/>
                <a:ext cx="5097145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Ajit Subramaniam</a:t>
                </a:r>
              </a:p>
            </p:txBody>
          </p:sp>
          <p:pic>
            <p:nvPicPr>
              <p:cNvPr id="150" name="Ajit Subramaniam Ajit Subramaniam" descr="Ajit Subramaniam Ajit Subramaniam"/>
              <p:cNvPicPr>
                <a:picLocks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-1" y="0"/>
                <a:ext cx="5528945" cy="1475740"/>
              </a:xfrm>
              <a:prstGeom prst="rect">
                <a:avLst/>
              </a:prstGeom>
              <a:effectLst/>
            </p:spPr>
          </p:pic>
        </p:grpSp>
        <p:sp>
          <p:nvSpPr>
            <p:cNvPr id="153" name="Biological Oceanography"/>
            <p:cNvSpPr/>
            <p:nvPr/>
          </p:nvSpPr>
          <p:spPr>
            <a:xfrm>
              <a:off x="0" y="0"/>
              <a:ext cx="3145102" cy="1255252"/>
            </a:xfrm>
            <a:prstGeom prst="roundRect">
              <a:avLst>
                <a:gd name="adj" fmla="val 16450"/>
              </a:avLst>
            </a:prstGeom>
            <a:solidFill>
              <a:srgbClr val="E380EB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Biological Oceanography</a:t>
              </a:r>
            </a:p>
          </p:txBody>
        </p:sp>
        <p:sp>
          <p:nvSpPr>
            <p:cNvPr id="154" name="Ocean optics"/>
            <p:cNvSpPr/>
            <p:nvPr/>
          </p:nvSpPr>
          <p:spPr>
            <a:xfrm>
              <a:off x="56688" y="1188143"/>
              <a:ext cx="2930125" cy="851244"/>
            </a:xfrm>
            <a:prstGeom prst="roundRect">
              <a:avLst>
                <a:gd name="adj" fmla="val 22599"/>
              </a:avLst>
            </a:prstGeom>
            <a:solidFill>
              <a:srgbClr val="423FE5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Ocean optics</a:t>
              </a:r>
            </a:p>
          </p:txBody>
        </p:sp>
        <p:pic>
          <p:nvPicPr>
            <p:cNvPr id="155" name="ldeo.jpg" descr="ldeo.jpg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6958158" y="4330333"/>
              <a:ext cx="2015664" cy="201566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56" name="Adaptive…"/>
            <p:cNvSpPr/>
            <p:nvPr/>
          </p:nvSpPr>
          <p:spPr>
            <a:xfrm>
              <a:off x="590255" y="2091130"/>
              <a:ext cx="2251143" cy="1403111"/>
            </a:xfrm>
            <a:prstGeom prst="roundRect">
              <a:avLst>
                <a:gd name="adj" fmla="val 14717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Adaptive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Sampling</a:t>
              </a:r>
            </a:p>
          </p:txBody>
        </p:sp>
      </p:grpSp>
      <p:grpSp>
        <p:nvGrpSpPr>
          <p:cNvPr id="173" name="Group"/>
          <p:cNvGrpSpPr/>
          <p:nvPr/>
        </p:nvGrpSpPr>
        <p:grpSpPr>
          <a:xfrm>
            <a:off x="9576349" y="10099324"/>
            <a:ext cx="9776163" cy="6276162"/>
            <a:chOff x="0" y="0"/>
            <a:chExt cx="9776161" cy="6276160"/>
          </a:xfrm>
        </p:grpSpPr>
        <p:sp>
          <p:nvSpPr>
            <p:cNvPr id="158" name="Rounded Rectangle"/>
            <p:cNvSpPr/>
            <p:nvPr/>
          </p:nvSpPr>
          <p:spPr>
            <a:xfrm>
              <a:off x="308639" y="117612"/>
              <a:ext cx="9387777" cy="5871205"/>
            </a:xfrm>
            <a:prstGeom prst="roundRect">
              <a:avLst>
                <a:gd name="adj" fmla="val 18992"/>
              </a:avLst>
            </a:prstGeom>
            <a:solidFill>
              <a:srgbClr val="E1DBC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59" name="Physical Oceanography"/>
            <p:cNvSpPr/>
            <p:nvPr/>
          </p:nvSpPr>
          <p:spPr>
            <a:xfrm rot="19842228">
              <a:off x="6442300" y="4278615"/>
              <a:ext cx="3224107" cy="1291307"/>
            </a:xfrm>
            <a:prstGeom prst="roundRect">
              <a:avLst>
                <a:gd name="adj" fmla="val 16450"/>
              </a:avLst>
            </a:prstGeom>
            <a:solidFill>
              <a:srgbClr val="FFFF21">
                <a:alpha val="98472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Physical Oceanography</a:t>
              </a:r>
            </a:p>
          </p:txBody>
        </p:sp>
        <p:sp>
          <p:nvSpPr>
            <p:cNvPr id="160" name="Control…"/>
            <p:cNvSpPr/>
            <p:nvPr/>
          </p:nvSpPr>
          <p:spPr>
            <a:xfrm rot="1525710">
              <a:off x="7429386" y="390755"/>
              <a:ext cx="2075394" cy="1291307"/>
            </a:xfrm>
            <a:prstGeom prst="roundRect">
              <a:avLst>
                <a:gd name="adj" fmla="val 16450"/>
              </a:avLst>
            </a:prstGeom>
            <a:solidFill>
              <a:srgbClr val="FF2C42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Control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Theory</a:t>
              </a:r>
            </a:p>
          </p:txBody>
        </p:sp>
        <p:sp>
          <p:nvSpPr>
            <p:cNvPr id="161" name="Autonomous…"/>
            <p:cNvSpPr/>
            <p:nvPr/>
          </p:nvSpPr>
          <p:spPr>
            <a:xfrm>
              <a:off x="4391095" y="2985992"/>
              <a:ext cx="3097526" cy="1313749"/>
            </a:xfrm>
            <a:prstGeom prst="roundRect">
              <a:avLst>
                <a:gd name="adj" fmla="val 19984"/>
              </a:avLst>
            </a:prstGeom>
            <a:solidFill>
              <a:srgbClr val="63FF33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Autonomous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Systems</a:t>
              </a:r>
            </a:p>
          </p:txBody>
        </p:sp>
        <p:sp>
          <p:nvSpPr>
            <p:cNvPr id="162" name="SmallSats"/>
            <p:cNvSpPr/>
            <p:nvPr/>
          </p:nvSpPr>
          <p:spPr>
            <a:xfrm rot="17494907">
              <a:off x="-357118" y="2231627"/>
              <a:ext cx="2458595" cy="903348"/>
            </a:xfrm>
            <a:prstGeom prst="roundRect">
              <a:avLst>
                <a:gd name="adj" fmla="val 33080"/>
              </a:avLst>
            </a:prstGeom>
            <a:solidFill>
              <a:srgbClr val="46A6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SmallSats</a:t>
              </a:r>
            </a:p>
          </p:txBody>
        </p:sp>
        <p:sp>
          <p:nvSpPr>
            <p:cNvPr id="163" name="Networked…"/>
            <p:cNvSpPr/>
            <p:nvPr/>
          </p:nvSpPr>
          <p:spPr>
            <a:xfrm>
              <a:off x="1689065" y="1484368"/>
              <a:ext cx="2866886" cy="1380462"/>
            </a:xfrm>
            <a:prstGeom prst="roundRect">
              <a:avLst>
                <a:gd name="adj" fmla="val 21266"/>
              </a:avLst>
            </a:prstGeom>
            <a:solidFill>
              <a:srgbClr val="89DAF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Networked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robotics</a:t>
              </a:r>
            </a:p>
          </p:txBody>
        </p:sp>
        <p:sp>
          <p:nvSpPr>
            <p:cNvPr id="164" name="Opereational Oceanography"/>
            <p:cNvSpPr/>
            <p:nvPr/>
          </p:nvSpPr>
          <p:spPr>
            <a:xfrm rot="17663079">
              <a:off x="-383931" y="3660579"/>
              <a:ext cx="3411585" cy="1303884"/>
            </a:xfrm>
            <a:prstGeom prst="roundRect">
              <a:avLst>
                <a:gd name="adj" fmla="val 23319"/>
              </a:avLst>
            </a:prstGeom>
            <a:solidFill>
              <a:srgbClr val="72FF8D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Operational Oceanography</a:t>
              </a:r>
            </a:p>
          </p:txBody>
        </p:sp>
        <p:sp>
          <p:nvSpPr>
            <p:cNvPr id="165" name="Probabilisitc Modeling"/>
            <p:cNvSpPr/>
            <p:nvPr/>
          </p:nvSpPr>
          <p:spPr>
            <a:xfrm>
              <a:off x="1469581" y="4671418"/>
              <a:ext cx="2855035" cy="1380462"/>
            </a:xfrm>
            <a:prstGeom prst="roundRect">
              <a:avLst>
                <a:gd name="adj" fmla="val 21647"/>
              </a:avLst>
            </a:prstGeom>
            <a:solidFill>
              <a:srgbClr val="FF8E0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Probabilisitc Modeling</a:t>
              </a:r>
            </a:p>
          </p:txBody>
        </p:sp>
        <p:sp>
          <p:nvSpPr>
            <p:cNvPr id="166" name="Satellite Comms"/>
            <p:cNvSpPr/>
            <p:nvPr/>
          </p:nvSpPr>
          <p:spPr>
            <a:xfrm rot="20572452">
              <a:off x="4031538" y="4394760"/>
              <a:ext cx="3816638" cy="834836"/>
            </a:xfrm>
            <a:prstGeom prst="roundRect">
              <a:avLst>
                <a:gd name="adj" fmla="val 35794"/>
              </a:avLst>
            </a:prstGeom>
            <a:solidFill>
              <a:srgbClr val="68C11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Satellite Comms</a:t>
              </a:r>
            </a:p>
          </p:txBody>
        </p:sp>
        <p:sp>
          <p:nvSpPr>
            <p:cNvPr id="167" name="Artificial Intelligence"/>
            <p:cNvSpPr/>
            <p:nvPr/>
          </p:nvSpPr>
          <p:spPr>
            <a:xfrm rot="2615949">
              <a:off x="6232035" y="899288"/>
              <a:ext cx="2461935" cy="1494575"/>
            </a:xfrm>
            <a:prstGeom prst="roundRect">
              <a:avLst>
                <a:gd name="adj" fmla="val 18995"/>
              </a:avLst>
            </a:prstGeom>
            <a:solidFill>
              <a:srgbClr val="06FFEA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Artificial Intelligence</a:t>
              </a:r>
            </a:p>
          </p:txBody>
        </p:sp>
        <p:sp>
          <p:nvSpPr>
            <p:cNvPr id="168" name="Bayesian…"/>
            <p:cNvSpPr/>
            <p:nvPr/>
          </p:nvSpPr>
          <p:spPr>
            <a:xfrm rot="19995866">
              <a:off x="3761594" y="569642"/>
              <a:ext cx="2847681" cy="1326475"/>
            </a:xfrm>
            <a:prstGeom prst="roundRect">
              <a:avLst>
                <a:gd name="adj" fmla="val 17244"/>
              </a:avLst>
            </a:prstGeom>
            <a:solidFill>
              <a:srgbClr val="FFFC99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Bayesian 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Assimilation</a:t>
              </a:r>
            </a:p>
          </p:txBody>
        </p:sp>
        <p:sp>
          <p:nvSpPr>
            <p:cNvPr id="169" name="Adaptive…"/>
            <p:cNvSpPr/>
            <p:nvPr/>
          </p:nvSpPr>
          <p:spPr>
            <a:xfrm>
              <a:off x="4662511" y="1557674"/>
              <a:ext cx="2554694" cy="1307203"/>
            </a:xfrm>
            <a:prstGeom prst="roundRect">
              <a:avLst>
                <a:gd name="adj" fmla="val 24808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Adaptive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Sampling</a:t>
              </a:r>
            </a:p>
          </p:txBody>
        </p:sp>
        <p:sp>
          <p:nvSpPr>
            <p:cNvPr id="170" name="Machine…"/>
            <p:cNvSpPr/>
            <p:nvPr/>
          </p:nvSpPr>
          <p:spPr>
            <a:xfrm rot="1077975">
              <a:off x="2383608" y="3128041"/>
              <a:ext cx="2081198" cy="1280165"/>
            </a:xfrm>
            <a:prstGeom prst="roundRect">
              <a:avLst>
                <a:gd name="adj" fmla="val 16430"/>
              </a:avLst>
            </a:prstGeom>
            <a:solidFill>
              <a:srgbClr val="FF4E30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Machine 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Learning</a:t>
              </a:r>
            </a:p>
          </p:txBody>
        </p:sp>
        <p:sp>
          <p:nvSpPr>
            <p:cNvPr id="171" name="Biological Oceanography"/>
            <p:cNvSpPr/>
            <p:nvPr/>
          </p:nvSpPr>
          <p:spPr>
            <a:xfrm>
              <a:off x="811084" y="124531"/>
              <a:ext cx="3199207" cy="1380462"/>
            </a:xfrm>
            <a:prstGeom prst="roundRect">
              <a:avLst>
                <a:gd name="adj" fmla="val 18245"/>
              </a:avLst>
            </a:prstGeom>
            <a:solidFill>
              <a:srgbClr val="E380EB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Biological Oceanography</a:t>
              </a:r>
            </a:p>
          </p:txBody>
        </p:sp>
        <p:sp>
          <p:nvSpPr>
            <p:cNvPr id="172" name="Ocean optics"/>
            <p:cNvSpPr/>
            <p:nvPr/>
          </p:nvSpPr>
          <p:spPr>
            <a:xfrm rot="852757">
              <a:off x="6420535" y="2766295"/>
              <a:ext cx="3267635" cy="781590"/>
            </a:xfrm>
            <a:prstGeom prst="roundRect">
              <a:avLst>
                <a:gd name="adj" fmla="val 42653"/>
              </a:avLst>
            </a:prstGeom>
            <a:solidFill>
              <a:srgbClr val="423FE5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Ocean optics</a:t>
              </a:r>
            </a:p>
          </p:txBody>
        </p:sp>
      </p:grpSp>
      <p:grpSp>
        <p:nvGrpSpPr>
          <p:cNvPr id="176" name="Team"/>
          <p:cNvGrpSpPr/>
          <p:nvPr/>
        </p:nvGrpSpPr>
        <p:grpSpPr>
          <a:xfrm>
            <a:off x="34892499" y="3034910"/>
            <a:ext cx="1731887" cy="1297941"/>
            <a:chOff x="0" y="0"/>
            <a:chExt cx="1731885" cy="1297939"/>
          </a:xfrm>
        </p:grpSpPr>
        <p:sp>
          <p:nvSpPr>
            <p:cNvPr id="175" name="Team"/>
            <p:cNvSpPr txBox="1"/>
            <p:nvPr/>
          </p:nvSpPr>
          <p:spPr>
            <a:xfrm>
              <a:off x="215900" y="139699"/>
              <a:ext cx="1300086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Team</a:t>
              </a:r>
            </a:p>
          </p:txBody>
        </p:sp>
        <p:pic>
          <p:nvPicPr>
            <p:cNvPr id="174" name="Team Team" descr="Team Team"/>
            <p:cNvPicPr>
              <a:picLocks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0" y="0"/>
              <a:ext cx="1731886" cy="1297940"/>
            </a:xfrm>
            <a:prstGeom prst="rect">
              <a:avLst/>
            </a:prstGeom>
            <a:effectLst/>
          </p:spPr>
        </p:pic>
      </p:grpSp>
      <p:grpSp>
        <p:nvGrpSpPr>
          <p:cNvPr id="186" name="Group"/>
          <p:cNvGrpSpPr/>
          <p:nvPr/>
        </p:nvGrpSpPr>
        <p:grpSpPr>
          <a:xfrm>
            <a:off x="11947881" y="2622212"/>
            <a:ext cx="10170838" cy="7572610"/>
            <a:chOff x="0" y="0"/>
            <a:chExt cx="10170836" cy="7572608"/>
          </a:xfrm>
        </p:grpSpPr>
        <p:pic>
          <p:nvPicPr>
            <p:cNvPr id="177" name="mit.png" descr="mit.png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0" y="4271106"/>
              <a:ext cx="1981200" cy="102235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8" name="Pierre.jpg" descr="Pierre.jpg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2209313" y="0"/>
              <a:ext cx="5322716" cy="622954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79" name="Probabilitic Modeling"/>
            <p:cNvSpPr/>
            <p:nvPr/>
          </p:nvSpPr>
          <p:spPr>
            <a:xfrm>
              <a:off x="7348208" y="4093205"/>
              <a:ext cx="2822629" cy="1356436"/>
            </a:xfrm>
            <a:prstGeom prst="roundRect">
              <a:avLst>
                <a:gd name="adj" fmla="val 13825"/>
              </a:avLst>
            </a:prstGeom>
            <a:solidFill>
              <a:srgbClr val="FF8E0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Probabilitic Modeling</a:t>
              </a:r>
            </a:p>
          </p:txBody>
        </p:sp>
        <p:sp>
          <p:nvSpPr>
            <p:cNvPr id="180" name="Machine…"/>
            <p:cNvSpPr/>
            <p:nvPr/>
          </p:nvSpPr>
          <p:spPr>
            <a:xfrm>
              <a:off x="7373609" y="2763103"/>
              <a:ext cx="2194575" cy="1336924"/>
            </a:xfrm>
            <a:prstGeom prst="roundRect">
              <a:avLst>
                <a:gd name="adj" fmla="val 12898"/>
              </a:avLst>
            </a:prstGeom>
            <a:solidFill>
              <a:srgbClr val="FF4E30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Machine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Learning</a:t>
              </a:r>
            </a:p>
          </p:txBody>
        </p:sp>
        <p:grpSp>
          <p:nvGrpSpPr>
            <p:cNvPr id="183" name="Pierre Lermusiaux"/>
            <p:cNvGrpSpPr/>
            <p:nvPr/>
          </p:nvGrpSpPr>
          <p:grpSpPr>
            <a:xfrm>
              <a:off x="2033211" y="6096868"/>
              <a:ext cx="5719259" cy="1475741"/>
              <a:chOff x="0" y="0"/>
              <a:chExt cx="5719257" cy="1475739"/>
            </a:xfrm>
          </p:grpSpPr>
          <p:sp>
            <p:nvSpPr>
              <p:cNvPr id="182" name="Pierre Lermusiaux"/>
              <p:cNvSpPr txBox="1"/>
              <p:nvPr/>
            </p:nvSpPr>
            <p:spPr>
              <a:xfrm>
                <a:off x="215899" y="139700"/>
                <a:ext cx="5287459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Pierre Lermusiaux</a:t>
                </a:r>
              </a:p>
            </p:txBody>
          </p:sp>
          <p:pic>
            <p:nvPicPr>
              <p:cNvPr id="181" name="Pierre Lermusiaux Pierre Lermusiaux" descr="Pierre Lermusiaux Pierre Lermusiaux"/>
              <p:cNvPicPr>
                <a:picLocks/>
              </p:cNvPicPr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-1" y="0"/>
                <a:ext cx="5719259" cy="1475740"/>
              </a:xfrm>
              <a:prstGeom prst="rect">
                <a:avLst/>
              </a:prstGeom>
              <a:effectLst/>
            </p:spPr>
          </p:pic>
        </p:grpSp>
        <p:sp>
          <p:nvSpPr>
            <p:cNvPr id="184" name="Bayesian…"/>
            <p:cNvSpPr/>
            <p:nvPr/>
          </p:nvSpPr>
          <p:spPr>
            <a:xfrm>
              <a:off x="7348208" y="1533722"/>
              <a:ext cx="2822629" cy="1356436"/>
            </a:xfrm>
            <a:prstGeom prst="roundRect">
              <a:avLst>
                <a:gd name="adj" fmla="val 13825"/>
              </a:avLst>
            </a:prstGeom>
            <a:solidFill>
              <a:srgbClr val="FFFC99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Bayesian 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Assimilation</a:t>
              </a:r>
            </a:p>
          </p:txBody>
        </p:sp>
        <p:sp>
          <p:nvSpPr>
            <p:cNvPr id="185" name="Adaptive…"/>
            <p:cNvSpPr/>
            <p:nvPr/>
          </p:nvSpPr>
          <p:spPr>
            <a:xfrm>
              <a:off x="7457912" y="262608"/>
              <a:ext cx="2251143" cy="1270705"/>
            </a:xfrm>
            <a:prstGeom prst="roundRect">
              <a:avLst>
                <a:gd name="adj" fmla="val 16250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Adaptive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Sampling</a:t>
              </a:r>
            </a:p>
          </p:txBody>
        </p:sp>
      </p:grpSp>
      <p:pic>
        <p:nvPicPr>
          <p:cNvPr id="187" name="Image" descr="Image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9671218" y="19081750"/>
            <a:ext cx="821482" cy="821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age" descr="Image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3383387" y="8820150"/>
            <a:ext cx="821483" cy="821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Image" descr="Image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268490" y="10452422"/>
            <a:ext cx="821483" cy="82148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Image" descr="Image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6325090" y="10782622"/>
            <a:ext cx="821483" cy="82148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Image" descr="Image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791200" y="19569279"/>
            <a:ext cx="821482" cy="82148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04" name="Group"/>
          <p:cNvGrpSpPr/>
          <p:nvPr/>
        </p:nvGrpSpPr>
        <p:grpSpPr>
          <a:xfrm>
            <a:off x="18629523" y="12963765"/>
            <a:ext cx="9647848" cy="7768756"/>
            <a:chOff x="0" y="0"/>
            <a:chExt cx="9647847" cy="7768755"/>
          </a:xfrm>
        </p:grpSpPr>
        <p:pic>
          <p:nvPicPr>
            <p:cNvPr id="192" name="sift.png" descr="sift.png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0" y="4210034"/>
              <a:ext cx="3336842" cy="40783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93" name="KRajan.jpg" descr="KRajan.jpg"/>
            <p:cNvPicPr>
              <a:picLocks noChangeAspect="1"/>
            </p:cNvPicPr>
            <p:nvPr/>
          </p:nvPicPr>
          <p:blipFill>
            <a:blip r:embed="rId22"/>
            <a:srcRect/>
            <a:stretch>
              <a:fillRect/>
            </a:stretch>
          </p:blipFill>
          <p:spPr>
            <a:xfrm>
              <a:off x="2225676" y="0"/>
              <a:ext cx="4648201" cy="635000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196" name="Kanna Rajan"/>
            <p:cNvGrpSpPr/>
            <p:nvPr/>
          </p:nvGrpSpPr>
          <p:grpSpPr>
            <a:xfrm>
              <a:off x="2535476" y="6293014"/>
              <a:ext cx="4028602" cy="1475741"/>
              <a:chOff x="0" y="0"/>
              <a:chExt cx="4028601" cy="1475739"/>
            </a:xfrm>
          </p:grpSpPr>
          <p:sp>
            <p:nvSpPr>
              <p:cNvPr id="195" name="Kanna Rajan"/>
              <p:cNvSpPr txBox="1"/>
              <p:nvPr/>
            </p:nvSpPr>
            <p:spPr>
              <a:xfrm>
                <a:off x="215899" y="139700"/>
                <a:ext cx="3596803" cy="9169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45719" tIns="45719" rIns="45719" bIns="45719" numCol="1" anchor="t">
                <a:spAutoFit/>
              </a:bodyPr>
              <a:lstStyle>
                <a:lvl1pPr>
                  <a:defRPr>
                    <a:latin typeface="Gill Sans"/>
                    <a:ea typeface="Gill Sans"/>
                    <a:cs typeface="Gill Sans"/>
                    <a:sym typeface="Gill Sans"/>
                  </a:defRPr>
                </a:lvl1pPr>
              </a:lstStyle>
              <a:p>
                <a:r>
                  <a:t>Kanna Rajan</a:t>
                </a:r>
              </a:p>
            </p:txBody>
          </p:sp>
          <p:pic>
            <p:nvPicPr>
              <p:cNvPr id="194" name="Kanna Rajan Kanna Rajan" descr="Kanna Rajan Kanna Rajan"/>
              <p:cNvPicPr>
                <a:picLocks/>
              </p:cNvPicPr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-1" y="0"/>
                <a:ext cx="4028603" cy="1475740"/>
              </a:xfrm>
              <a:prstGeom prst="rect">
                <a:avLst/>
              </a:prstGeom>
              <a:effectLst/>
            </p:spPr>
          </p:pic>
        </p:grpSp>
        <p:sp>
          <p:nvSpPr>
            <p:cNvPr id="197" name="Artificial Intelligence"/>
            <p:cNvSpPr/>
            <p:nvPr/>
          </p:nvSpPr>
          <p:spPr>
            <a:xfrm>
              <a:off x="6719053" y="1382817"/>
              <a:ext cx="2736817" cy="1403112"/>
            </a:xfrm>
            <a:prstGeom prst="roundRect">
              <a:avLst>
                <a:gd name="adj" fmla="val 14717"/>
              </a:avLst>
            </a:prstGeom>
            <a:solidFill>
              <a:srgbClr val="06FFEA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Artificial Intelligence</a:t>
              </a:r>
            </a:p>
          </p:txBody>
        </p:sp>
        <p:sp>
          <p:nvSpPr>
            <p:cNvPr id="198" name="Machine…"/>
            <p:cNvSpPr/>
            <p:nvPr/>
          </p:nvSpPr>
          <p:spPr>
            <a:xfrm>
              <a:off x="6826946" y="2722438"/>
              <a:ext cx="2148468" cy="1336924"/>
            </a:xfrm>
            <a:prstGeom prst="roundRect">
              <a:avLst>
                <a:gd name="adj" fmla="val 12898"/>
              </a:avLst>
            </a:prstGeom>
            <a:solidFill>
              <a:srgbClr val="FF4E30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Machine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Learning</a:t>
              </a:r>
            </a:p>
          </p:txBody>
        </p:sp>
        <p:sp>
          <p:nvSpPr>
            <p:cNvPr id="199" name="Autonomous…"/>
            <p:cNvSpPr/>
            <p:nvPr/>
          </p:nvSpPr>
          <p:spPr>
            <a:xfrm>
              <a:off x="6717721" y="4105430"/>
              <a:ext cx="2930126" cy="1270705"/>
            </a:xfrm>
            <a:prstGeom prst="roundRect">
              <a:avLst>
                <a:gd name="adj" fmla="val 15320"/>
              </a:avLst>
            </a:prstGeom>
            <a:solidFill>
              <a:srgbClr val="63FF33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Autonomous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Systems</a:t>
              </a:r>
            </a:p>
          </p:txBody>
        </p:sp>
        <p:pic>
          <p:nvPicPr>
            <p:cNvPr id="200" name="uporto.png" descr="uporto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2976" y="4641865"/>
              <a:ext cx="2263843" cy="116799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01" name="Adaptive…"/>
            <p:cNvSpPr/>
            <p:nvPr/>
          </p:nvSpPr>
          <p:spPr>
            <a:xfrm>
              <a:off x="6775609" y="5364255"/>
              <a:ext cx="2251143" cy="1403111"/>
            </a:xfrm>
            <a:prstGeom prst="roundRect">
              <a:avLst>
                <a:gd name="adj" fmla="val 14717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Adaptive</a:t>
              </a:r>
            </a:p>
            <a:p>
              <a: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Sampling</a:t>
              </a:r>
            </a:p>
          </p:txBody>
        </p:sp>
        <p:pic>
          <p:nvPicPr>
            <p:cNvPr id="202" name="Image" descr="Image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1792076" y="6067184"/>
              <a:ext cx="821483" cy="8214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03" name="Image" descr="Image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1792076" y="6699902"/>
              <a:ext cx="821483" cy="8214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" name="Group"/>
          <p:cNvGrpSpPr/>
          <p:nvPr/>
        </p:nvGrpSpPr>
        <p:grpSpPr>
          <a:xfrm>
            <a:off x="280779" y="1356914"/>
            <a:ext cx="27321375" cy="4531681"/>
            <a:chOff x="0" y="0"/>
            <a:chExt cx="27321374" cy="4531679"/>
          </a:xfrm>
        </p:grpSpPr>
        <p:sp>
          <p:nvSpPr>
            <p:cNvPr id="206" name="Saad, Stahl, Vage, Davies, Nordam, Aberle, Ludvigsen, Johnsen, Sousa, Rajan,  Advancing Ocean Observation with an AI-driven Mobile Robotic Explorer, Oceanography,  July 2020…"/>
            <p:cNvSpPr/>
            <p:nvPr/>
          </p:nvSpPr>
          <p:spPr>
            <a:xfrm>
              <a:off x="0" y="729744"/>
              <a:ext cx="27321375" cy="3801936"/>
            </a:xfrm>
            <a:prstGeom prst="roundRect">
              <a:avLst>
                <a:gd name="adj" fmla="val 16089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Saad, Stahl, Vage, Davies, Nordam, Aberle, Ludvigsen, Johnsen, Sousa, Rajan,  </a:t>
              </a:r>
              <a:r>
                <a:rPr i="1"/>
                <a:t>Advancing Ocean Observation with an AI-driven Mobile Robotic Explorer,</a:t>
              </a:r>
              <a:r>
                <a:t> Oceanography,  July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Gupta. Lermusiaux, </a:t>
              </a:r>
              <a:r>
                <a:rPr i="1"/>
                <a:t>Neural Closure Models for Dynamical Systems.</a:t>
              </a:r>
              <a:r>
                <a:t> Proceedings of The Royal Society A, sub-judice,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Stock, Subramaniam </a:t>
              </a:r>
              <a:r>
                <a:rPr i="1"/>
                <a:t>Accuracy of Empirical Satellite Algorithms for Mapping Phytoplankton Diagnostic Pigments in the Open Ocean: A Supervised Learning Perspective</a:t>
              </a:r>
              <a:r>
                <a:t>,  Frontiers in Marine Science 7.  10.3389/fmars.2020.00599,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Fossum, Ryan, Mukerji, Eidsvik, Maughan, Ludvigsen, Rajan, </a:t>
              </a:r>
              <a:r>
                <a:rPr i="1"/>
                <a:t>Compact Ocean Models for Adaptive Sampling in the Coastal Ocean</a:t>
              </a:r>
              <a:r>
                <a:t>,  Intnl. Journal of Robotics Research, Nov, 2019</a:t>
              </a:r>
            </a:p>
          </p:txBody>
        </p:sp>
        <p:sp>
          <p:nvSpPr>
            <p:cNvPr id="207" name="Machine Learning"/>
            <p:cNvSpPr/>
            <p:nvPr/>
          </p:nvSpPr>
          <p:spPr>
            <a:xfrm>
              <a:off x="23163681" y="0"/>
              <a:ext cx="3876006" cy="865561"/>
            </a:xfrm>
            <a:prstGeom prst="roundRect">
              <a:avLst>
                <a:gd name="adj" fmla="val 19578"/>
              </a:avLst>
            </a:prstGeom>
            <a:solidFill>
              <a:srgbClr val="FF4E30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Machine Learning</a:t>
              </a:r>
            </a:p>
          </p:txBody>
        </p:sp>
      </p:grpSp>
      <p:grpSp>
        <p:nvGrpSpPr>
          <p:cNvPr id="211" name="Group"/>
          <p:cNvGrpSpPr/>
          <p:nvPr/>
        </p:nvGrpSpPr>
        <p:grpSpPr>
          <a:xfrm>
            <a:off x="12534645" y="4771365"/>
            <a:ext cx="24323521" cy="3829359"/>
            <a:chOff x="0" y="0"/>
            <a:chExt cx="24323519" cy="3829357"/>
          </a:xfrm>
        </p:grpSpPr>
        <p:sp>
          <p:nvSpPr>
            <p:cNvPr id="209" name="Magazzeni, Py, Fox, Long, Rajan, Policy Learning for Autonomous Feature Tracking,  Autonomous Robots Journal, Dec 2013…"/>
            <p:cNvSpPr/>
            <p:nvPr/>
          </p:nvSpPr>
          <p:spPr>
            <a:xfrm>
              <a:off x="0" y="693060"/>
              <a:ext cx="24323520" cy="3136298"/>
            </a:xfrm>
            <a:prstGeom prst="roundRect">
              <a:avLst>
                <a:gd name="adj" fmla="val 18864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Magazzeni, Py, Fox, Long, Rajan, </a:t>
              </a:r>
              <a:r>
                <a:rPr i="1"/>
                <a:t>Policy Learning for Autonomous Feature Tracking,</a:t>
              </a:r>
              <a:r>
                <a:t>  Autonomous Robots Journal, Dec 2013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Rajan, Py, Barreiro,  </a:t>
              </a:r>
              <a:r>
                <a:rPr i="1"/>
                <a:t>Towads Deliberative Control in Marine Robotics</a:t>
              </a:r>
              <a:r>
                <a:t>, in Autonomy in Marine Robots, Eds. Mae Seto, Springer Verlag, 2012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Rajan Py,  </a:t>
              </a:r>
              <a:r>
                <a:rPr i="1"/>
                <a:t>T-REX: Partitioned Inference for AUV Mission Control</a:t>
              </a:r>
              <a:r>
                <a:t>, in Further Advances in Unmanned Marine Vehicles, Eds. Roberts and Sutton, The Institution of Engineering and  Technology, UK, 2012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Bresina, Jonsson, Morris, Rajan,  </a:t>
              </a:r>
              <a:r>
                <a:rPr i="1"/>
                <a:t>Activity Planning for the Mars Exploration Rovers,</a:t>
              </a:r>
              <a:r>
                <a:t> Intnl. Conf on Auto. Planning and Scheduling, 2005</a:t>
              </a:r>
            </a:p>
          </p:txBody>
        </p:sp>
        <p:sp>
          <p:nvSpPr>
            <p:cNvPr id="210" name="Artificial Intelligence"/>
            <p:cNvSpPr/>
            <p:nvPr/>
          </p:nvSpPr>
          <p:spPr>
            <a:xfrm>
              <a:off x="19491653" y="0"/>
              <a:ext cx="4500336" cy="894528"/>
            </a:xfrm>
            <a:prstGeom prst="roundRect">
              <a:avLst>
                <a:gd name="adj" fmla="val 23084"/>
              </a:avLst>
            </a:prstGeom>
            <a:solidFill>
              <a:srgbClr val="06FFEA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Artificial Intelligence</a:t>
              </a:r>
            </a:p>
          </p:txBody>
        </p:sp>
      </p:grpSp>
      <p:grpSp>
        <p:nvGrpSpPr>
          <p:cNvPr id="214" name="Group"/>
          <p:cNvGrpSpPr/>
          <p:nvPr/>
        </p:nvGrpSpPr>
        <p:grpSpPr>
          <a:xfrm>
            <a:off x="12954852" y="8268532"/>
            <a:ext cx="24223875" cy="4240988"/>
            <a:chOff x="0" y="0"/>
            <a:chExt cx="24223873" cy="4240987"/>
          </a:xfrm>
        </p:grpSpPr>
        <p:sp>
          <p:nvSpPr>
            <p:cNvPr id="212" name="Fossum, Fragoso, Davies, Ullgren, Mendes, Johnsen, Ellingsen, Eidsvik, Ludvigsen, Rajan, Towards Adaptive Robotic Sampling of Phytoplankton in the Coastal Ocean, Science Robotics, 2019…"/>
            <p:cNvSpPr/>
            <p:nvPr/>
          </p:nvSpPr>
          <p:spPr>
            <a:xfrm>
              <a:off x="0" y="581228"/>
              <a:ext cx="24140164" cy="3659759"/>
            </a:xfrm>
            <a:prstGeom prst="roundRect">
              <a:avLst>
                <a:gd name="adj" fmla="val 16166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300" indent="-330200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 err="1"/>
                <a:t>Fossum</a:t>
              </a:r>
              <a:r>
                <a:rPr dirty="0"/>
                <a:t>, Fragoso, Davies, </a:t>
              </a:r>
              <a:r>
                <a:rPr dirty="0" err="1"/>
                <a:t>Ullgren</a:t>
              </a:r>
              <a:r>
                <a:rPr dirty="0"/>
                <a:t>, Mendes, Johnsen, </a:t>
              </a:r>
              <a:r>
                <a:rPr dirty="0" err="1"/>
                <a:t>Ellingsen</a:t>
              </a:r>
              <a:r>
                <a:rPr dirty="0"/>
                <a:t>, </a:t>
              </a:r>
              <a:r>
                <a:rPr dirty="0" err="1"/>
                <a:t>Eidsvik</a:t>
              </a:r>
              <a:r>
                <a:rPr dirty="0"/>
                <a:t>, </a:t>
              </a:r>
              <a:r>
                <a:rPr dirty="0" err="1"/>
                <a:t>Ludvigsen</a:t>
              </a:r>
              <a:r>
                <a:rPr dirty="0"/>
                <a:t>, </a:t>
              </a:r>
              <a:r>
                <a:rPr dirty="0" err="1"/>
                <a:t>Rajan</a:t>
              </a:r>
              <a:r>
                <a:rPr dirty="0"/>
                <a:t>, </a:t>
              </a:r>
              <a:r>
                <a:rPr i="1" dirty="0"/>
                <a:t>Towards Adaptive Robotic Sampling of Phytoplankton in the Coastal Ocean</a:t>
              </a:r>
              <a:r>
                <a:rPr dirty="0"/>
                <a:t>, Science Robotics, 2019</a:t>
              </a:r>
            </a:p>
            <a:p>
              <a:pPr marL="495300" indent="-330200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 err="1"/>
                <a:t>Fossum</a:t>
              </a:r>
              <a:r>
                <a:rPr dirty="0"/>
                <a:t>, </a:t>
              </a:r>
              <a:r>
                <a:rPr dirty="0" err="1"/>
                <a:t>Eidsvik</a:t>
              </a:r>
              <a:r>
                <a:rPr dirty="0"/>
                <a:t>, </a:t>
              </a:r>
              <a:r>
                <a:rPr dirty="0" err="1"/>
                <a:t>Ellingsen</a:t>
              </a:r>
              <a:r>
                <a:rPr dirty="0"/>
                <a:t>, </a:t>
              </a:r>
              <a:r>
                <a:rPr dirty="0" err="1"/>
                <a:t>Alver</a:t>
              </a:r>
              <a:r>
                <a:rPr dirty="0"/>
                <a:t>, Fragoso, Johnsen, Mendes, </a:t>
              </a:r>
              <a:r>
                <a:rPr dirty="0" err="1"/>
                <a:t>Ludvigsen</a:t>
              </a:r>
              <a:r>
                <a:rPr dirty="0"/>
                <a:t>, </a:t>
              </a:r>
              <a:r>
                <a:rPr dirty="0" err="1"/>
                <a:t>Rajan</a:t>
              </a:r>
              <a:r>
                <a:rPr dirty="0"/>
                <a:t>, </a:t>
              </a:r>
              <a:r>
                <a:rPr i="1" dirty="0"/>
                <a:t>Information-driven Robotic Sampling in the Coastal Ocean</a:t>
              </a:r>
              <a:r>
                <a:rPr dirty="0"/>
                <a:t>, J. Field Robotics, July, 2018</a:t>
              </a:r>
            </a:p>
            <a:p>
              <a:pPr marL="495300" indent="-330200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 err="1"/>
                <a:t>Lermusiaux</a:t>
              </a:r>
              <a:r>
                <a:rPr dirty="0"/>
                <a:t>, Subramani, Lin, Kulkarni, Gupta, </a:t>
              </a:r>
              <a:r>
                <a:rPr dirty="0" err="1"/>
                <a:t>Dutt</a:t>
              </a:r>
              <a:r>
                <a:rPr dirty="0"/>
                <a:t>, </a:t>
              </a:r>
              <a:r>
                <a:rPr dirty="0" err="1"/>
                <a:t>Lolla</a:t>
              </a:r>
              <a:r>
                <a:rPr dirty="0"/>
                <a:t>,  Haley Jr.,  Ali, </a:t>
              </a:r>
              <a:r>
                <a:rPr dirty="0" err="1"/>
                <a:t>Mirabito</a:t>
              </a:r>
              <a:r>
                <a:rPr dirty="0"/>
                <a:t>, and S. Jana, 2017. </a:t>
              </a:r>
              <a:r>
                <a:rPr i="1" dirty="0"/>
                <a:t>A Future for Intelligent Autonomous Ocean Observing Systems.</a:t>
              </a:r>
              <a:r>
                <a:rPr dirty="0"/>
                <a:t> The Sea. Volume 17, The Science of Ocean Prediction, Part 2, J. Marine Res. 75(6), pp. 765–813.</a:t>
              </a:r>
              <a:r>
                <a:rPr dirty="0">
                  <a:latin typeface="Times Roman"/>
                  <a:ea typeface="Times Roman"/>
                  <a:cs typeface="Times Roman"/>
                  <a:sym typeface="Times Roman"/>
                </a:rPr>
                <a:t> </a:t>
              </a:r>
            </a:p>
          </p:txBody>
        </p:sp>
        <p:sp>
          <p:nvSpPr>
            <p:cNvPr id="213" name="Adaptive Sampling"/>
            <p:cNvSpPr/>
            <p:nvPr/>
          </p:nvSpPr>
          <p:spPr>
            <a:xfrm>
              <a:off x="20262596" y="0"/>
              <a:ext cx="3961277" cy="843715"/>
            </a:xfrm>
            <a:prstGeom prst="roundRect">
              <a:avLst>
                <a:gd name="adj" fmla="val 24474"/>
              </a:avLst>
            </a:prstGeom>
            <a:solidFill>
              <a:srgbClr val="FF1D24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Adaptive Sampling</a:t>
              </a:r>
            </a:p>
          </p:txBody>
        </p:sp>
      </p:grpSp>
      <p:grpSp>
        <p:nvGrpSpPr>
          <p:cNvPr id="217" name="Group"/>
          <p:cNvGrpSpPr/>
          <p:nvPr/>
        </p:nvGrpSpPr>
        <p:grpSpPr>
          <a:xfrm>
            <a:off x="268606" y="5214332"/>
            <a:ext cx="12354063" cy="5436877"/>
            <a:chOff x="0" y="0"/>
            <a:chExt cx="12354061" cy="5436876"/>
          </a:xfrm>
        </p:grpSpPr>
        <p:sp>
          <p:nvSpPr>
            <p:cNvPr id="215" name="Aguado, Villa, Chapter: Systems Engineering. Book: CubeSat Handbook: From Mission Design to Operations. Elsevier. DOI: https://doi.org/10.1016/C2018-0-02366-X, 2020…"/>
            <p:cNvSpPr/>
            <p:nvPr/>
          </p:nvSpPr>
          <p:spPr>
            <a:xfrm>
              <a:off x="0" y="484326"/>
              <a:ext cx="12354062" cy="4952551"/>
            </a:xfrm>
            <a:prstGeom prst="roundRect">
              <a:avLst>
                <a:gd name="adj" fmla="val 10830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 Aguado, Villa, </a:t>
              </a:r>
              <a:r>
                <a:rPr i="1"/>
                <a:t>Chapter: Systems Engineering. Book: CubeSat Handbook: From Mission Design to Operations</a:t>
              </a:r>
              <a:r>
                <a:t>. Elsevier. DOI: </a:t>
              </a:r>
              <a:r>
                <a:rPr>
                  <a:hlinkClick r:id="rId2"/>
                </a:rPr>
                <a:t>https://doi.org/10.1016/C2018-0-02366-X</a:t>
              </a:r>
              <a:r>
                <a:t>,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Aguado, Villa, Arias, Díaz Otero. </a:t>
              </a:r>
              <a:r>
                <a:rPr i="1"/>
                <a:t>AOCS Requirements and Practical Limitations for High-Speed Communications on Small Satellites</a:t>
              </a:r>
              <a:r>
                <a:t>, International Journal on Aerospace Engineering. February 2019. 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Guerra, Francisco,Villate, Agelet, Bertolami, Rajan,  </a:t>
              </a:r>
              <a:r>
                <a:rPr i="1"/>
                <a:t>On Small Satellites for Oceanography:  A Survey,</a:t>
              </a:r>
              <a:r>
                <a:t>  Acta Astronautica, 127 404–-423, 2016</a:t>
              </a:r>
            </a:p>
          </p:txBody>
        </p:sp>
        <p:sp>
          <p:nvSpPr>
            <p:cNvPr id="216" name="SmallSats"/>
            <p:cNvSpPr/>
            <p:nvPr/>
          </p:nvSpPr>
          <p:spPr>
            <a:xfrm>
              <a:off x="9332806" y="0"/>
              <a:ext cx="2595518" cy="813411"/>
            </a:xfrm>
            <a:prstGeom prst="roundRect">
              <a:avLst>
                <a:gd name="adj" fmla="val 21199"/>
              </a:avLst>
            </a:prstGeom>
            <a:solidFill>
              <a:srgbClr val="46A6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SmallSats</a:t>
              </a:r>
            </a:p>
          </p:txBody>
        </p:sp>
      </p:grpSp>
      <p:grpSp>
        <p:nvGrpSpPr>
          <p:cNvPr id="220" name="Group"/>
          <p:cNvGrpSpPr/>
          <p:nvPr/>
        </p:nvGrpSpPr>
        <p:grpSpPr>
          <a:xfrm>
            <a:off x="7230435" y="11759278"/>
            <a:ext cx="26690384" cy="3445652"/>
            <a:chOff x="0" y="0"/>
            <a:chExt cx="26690383" cy="3445650"/>
          </a:xfrm>
        </p:grpSpPr>
        <p:sp>
          <p:nvSpPr>
            <p:cNvPr id="218" name="Gupta, Haley, Subramani, Lermusiaux, Fish Modeling and Bayesian Learning for the Lakshadweep Islands. OCEANS '19 MTS/IEEE Seattle, 2019…"/>
            <p:cNvSpPr/>
            <p:nvPr/>
          </p:nvSpPr>
          <p:spPr>
            <a:xfrm>
              <a:off x="0" y="633628"/>
              <a:ext cx="26690384" cy="2812023"/>
            </a:xfrm>
            <a:prstGeom prst="roundRect">
              <a:avLst>
                <a:gd name="adj" fmla="val 21040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634470" indent="-228600" defTabSz="4572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sz="3500"/>
                <a:t>Gupta, Haley, Subramani, Lermusiaux, Fish Modeling and Bayesian Learning for the Lakshadweep Islands. OCEANS '19 MTS/IEEE Seattle, 2019</a:t>
              </a:r>
            </a:p>
            <a:p>
              <a:pPr marL="634470" indent="-228600" defTabSz="457200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Doshi, Kulkarni,  Ali, Gupta, Lermusiaux, Zhan, Hoteit, Knio, Flowmaps and Coherent Sets for Characterizing Residence Times and Connectivity in Lagoons and Coral Reefs: The Case of the Red Sea. OCEANS '19 MTS/IEEE Seattle, 2019</a:t>
              </a:r>
            </a:p>
            <a:p>
              <a:pPr marL="634470" indent="-228600" defTabSz="457200">
                <a:buSzPct val="100000"/>
                <a:buChar char="•"/>
                <a:defRPr sz="48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sz="3500"/>
                <a:t>Lermusiaux, et al. </a:t>
              </a:r>
              <a:r>
                <a:rPr sz="3500" i="1"/>
                <a:t>Real-time Probabilistic Coupled Ocean Physics-Acoustics Forecasting and Data Assimilation for Underwater GPS.</a:t>
              </a:r>
              <a:r>
                <a:rPr sz="3500"/>
                <a:t> OCEANS '20 IEEE/MTS, 2020. In press</a:t>
              </a:r>
            </a:p>
          </p:txBody>
        </p:sp>
        <p:sp>
          <p:nvSpPr>
            <p:cNvPr id="219" name="Probabilitic Modeling"/>
            <p:cNvSpPr/>
            <p:nvPr/>
          </p:nvSpPr>
          <p:spPr>
            <a:xfrm>
              <a:off x="605947" y="0"/>
              <a:ext cx="4641508" cy="728381"/>
            </a:xfrm>
            <a:prstGeom prst="roundRect">
              <a:avLst>
                <a:gd name="adj" fmla="val 25746"/>
              </a:avLst>
            </a:prstGeom>
            <a:solidFill>
              <a:srgbClr val="FF8E0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Probabilitic Modeling</a:t>
              </a:r>
            </a:p>
          </p:txBody>
        </p:sp>
      </p:grpSp>
      <p:grpSp>
        <p:nvGrpSpPr>
          <p:cNvPr id="229" name="Publications"/>
          <p:cNvGrpSpPr/>
          <p:nvPr/>
        </p:nvGrpSpPr>
        <p:grpSpPr>
          <a:xfrm>
            <a:off x="33504528" y="3034910"/>
            <a:ext cx="3248545" cy="1297941"/>
            <a:chOff x="0" y="0"/>
            <a:chExt cx="3248543" cy="1297939"/>
          </a:xfrm>
        </p:grpSpPr>
        <p:sp>
          <p:nvSpPr>
            <p:cNvPr id="228" name="Publications"/>
            <p:cNvSpPr txBox="1"/>
            <p:nvPr/>
          </p:nvSpPr>
          <p:spPr>
            <a:xfrm>
              <a:off x="215900" y="139699"/>
              <a:ext cx="2816744" cy="739142"/>
            </a:xfrm>
            <a:prstGeom prst="rect">
              <a:avLst/>
            </a:prstGeom>
            <a:solidFill>
              <a:srgbClr val="FF9426"/>
            </a:solidFill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3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Publications</a:t>
              </a:r>
            </a:p>
          </p:txBody>
        </p:sp>
        <p:pic>
          <p:nvPicPr>
            <p:cNvPr id="227" name="Publications Publications" descr="Publications Publications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3248544" cy="1297940"/>
            </a:xfrm>
            <a:prstGeom prst="rect">
              <a:avLst/>
            </a:prstGeom>
            <a:effectLst/>
          </p:spPr>
        </p:pic>
      </p:grpSp>
      <p:grpSp>
        <p:nvGrpSpPr>
          <p:cNvPr id="232" name="Group"/>
          <p:cNvGrpSpPr/>
          <p:nvPr/>
        </p:nvGrpSpPr>
        <p:grpSpPr>
          <a:xfrm>
            <a:off x="17123677" y="14351116"/>
            <a:ext cx="20278968" cy="6525464"/>
            <a:chOff x="0" y="0"/>
            <a:chExt cx="20278966" cy="6525463"/>
          </a:xfrm>
        </p:grpSpPr>
        <p:sp>
          <p:nvSpPr>
            <p:cNvPr id="230" name="Sousa, J. Cyber-Physical Maritime Robotic Systems, Encyclopedia of Systems and Control, Springer-Verlag, 2021…"/>
            <p:cNvSpPr/>
            <p:nvPr/>
          </p:nvSpPr>
          <p:spPr>
            <a:xfrm>
              <a:off x="0" y="634986"/>
              <a:ext cx="20278967" cy="5890478"/>
            </a:xfrm>
            <a:prstGeom prst="roundRect">
              <a:avLst>
                <a:gd name="adj" fmla="val 10044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Sousa, J. Cyber-Physical Maritime Robotic Systems, Encyclopedia of Systems and Control, Springer-Verlag, 2021</a:t>
              </a:r>
              <a:endParaRPr>
                <a:solidFill>
                  <a:srgbClr val="FF0000"/>
                </a:solidFill>
              </a:endParaRP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Pinto, Costa, Lima, Dias, Pereira, Ribeiro, Campos, Mirmalek, Mendes, Castajon, Gilabert, Tomasino, Magalhaes, Silva, Relvas, Lukaczyk, Skarpnes, Ludvigsen, Chekalyuk, Sousa, Rajan, </a:t>
              </a:r>
              <a:r>
                <a:rPr i="1"/>
                <a:t>To boldly dive where no one has gone before: Experiments in coordinated robotic ocean exploration</a:t>
              </a:r>
              <a:r>
                <a:t>, Int. Symp. on Experimental Robotics,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Zappa, Brown, Laxague, Dhakal, Harris, Farber. Subramaniam. </a:t>
              </a:r>
              <a:r>
                <a:rPr i="1"/>
                <a:t>Using Ship-Deployed High-Endurance Unmanned Aerial Vehicles for the Study of Ocean Surface and Atmospheric Boundary Layer Processes</a:t>
              </a:r>
              <a:r>
                <a:t> Frontiers in Marine Science 6.  10.3389/fmars.2019.00777, 2020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Ferreira, Costa,  Py,  Pinto, Silva, Smith, Johansen, Sousa, Rajan,  </a:t>
              </a:r>
              <a:r>
                <a:rPr i="1"/>
                <a:t>Advancing Multi-Vehicle Deployments in Oceanographic Field Experiments</a:t>
              </a:r>
              <a:r>
                <a:t>, Autonomous Robots, 2018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Bellingham and Rajan, Robotics in Hostile Environments, Science, 300,  58--63, 2007</a:t>
              </a:r>
            </a:p>
          </p:txBody>
        </p:sp>
        <p:sp>
          <p:nvSpPr>
            <p:cNvPr id="231" name="Autonomous Systems"/>
            <p:cNvSpPr/>
            <p:nvPr/>
          </p:nvSpPr>
          <p:spPr>
            <a:xfrm>
              <a:off x="14929169" y="0"/>
              <a:ext cx="4932658" cy="737801"/>
            </a:xfrm>
            <a:prstGeom prst="roundRect">
              <a:avLst>
                <a:gd name="adj" fmla="val 26385"/>
              </a:avLst>
            </a:prstGeom>
            <a:solidFill>
              <a:srgbClr val="63FF33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Autonomous Systems</a:t>
              </a:r>
            </a:p>
          </p:txBody>
        </p:sp>
      </p:grpSp>
      <p:grpSp>
        <p:nvGrpSpPr>
          <p:cNvPr id="223" name="Group"/>
          <p:cNvGrpSpPr/>
          <p:nvPr/>
        </p:nvGrpSpPr>
        <p:grpSpPr>
          <a:xfrm>
            <a:off x="131159" y="14965657"/>
            <a:ext cx="17250576" cy="5720032"/>
            <a:chOff x="0" y="0"/>
            <a:chExt cx="17250574" cy="5720031"/>
          </a:xfrm>
        </p:grpSpPr>
        <p:sp>
          <p:nvSpPr>
            <p:cNvPr id="221" name="Weber, Subramaniam, Montoya, Doan-Nhu,Nguyen-Ngoc, Dippner,  Voss Habitat Delineation in Highly Variable Marine Environments, Frontiers in Marine Science 6.  10.3389/fmars.2019.00112, 2019…"/>
            <p:cNvSpPr/>
            <p:nvPr/>
          </p:nvSpPr>
          <p:spPr>
            <a:xfrm>
              <a:off x="0" y="598654"/>
              <a:ext cx="17250575" cy="5121378"/>
            </a:xfrm>
            <a:prstGeom prst="roundRect">
              <a:avLst>
                <a:gd name="adj" fmla="val 8890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Weber, Subramaniam, Montoya, Doan-Nhu,Nguyen-Ngoc, Dippner,  Voss </a:t>
              </a:r>
              <a:r>
                <a:rPr i="1"/>
                <a:t>Habitat Delineation in Highly Variable Marine Environments,</a:t>
              </a:r>
              <a:r>
                <a:t> Frontiers in Marine Science 6.  10.3389/fmars.2019.00112, 2019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D’souza Subramaniam, Hafez,  Chekalyuk, Phan,  Yan, MacDonald, Weber, Montoya </a:t>
              </a:r>
              <a:r>
                <a:rPr i="1"/>
                <a:t>Elevated surface chlorophyll associated with natural oil seeps in the Gulf of Mexico</a:t>
              </a:r>
              <a:r>
                <a:t>. Nature Geoscience. (DOI:10.1038/ngeo2631), 2016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t>Mendez, Kershaw, Palumbi,  Pinsky, Ray, Rosenbaum, Subramaniam </a:t>
              </a:r>
              <a:r>
                <a:rPr i="1"/>
                <a:t>Marine Spatial Planning 2.0: genes and satellites to conserve seascape dynamics </a:t>
              </a:r>
              <a:r>
                <a:t> Aquatic Conservation: Marine and Freshwater Ecosystems. DOI: 10.1002/aqc.2533, 2014</a:t>
              </a:r>
            </a:p>
          </p:txBody>
        </p:sp>
        <p:sp>
          <p:nvSpPr>
            <p:cNvPr id="222" name="Biological Oceanography"/>
            <p:cNvSpPr/>
            <p:nvPr/>
          </p:nvSpPr>
          <p:spPr>
            <a:xfrm>
              <a:off x="11135085" y="0"/>
              <a:ext cx="5350444" cy="769551"/>
            </a:xfrm>
            <a:prstGeom prst="roundRect">
              <a:avLst>
                <a:gd name="adj" fmla="val 33446"/>
              </a:avLst>
            </a:prstGeom>
            <a:solidFill>
              <a:srgbClr val="E380EB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t>Biological Oceanography</a:t>
              </a:r>
            </a:p>
          </p:txBody>
        </p:sp>
      </p:grpSp>
      <p:grpSp>
        <p:nvGrpSpPr>
          <p:cNvPr id="226" name="Group"/>
          <p:cNvGrpSpPr/>
          <p:nvPr/>
        </p:nvGrpSpPr>
        <p:grpSpPr>
          <a:xfrm>
            <a:off x="116207" y="10121594"/>
            <a:ext cx="8092060" cy="5496811"/>
            <a:chOff x="0" y="0"/>
            <a:chExt cx="8092059" cy="5496809"/>
          </a:xfrm>
        </p:grpSpPr>
        <p:sp>
          <p:nvSpPr>
            <p:cNvPr id="224" name="Martins, Sousa, Concepts and tools for coordination and control of networked ocean-going vehicles, IEEEE AUV, 2010…"/>
            <p:cNvSpPr/>
            <p:nvPr/>
          </p:nvSpPr>
          <p:spPr>
            <a:xfrm>
              <a:off x="0" y="583427"/>
              <a:ext cx="7483872" cy="4913383"/>
            </a:xfrm>
            <a:prstGeom prst="roundRect">
              <a:avLst>
                <a:gd name="adj" fmla="val 10916"/>
              </a:avLst>
            </a:prstGeom>
            <a:solidFill>
              <a:srgbClr val="FFFFFF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 Martins, Sousa, </a:t>
              </a:r>
              <a:r>
                <a:rPr i="1" dirty="0"/>
                <a:t>Concepts and tools for coordination and control of networked ocean-going vehicles,</a:t>
              </a:r>
              <a:r>
                <a:rPr dirty="0"/>
                <a:t> IEEEE AUV, 2010</a:t>
              </a:r>
            </a:p>
            <a:p>
              <a:pPr marL="495299" indent="-330199">
                <a:buSzPct val="100000"/>
                <a:buChar char="•"/>
                <a:defRPr sz="3500">
                  <a:latin typeface="Gill Sans"/>
                  <a:ea typeface="Gill Sans"/>
                  <a:cs typeface="Gill Sans"/>
                  <a:sym typeface="Gill Sans"/>
                </a:defRPr>
              </a:pPr>
              <a:r>
                <a:rPr dirty="0"/>
                <a:t>Pinto, </a:t>
              </a:r>
              <a:r>
                <a:rPr dirty="0" err="1"/>
                <a:t>Calado</a:t>
              </a:r>
              <a:r>
                <a:rPr dirty="0"/>
                <a:t>, Braga, Dias, Martins, Marques, Sousa, </a:t>
              </a:r>
              <a:r>
                <a:rPr i="1" dirty="0"/>
                <a:t>Implementation of a control architecture for networked vehicle systems,</a:t>
              </a:r>
              <a:r>
                <a:rPr dirty="0"/>
                <a:t> IFAC Navigation, Guidance and Control of Underwater Vehicles, 2012</a:t>
              </a:r>
            </a:p>
          </p:txBody>
        </p:sp>
        <p:sp>
          <p:nvSpPr>
            <p:cNvPr id="225" name="Networked Robotics"/>
            <p:cNvSpPr/>
            <p:nvPr/>
          </p:nvSpPr>
          <p:spPr>
            <a:xfrm>
              <a:off x="3709811" y="0"/>
              <a:ext cx="4382249" cy="813411"/>
            </a:xfrm>
            <a:prstGeom prst="roundRect">
              <a:avLst>
                <a:gd name="adj" fmla="val 21199"/>
              </a:avLst>
            </a:prstGeom>
            <a:solidFill>
              <a:srgbClr val="89DAFF">
                <a:alpha val="45816"/>
              </a:srgbClr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noAutofit/>
            </a:bodyPr>
            <a:lstStyle>
              <a:lvl1pPr algn="ctr">
                <a:defRPr sz="3800">
                  <a:latin typeface="Gill Sans"/>
                  <a:ea typeface="Gill Sans"/>
                  <a:cs typeface="Gill Sans"/>
                  <a:sym typeface="Gill Sans"/>
                </a:defRPr>
              </a:lvl1pPr>
            </a:lstStyle>
            <a:p>
              <a:r>
                <a:rPr dirty="0"/>
                <a:t>Networked Robotics</a:t>
              </a:r>
            </a:p>
          </p:txBody>
        </p:sp>
      </p:grp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932092"/>
      </a:accent2>
      <a:accent3>
        <a:srgbClr val="A5A5A5"/>
      </a:accent3>
      <a:accent4>
        <a:srgbClr val="A31F34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2809494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5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2809494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5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932092"/>
      </a:accent2>
      <a:accent3>
        <a:srgbClr val="A5A5A5"/>
      </a:accent3>
      <a:accent4>
        <a:srgbClr val="A31F34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2809494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5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2809494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5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1453</Words>
  <Application>Microsoft Macintosh PowerPoint</Application>
  <PresentationFormat>Custom</PresentationFormat>
  <Paragraphs>164</Paragraphs>
  <Slides>7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Futura</vt:lpstr>
      <vt:lpstr>Gill Sans</vt:lpstr>
      <vt:lpstr>Times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karaj9111@gmail.com</cp:lastModifiedBy>
  <cp:revision>9</cp:revision>
  <dcterms:modified xsi:type="dcterms:W3CDTF">2021-01-28T15:14:44Z</dcterms:modified>
</cp:coreProperties>
</file>