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8"/>
  </p:notesMasterIdLst>
  <p:sldIdLst>
    <p:sldId id="374" r:id="rId2"/>
    <p:sldId id="375" r:id="rId3"/>
    <p:sldId id="376" r:id="rId4"/>
    <p:sldId id="380" r:id="rId5"/>
    <p:sldId id="377" r:id="rId6"/>
    <p:sldId id="381" r:id="rId7"/>
  </p:sldIdLst>
  <p:sldSz cx="37463413" cy="21067713"/>
  <p:notesSz cx="9296400" cy="7010400"/>
  <p:custDataLst>
    <p:tags r:id="rId9"/>
  </p:custDataLst>
  <p:defaultTextStyle>
    <a:defPPr>
      <a:defRPr lang="en-US"/>
    </a:defPPr>
    <a:lvl1pPr marL="0" algn="l" defTabSz="2809494" rtl="0" eaLnBrk="1" latinLnBrk="0" hangingPunct="1">
      <a:defRPr sz="5531" kern="1200">
        <a:solidFill>
          <a:schemeClr val="tx1"/>
        </a:solidFill>
        <a:latin typeface="+mn-lt"/>
        <a:ea typeface="+mn-ea"/>
        <a:cs typeface="+mn-cs"/>
      </a:defRPr>
    </a:lvl1pPr>
    <a:lvl2pPr marL="1404747" algn="l" defTabSz="2809494" rtl="0" eaLnBrk="1" latinLnBrk="0" hangingPunct="1">
      <a:defRPr sz="5531" kern="1200">
        <a:solidFill>
          <a:schemeClr val="tx1"/>
        </a:solidFill>
        <a:latin typeface="+mn-lt"/>
        <a:ea typeface="+mn-ea"/>
        <a:cs typeface="+mn-cs"/>
      </a:defRPr>
    </a:lvl2pPr>
    <a:lvl3pPr marL="2809494" algn="l" defTabSz="2809494" rtl="0" eaLnBrk="1" latinLnBrk="0" hangingPunct="1">
      <a:defRPr sz="5531" kern="1200">
        <a:solidFill>
          <a:schemeClr val="tx1"/>
        </a:solidFill>
        <a:latin typeface="+mn-lt"/>
        <a:ea typeface="+mn-ea"/>
        <a:cs typeface="+mn-cs"/>
      </a:defRPr>
    </a:lvl3pPr>
    <a:lvl4pPr marL="4214241" algn="l" defTabSz="2809494" rtl="0" eaLnBrk="1" latinLnBrk="0" hangingPunct="1">
      <a:defRPr sz="5531" kern="1200">
        <a:solidFill>
          <a:schemeClr val="tx1"/>
        </a:solidFill>
        <a:latin typeface="+mn-lt"/>
        <a:ea typeface="+mn-ea"/>
        <a:cs typeface="+mn-cs"/>
      </a:defRPr>
    </a:lvl4pPr>
    <a:lvl5pPr marL="5618988" algn="l" defTabSz="2809494" rtl="0" eaLnBrk="1" latinLnBrk="0" hangingPunct="1">
      <a:defRPr sz="5531" kern="1200">
        <a:solidFill>
          <a:schemeClr val="tx1"/>
        </a:solidFill>
        <a:latin typeface="+mn-lt"/>
        <a:ea typeface="+mn-ea"/>
        <a:cs typeface="+mn-cs"/>
      </a:defRPr>
    </a:lvl5pPr>
    <a:lvl6pPr marL="7023735" algn="l" defTabSz="2809494" rtl="0" eaLnBrk="1" latinLnBrk="0" hangingPunct="1">
      <a:defRPr sz="5531" kern="1200">
        <a:solidFill>
          <a:schemeClr val="tx1"/>
        </a:solidFill>
        <a:latin typeface="+mn-lt"/>
        <a:ea typeface="+mn-ea"/>
        <a:cs typeface="+mn-cs"/>
      </a:defRPr>
    </a:lvl6pPr>
    <a:lvl7pPr marL="8428482" algn="l" defTabSz="2809494" rtl="0" eaLnBrk="1" latinLnBrk="0" hangingPunct="1">
      <a:defRPr sz="5531" kern="1200">
        <a:solidFill>
          <a:schemeClr val="tx1"/>
        </a:solidFill>
        <a:latin typeface="+mn-lt"/>
        <a:ea typeface="+mn-ea"/>
        <a:cs typeface="+mn-cs"/>
      </a:defRPr>
    </a:lvl7pPr>
    <a:lvl8pPr marL="9833229" algn="l" defTabSz="2809494" rtl="0" eaLnBrk="1" latinLnBrk="0" hangingPunct="1">
      <a:defRPr sz="5531" kern="1200">
        <a:solidFill>
          <a:schemeClr val="tx1"/>
        </a:solidFill>
        <a:latin typeface="+mn-lt"/>
        <a:ea typeface="+mn-ea"/>
        <a:cs typeface="+mn-cs"/>
      </a:defRPr>
    </a:lvl8pPr>
    <a:lvl9pPr marL="11237976" algn="l" defTabSz="2809494" rtl="0" eaLnBrk="1" latinLnBrk="0" hangingPunct="1">
      <a:defRPr sz="5531"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764" userDrawn="1">
          <p15:clr>
            <a:srgbClr val="A4A3A4"/>
          </p15:clr>
        </p15:guide>
        <p15:guide id="2" pos="11800" userDrawn="1">
          <p15:clr>
            <a:srgbClr val="A4A3A4"/>
          </p15:clr>
        </p15:guide>
        <p15:guide id="3" orient="horz" pos="5235" userDrawn="1">
          <p15:clr>
            <a:srgbClr val="A4A3A4"/>
          </p15:clr>
        </p15:guide>
        <p15:guide id="4" orient="horz" pos="661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1C33"/>
    <a:srgbClr val="173656"/>
    <a:srgbClr val="27668F"/>
    <a:srgbClr val="FFFFFF"/>
    <a:srgbClr val="4F5A63"/>
    <a:srgbClr val="F2F2F2"/>
    <a:srgbClr val="CCFF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422" autoAdjust="0"/>
    <p:restoredTop sz="94162" autoAdjust="0"/>
  </p:normalViewPr>
  <p:slideViewPr>
    <p:cSldViewPr snapToGrid="0">
      <p:cViewPr varScale="1">
        <p:scale>
          <a:sx n="35" d="100"/>
          <a:sy n="35" d="100"/>
        </p:scale>
        <p:origin x="1216" y="208"/>
      </p:cViewPr>
      <p:guideLst>
        <p:guide orient="horz" pos="10764"/>
        <p:guide pos="11800"/>
        <p:guide orient="horz" pos="5235"/>
        <p:guide orient="horz" pos="6617"/>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219" d="100"/>
          <a:sy n="219" d="100"/>
        </p:scale>
        <p:origin x="2648"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867" cy="350762"/>
          </a:xfrm>
          <a:prstGeom prst="rect">
            <a:avLst/>
          </a:prstGeom>
        </p:spPr>
        <p:txBody>
          <a:bodyPr vert="horz" lIns="92226" tIns="46113" rIns="92226" bIns="46113" rtlCol="0"/>
          <a:lstStyle>
            <a:lvl1pPr algn="l">
              <a:defRPr sz="1200"/>
            </a:lvl1pPr>
          </a:lstStyle>
          <a:p>
            <a:endParaRPr lang="en-US"/>
          </a:p>
        </p:txBody>
      </p:sp>
      <p:sp>
        <p:nvSpPr>
          <p:cNvPr id="3" name="Date Placeholder 2"/>
          <p:cNvSpPr>
            <a:spLocks noGrp="1"/>
          </p:cNvSpPr>
          <p:nvPr>
            <p:ph type="dt" idx="1"/>
          </p:nvPr>
        </p:nvSpPr>
        <p:spPr>
          <a:xfrm>
            <a:off x="5265406" y="0"/>
            <a:ext cx="4028867" cy="350762"/>
          </a:xfrm>
          <a:prstGeom prst="rect">
            <a:avLst/>
          </a:prstGeom>
        </p:spPr>
        <p:txBody>
          <a:bodyPr vert="horz" lIns="92226" tIns="46113" rIns="92226" bIns="46113" rtlCol="0"/>
          <a:lstStyle>
            <a:lvl1pPr algn="r">
              <a:defRPr sz="1200"/>
            </a:lvl1pPr>
          </a:lstStyle>
          <a:p>
            <a:fld id="{1ED4DDC7-AF34-4AFF-90DC-87C5A7256FBB}" type="datetimeFigureOut">
              <a:rPr lang="en-US" smtClean="0"/>
              <a:t>3/15/21</a:t>
            </a:fld>
            <a:endParaRPr lang="en-US"/>
          </a:p>
        </p:txBody>
      </p:sp>
      <p:sp>
        <p:nvSpPr>
          <p:cNvPr id="4" name="Slide Image Placeholder 3"/>
          <p:cNvSpPr>
            <a:spLocks noGrp="1" noRot="1" noChangeAspect="1"/>
          </p:cNvSpPr>
          <p:nvPr>
            <p:ph type="sldImg" idx="2"/>
          </p:nvPr>
        </p:nvSpPr>
        <p:spPr>
          <a:xfrm>
            <a:off x="2311400" y="525463"/>
            <a:ext cx="4673600" cy="2628900"/>
          </a:xfrm>
          <a:prstGeom prst="rect">
            <a:avLst/>
          </a:prstGeom>
          <a:noFill/>
          <a:ln w="12700">
            <a:solidFill>
              <a:prstClr val="black"/>
            </a:solidFill>
          </a:ln>
        </p:spPr>
        <p:txBody>
          <a:bodyPr vert="horz" lIns="92226" tIns="46113" rIns="92226" bIns="46113" rtlCol="0" anchor="ctr"/>
          <a:lstStyle/>
          <a:p>
            <a:endParaRPr lang="en-US"/>
          </a:p>
        </p:txBody>
      </p:sp>
      <p:sp>
        <p:nvSpPr>
          <p:cNvPr id="5" name="Notes Placeholder 4"/>
          <p:cNvSpPr>
            <a:spLocks noGrp="1"/>
          </p:cNvSpPr>
          <p:nvPr>
            <p:ph type="body" sz="quarter" idx="3"/>
          </p:nvPr>
        </p:nvSpPr>
        <p:spPr>
          <a:xfrm>
            <a:off x="930067" y="3330424"/>
            <a:ext cx="7436268" cy="3154438"/>
          </a:xfrm>
          <a:prstGeom prst="rect">
            <a:avLst/>
          </a:prstGeom>
        </p:spPr>
        <p:txBody>
          <a:bodyPr vert="horz" lIns="92226" tIns="46113" rIns="92226" bIns="461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435"/>
            <a:ext cx="4028867" cy="350762"/>
          </a:xfrm>
          <a:prstGeom prst="rect">
            <a:avLst/>
          </a:prstGeom>
        </p:spPr>
        <p:txBody>
          <a:bodyPr vert="horz" lIns="92226" tIns="46113" rIns="92226" bIns="46113" rtlCol="0" anchor="b"/>
          <a:lstStyle>
            <a:lvl1pPr algn="l">
              <a:defRPr sz="1200"/>
            </a:lvl1pPr>
          </a:lstStyle>
          <a:p>
            <a:endParaRPr lang="en-US"/>
          </a:p>
        </p:txBody>
      </p:sp>
      <p:sp>
        <p:nvSpPr>
          <p:cNvPr id="7" name="Slide Number Placeholder 6"/>
          <p:cNvSpPr>
            <a:spLocks noGrp="1"/>
          </p:cNvSpPr>
          <p:nvPr>
            <p:ph type="sldNum" sz="quarter" idx="5"/>
          </p:nvPr>
        </p:nvSpPr>
        <p:spPr>
          <a:xfrm>
            <a:off x="5265406" y="6658435"/>
            <a:ext cx="4028867" cy="350762"/>
          </a:xfrm>
          <a:prstGeom prst="rect">
            <a:avLst/>
          </a:prstGeom>
        </p:spPr>
        <p:txBody>
          <a:bodyPr vert="horz" lIns="92226" tIns="46113" rIns="92226" bIns="46113" rtlCol="0" anchor="b"/>
          <a:lstStyle>
            <a:lvl1pPr algn="r">
              <a:defRPr sz="1200"/>
            </a:lvl1pPr>
          </a:lstStyle>
          <a:p>
            <a:fld id="{A55ABA05-0C7C-4772-8DCD-2B99D1F852F9}" type="slidenum">
              <a:rPr lang="en-US" smtClean="0"/>
              <a:t>‹#›</a:t>
            </a:fld>
            <a:endParaRPr lang="en-US"/>
          </a:p>
        </p:txBody>
      </p:sp>
    </p:spTree>
    <p:extLst>
      <p:ext uri="{BB962C8B-B14F-4D97-AF65-F5344CB8AC3E}">
        <p14:creationId xmlns:p14="http://schemas.microsoft.com/office/powerpoint/2010/main" val="1428549433"/>
      </p:ext>
    </p:extLst>
  </p:cSld>
  <p:clrMap bg1="lt1" tx1="dk1" bg2="lt2" tx2="dk2" accent1="accent1" accent2="accent2" accent3="accent3" accent4="accent4" accent5="accent5" accent6="accent6" hlink="hlink" folHlink="folHlink"/>
  <p:notesStyle>
    <a:lvl1pPr marL="0" algn="l" defTabSz="2809494" rtl="0" eaLnBrk="1" latinLnBrk="0" hangingPunct="1">
      <a:defRPr sz="3687" kern="1200">
        <a:solidFill>
          <a:schemeClr val="tx1"/>
        </a:solidFill>
        <a:latin typeface="+mn-lt"/>
        <a:ea typeface="+mn-ea"/>
        <a:cs typeface="+mn-cs"/>
      </a:defRPr>
    </a:lvl1pPr>
    <a:lvl2pPr marL="1404747" algn="l" defTabSz="2809494" rtl="0" eaLnBrk="1" latinLnBrk="0" hangingPunct="1">
      <a:defRPr sz="3687" kern="1200">
        <a:solidFill>
          <a:schemeClr val="tx1"/>
        </a:solidFill>
        <a:latin typeface="+mn-lt"/>
        <a:ea typeface="+mn-ea"/>
        <a:cs typeface="+mn-cs"/>
      </a:defRPr>
    </a:lvl2pPr>
    <a:lvl3pPr marL="2809494" algn="l" defTabSz="2809494" rtl="0" eaLnBrk="1" latinLnBrk="0" hangingPunct="1">
      <a:defRPr sz="3687" kern="1200">
        <a:solidFill>
          <a:schemeClr val="tx1"/>
        </a:solidFill>
        <a:latin typeface="+mn-lt"/>
        <a:ea typeface="+mn-ea"/>
        <a:cs typeface="+mn-cs"/>
      </a:defRPr>
    </a:lvl3pPr>
    <a:lvl4pPr marL="4214241" algn="l" defTabSz="2809494" rtl="0" eaLnBrk="1" latinLnBrk="0" hangingPunct="1">
      <a:defRPr sz="3687" kern="1200">
        <a:solidFill>
          <a:schemeClr val="tx1"/>
        </a:solidFill>
        <a:latin typeface="+mn-lt"/>
        <a:ea typeface="+mn-ea"/>
        <a:cs typeface="+mn-cs"/>
      </a:defRPr>
    </a:lvl4pPr>
    <a:lvl5pPr marL="5618988" algn="l" defTabSz="2809494" rtl="0" eaLnBrk="1" latinLnBrk="0" hangingPunct="1">
      <a:defRPr sz="3687" kern="1200">
        <a:solidFill>
          <a:schemeClr val="tx1"/>
        </a:solidFill>
        <a:latin typeface="+mn-lt"/>
        <a:ea typeface="+mn-ea"/>
        <a:cs typeface="+mn-cs"/>
      </a:defRPr>
    </a:lvl5pPr>
    <a:lvl6pPr marL="7023735" algn="l" defTabSz="2809494" rtl="0" eaLnBrk="1" latinLnBrk="0" hangingPunct="1">
      <a:defRPr sz="3687" kern="1200">
        <a:solidFill>
          <a:schemeClr val="tx1"/>
        </a:solidFill>
        <a:latin typeface="+mn-lt"/>
        <a:ea typeface="+mn-ea"/>
        <a:cs typeface="+mn-cs"/>
      </a:defRPr>
    </a:lvl6pPr>
    <a:lvl7pPr marL="8428482" algn="l" defTabSz="2809494" rtl="0" eaLnBrk="1" latinLnBrk="0" hangingPunct="1">
      <a:defRPr sz="3687" kern="1200">
        <a:solidFill>
          <a:schemeClr val="tx1"/>
        </a:solidFill>
        <a:latin typeface="+mn-lt"/>
        <a:ea typeface="+mn-ea"/>
        <a:cs typeface="+mn-cs"/>
      </a:defRPr>
    </a:lvl7pPr>
    <a:lvl8pPr marL="9833229" algn="l" defTabSz="2809494" rtl="0" eaLnBrk="1" latinLnBrk="0" hangingPunct="1">
      <a:defRPr sz="3687" kern="1200">
        <a:solidFill>
          <a:schemeClr val="tx1"/>
        </a:solidFill>
        <a:latin typeface="+mn-lt"/>
        <a:ea typeface="+mn-ea"/>
        <a:cs typeface="+mn-cs"/>
      </a:defRPr>
    </a:lvl8pPr>
    <a:lvl9pPr marL="11237976" algn="l" defTabSz="2809494" rtl="0" eaLnBrk="1" latinLnBrk="0" hangingPunct="1">
      <a:defRPr sz="368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5ABA05-0C7C-4772-8DCD-2B99D1F852F9}" type="slidenum">
              <a:rPr lang="en-US" smtClean="0"/>
              <a:t>1</a:t>
            </a:fld>
            <a:endParaRPr lang="en-US"/>
          </a:p>
        </p:txBody>
      </p:sp>
    </p:spTree>
    <p:extLst>
      <p:ext uri="{BB962C8B-B14F-4D97-AF65-F5344CB8AC3E}">
        <p14:creationId xmlns:p14="http://schemas.microsoft.com/office/powerpoint/2010/main" val="2703519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5ABA05-0C7C-4772-8DCD-2B99D1F852F9}" type="slidenum">
              <a:rPr lang="en-US" smtClean="0"/>
              <a:t>2</a:t>
            </a:fld>
            <a:endParaRPr lang="en-US"/>
          </a:p>
        </p:txBody>
      </p:sp>
    </p:spTree>
    <p:extLst>
      <p:ext uri="{BB962C8B-B14F-4D97-AF65-F5344CB8AC3E}">
        <p14:creationId xmlns:p14="http://schemas.microsoft.com/office/powerpoint/2010/main" val="3669340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5ABA05-0C7C-4772-8DCD-2B99D1F852F9}" type="slidenum">
              <a:rPr lang="en-US" smtClean="0"/>
              <a:t>3</a:t>
            </a:fld>
            <a:endParaRPr lang="en-US"/>
          </a:p>
        </p:txBody>
      </p:sp>
    </p:spTree>
    <p:extLst>
      <p:ext uri="{BB962C8B-B14F-4D97-AF65-F5344CB8AC3E}">
        <p14:creationId xmlns:p14="http://schemas.microsoft.com/office/powerpoint/2010/main" val="767901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 Cola L (2018). Beaufort wind scale. Accessed on Jan. 12, 2021, at https://commons.wikimedia.org/wiki/File:Beaufort_wind_scale.png.</a:t>
            </a:r>
          </a:p>
        </p:txBody>
      </p:sp>
      <p:sp>
        <p:nvSpPr>
          <p:cNvPr id="4" name="Slide Number Placeholder 3"/>
          <p:cNvSpPr>
            <a:spLocks noGrp="1"/>
          </p:cNvSpPr>
          <p:nvPr>
            <p:ph type="sldNum" sz="quarter" idx="5"/>
          </p:nvPr>
        </p:nvSpPr>
        <p:spPr/>
        <p:txBody>
          <a:bodyPr/>
          <a:lstStyle/>
          <a:p>
            <a:fld id="{A55ABA05-0C7C-4772-8DCD-2B99D1F852F9}" type="slidenum">
              <a:rPr lang="en-US" smtClean="0"/>
              <a:t>4</a:t>
            </a:fld>
            <a:endParaRPr lang="en-US"/>
          </a:p>
        </p:txBody>
      </p:sp>
    </p:spTree>
    <p:extLst>
      <p:ext uri="{BB962C8B-B14F-4D97-AF65-F5344CB8AC3E}">
        <p14:creationId xmlns:p14="http://schemas.microsoft.com/office/powerpoint/2010/main" val="28800451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2809494" rtl="0" eaLnBrk="1" fontAlgn="auto" latinLnBrk="0" hangingPunct="1">
              <a:lnSpc>
                <a:spcPct val="100000"/>
              </a:lnSpc>
              <a:spcBef>
                <a:spcPts val="0"/>
              </a:spcBef>
              <a:spcAft>
                <a:spcPts val="0"/>
              </a:spcAft>
              <a:buClrTx/>
              <a:buSzTx/>
              <a:buFontTx/>
              <a:buNone/>
              <a:tabLst/>
              <a:defRPr/>
            </a:pPr>
            <a:r>
              <a:rPr lang="en-US" b="0" dirty="0"/>
              <a:t>Brohan (2015). Exploring Antarctic weather 1910-1912, accessed on Jan. 12, 2021, at https://vimeo.com/100102993.</a:t>
            </a:r>
          </a:p>
        </p:txBody>
      </p:sp>
      <p:sp>
        <p:nvSpPr>
          <p:cNvPr id="4" name="Slide Number Placeholder 3"/>
          <p:cNvSpPr>
            <a:spLocks noGrp="1"/>
          </p:cNvSpPr>
          <p:nvPr>
            <p:ph type="sldNum" sz="quarter" idx="5"/>
          </p:nvPr>
        </p:nvSpPr>
        <p:spPr/>
        <p:txBody>
          <a:bodyPr/>
          <a:lstStyle/>
          <a:p>
            <a:fld id="{A55ABA05-0C7C-4772-8DCD-2B99D1F852F9}" type="slidenum">
              <a:rPr lang="en-US" smtClean="0"/>
              <a:t>5</a:t>
            </a:fld>
            <a:endParaRPr lang="en-US"/>
          </a:p>
        </p:txBody>
      </p:sp>
    </p:spTree>
    <p:extLst>
      <p:ext uri="{BB962C8B-B14F-4D97-AF65-F5344CB8AC3E}">
        <p14:creationId xmlns:p14="http://schemas.microsoft.com/office/powerpoint/2010/main" val="13254975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slide" Target="../slides/slide5.xml"/><Relationship Id="rId3" Type="http://schemas.openxmlformats.org/officeDocument/2006/relationships/image" Target="../media/image7.emf"/><Relationship Id="rId7" Type="http://schemas.openxmlformats.org/officeDocument/2006/relationships/slide" Target="../slides/slide3.xml"/><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hyperlink" Target="https://commons.wikimedia.org/wiki/File:Beaufort_wind_scale.png" TargetMode="External"/><Relationship Id="rId5" Type="http://schemas.openxmlformats.org/officeDocument/2006/relationships/slide" Target="../slides/slide1.xml"/><Relationship Id="rId10" Type="http://schemas.openxmlformats.org/officeDocument/2006/relationships/hyperlink" Target="https://vimeo.com/100102993" TargetMode="External"/><Relationship Id="rId4" Type="http://schemas.openxmlformats.org/officeDocument/2006/relationships/image" Target="../media/image8.png"/><Relationship Id="rId9" Type="http://schemas.openxmlformats.org/officeDocument/2006/relationships/slide" Target="../slides/slide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4580FF7-7E1A-E440-8525-DD169A510BC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7782" r="46387"/>
          <a:stretch/>
        </p:blipFill>
        <p:spPr>
          <a:xfrm>
            <a:off x="29216743" y="-110753"/>
            <a:ext cx="8381328" cy="21336506"/>
          </a:xfrm>
          <a:prstGeom prst="rect">
            <a:avLst/>
          </a:prstGeom>
        </p:spPr>
      </p:pic>
      <p:pic>
        <p:nvPicPr>
          <p:cNvPr id="3" name="Picture 2">
            <a:extLst>
              <a:ext uri="{FF2B5EF4-FFF2-40B4-BE49-F238E27FC236}">
                <a16:creationId xmlns:a16="http://schemas.microsoft.com/office/drawing/2014/main" id="{79C7B02C-553B-7649-8574-32D987153AB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097989" y="1306575"/>
            <a:ext cx="6506849" cy="1596345"/>
          </a:xfrm>
          <a:prstGeom prst="rect">
            <a:avLst/>
          </a:prstGeom>
        </p:spPr>
      </p:pic>
      <p:sp>
        <p:nvSpPr>
          <p:cNvPr id="4" name="TextBox 3">
            <a:extLst>
              <a:ext uri="{FF2B5EF4-FFF2-40B4-BE49-F238E27FC236}">
                <a16:creationId xmlns:a16="http://schemas.microsoft.com/office/drawing/2014/main" id="{CE4D8C79-A50D-1D49-9661-9577FC04E59F}"/>
              </a:ext>
            </a:extLst>
          </p:cNvPr>
          <p:cNvSpPr txBox="1"/>
          <p:nvPr userDrawn="1"/>
        </p:nvSpPr>
        <p:spPr>
          <a:xfrm>
            <a:off x="30098629" y="4795993"/>
            <a:ext cx="6506209" cy="7213578"/>
          </a:xfrm>
          <a:prstGeom prst="rect">
            <a:avLst/>
          </a:prstGeom>
          <a:noFill/>
        </p:spPr>
        <p:txBody>
          <a:bodyPr wrap="square" rtlCol="0">
            <a:spAutoFit/>
          </a:bodyPr>
          <a:lstStyle/>
          <a:p>
            <a:pPr>
              <a:lnSpc>
                <a:spcPct val="120000"/>
              </a:lnSpc>
              <a:spcAft>
                <a:spcPts val="4301"/>
              </a:spcAft>
            </a:pPr>
            <a:r>
              <a:rPr lang="en-US" sz="4000" dirty="0">
                <a:solidFill>
                  <a:schemeClr val="bg1"/>
                </a:solidFill>
              </a:rPr>
              <a:t>ABSTRACT</a:t>
            </a:r>
          </a:p>
          <a:p>
            <a:pPr>
              <a:lnSpc>
                <a:spcPct val="120000"/>
              </a:lnSpc>
              <a:spcAft>
                <a:spcPts val="4301"/>
              </a:spcAft>
            </a:pPr>
            <a:r>
              <a:rPr lang="en-US" sz="4000" dirty="0">
                <a:solidFill>
                  <a:schemeClr val="bg1"/>
                </a:solidFill>
              </a:rPr>
              <a:t>CHALLENGES</a:t>
            </a:r>
          </a:p>
          <a:p>
            <a:pPr>
              <a:lnSpc>
                <a:spcPct val="120000"/>
              </a:lnSpc>
              <a:spcAft>
                <a:spcPts val="4301"/>
              </a:spcAft>
            </a:pPr>
            <a:r>
              <a:rPr lang="en-US" sz="4000" dirty="0">
                <a:solidFill>
                  <a:schemeClr val="bg1"/>
                </a:solidFill>
              </a:rPr>
              <a:t>VISION</a:t>
            </a:r>
          </a:p>
          <a:p>
            <a:pPr>
              <a:lnSpc>
                <a:spcPct val="120000"/>
              </a:lnSpc>
              <a:spcAft>
                <a:spcPts val="4301"/>
              </a:spcAft>
            </a:pPr>
            <a:r>
              <a:rPr lang="en-US" sz="4000" dirty="0">
                <a:solidFill>
                  <a:schemeClr val="bg1"/>
                </a:solidFill>
              </a:rPr>
              <a:t>CONNECTIONS</a:t>
            </a:r>
          </a:p>
          <a:p>
            <a:pPr>
              <a:lnSpc>
                <a:spcPct val="120000"/>
              </a:lnSpc>
              <a:spcAft>
                <a:spcPts val="4301"/>
              </a:spcAft>
            </a:pPr>
            <a:r>
              <a:rPr lang="en-US" sz="4000" dirty="0">
                <a:solidFill>
                  <a:schemeClr val="bg1"/>
                </a:solidFill>
              </a:rPr>
              <a:t>OPPORTUNITIES</a:t>
            </a:r>
          </a:p>
          <a:p>
            <a:pPr>
              <a:lnSpc>
                <a:spcPct val="120000"/>
              </a:lnSpc>
              <a:spcAft>
                <a:spcPts val="4301"/>
              </a:spcAft>
            </a:pPr>
            <a:endParaRPr lang="en-US" sz="4000" dirty="0">
              <a:solidFill>
                <a:schemeClr val="bg1"/>
              </a:solidFill>
            </a:endParaRPr>
          </a:p>
        </p:txBody>
      </p:sp>
      <p:sp>
        <p:nvSpPr>
          <p:cNvPr id="5" name="TextBox 4">
            <a:extLst>
              <a:ext uri="{FF2B5EF4-FFF2-40B4-BE49-F238E27FC236}">
                <a16:creationId xmlns:a16="http://schemas.microsoft.com/office/drawing/2014/main" id="{BCE6F301-2B8F-0C49-9EB3-AE9EF18C2679}"/>
              </a:ext>
            </a:extLst>
          </p:cNvPr>
          <p:cNvSpPr txBox="1"/>
          <p:nvPr userDrawn="1"/>
        </p:nvSpPr>
        <p:spPr>
          <a:xfrm>
            <a:off x="30098629" y="12206211"/>
            <a:ext cx="6506209" cy="707886"/>
          </a:xfrm>
          <a:prstGeom prst="rect">
            <a:avLst/>
          </a:prstGeom>
          <a:noFill/>
        </p:spPr>
        <p:txBody>
          <a:bodyPr wrap="square" rtlCol="0">
            <a:spAutoFit/>
          </a:bodyPr>
          <a:lstStyle/>
          <a:p>
            <a:r>
              <a:rPr lang="en-US" sz="4000" dirty="0">
                <a:solidFill>
                  <a:schemeClr val="bg1"/>
                </a:solidFill>
              </a:rPr>
              <a:t>REFERENCES</a:t>
            </a:r>
          </a:p>
        </p:txBody>
      </p:sp>
      <p:cxnSp>
        <p:nvCxnSpPr>
          <p:cNvPr id="6" name="Straight Connector 5">
            <a:extLst>
              <a:ext uri="{FF2B5EF4-FFF2-40B4-BE49-F238E27FC236}">
                <a16:creationId xmlns:a16="http://schemas.microsoft.com/office/drawing/2014/main" id="{200974E4-A85F-A749-8706-D9A5F44FEA06}"/>
              </a:ext>
            </a:extLst>
          </p:cNvPr>
          <p:cNvCxnSpPr>
            <a:cxnSpLocks/>
          </p:cNvCxnSpPr>
          <p:nvPr userDrawn="1"/>
        </p:nvCxnSpPr>
        <p:spPr>
          <a:xfrm>
            <a:off x="30145738" y="5768684"/>
            <a:ext cx="7452333" cy="0"/>
          </a:xfrm>
          <a:prstGeom prst="line">
            <a:avLst/>
          </a:prstGeom>
          <a:ln w="31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2EC6583C-3933-AC41-9781-2F3930FE4A5D}"/>
              </a:ext>
            </a:extLst>
          </p:cNvPr>
          <p:cNvCxnSpPr>
            <a:cxnSpLocks/>
          </p:cNvCxnSpPr>
          <p:nvPr userDrawn="1"/>
        </p:nvCxnSpPr>
        <p:spPr>
          <a:xfrm>
            <a:off x="30145738" y="7045554"/>
            <a:ext cx="7452333" cy="0"/>
          </a:xfrm>
          <a:prstGeom prst="line">
            <a:avLst/>
          </a:prstGeom>
          <a:ln w="31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B321918A-DF88-8B43-B257-A871D41D1B7E}"/>
              </a:ext>
            </a:extLst>
          </p:cNvPr>
          <p:cNvCxnSpPr>
            <a:cxnSpLocks/>
          </p:cNvCxnSpPr>
          <p:nvPr userDrawn="1"/>
        </p:nvCxnSpPr>
        <p:spPr>
          <a:xfrm>
            <a:off x="30145738" y="8322424"/>
            <a:ext cx="7452333" cy="0"/>
          </a:xfrm>
          <a:prstGeom prst="line">
            <a:avLst/>
          </a:prstGeom>
          <a:ln w="31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A838BB1F-2372-9444-BC4C-823BB6C17F2A}"/>
              </a:ext>
            </a:extLst>
          </p:cNvPr>
          <p:cNvCxnSpPr>
            <a:cxnSpLocks/>
          </p:cNvCxnSpPr>
          <p:nvPr userDrawn="1"/>
        </p:nvCxnSpPr>
        <p:spPr>
          <a:xfrm>
            <a:off x="30145738" y="9599294"/>
            <a:ext cx="7452333" cy="0"/>
          </a:xfrm>
          <a:prstGeom prst="line">
            <a:avLst/>
          </a:prstGeom>
          <a:ln w="31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C33E8E0F-145A-2B40-ABEF-AC89DE15655A}"/>
              </a:ext>
            </a:extLst>
          </p:cNvPr>
          <p:cNvCxnSpPr>
            <a:cxnSpLocks/>
          </p:cNvCxnSpPr>
          <p:nvPr userDrawn="1"/>
        </p:nvCxnSpPr>
        <p:spPr>
          <a:xfrm>
            <a:off x="30145738" y="10876164"/>
            <a:ext cx="7452333" cy="0"/>
          </a:xfrm>
          <a:prstGeom prst="line">
            <a:avLst/>
          </a:prstGeom>
          <a:ln w="31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9D127ABF-4BB6-884B-9AAB-CD8907B41F40}"/>
              </a:ext>
            </a:extLst>
          </p:cNvPr>
          <p:cNvCxnSpPr>
            <a:cxnSpLocks/>
          </p:cNvCxnSpPr>
          <p:nvPr userDrawn="1"/>
        </p:nvCxnSpPr>
        <p:spPr>
          <a:xfrm>
            <a:off x="30145738" y="12153033"/>
            <a:ext cx="7452333" cy="0"/>
          </a:xfrm>
          <a:prstGeom prst="line">
            <a:avLst/>
          </a:prstGeom>
          <a:ln w="3175">
            <a:solidFill>
              <a:schemeClr val="bg2"/>
            </a:solidFill>
          </a:ln>
        </p:spPr>
        <p:style>
          <a:lnRef idx="2">
            <a:schemeClr val="accent1"/>
          </a:lnRef>
          <a:fillRef idx="0">
            <a:schemeClr val="accent1"/>
          </a:fillRef>
          <a:effectRef idx="1">
            <a:schemeClr val="accent1"/>
          </a:effectRef>
          <a:fontRef idx="minor">
            <a:schemeClr val="tx1"/>
          </a:fontRef>
        </p:style>
      </p:cxnSp>
      <p:sp>
        <p:nvSpPr>
          <p:cNvPr id="13" name="L-Shape 12">
            <a:hlinkClick r:id="" action="ppaction://hlinkshowjump?jump=previousslide"/>
            <a:extLst>
              <a:ext uri="{FF2B5EF4-FFF2-40B4-BE49-F238E27FC236}">
                <a16:creationId xmlns:a16="http://schemas.microsoft.com/office/drawing/2014/main" id="{C2255306-60A1-CD4E-A850-BFFDD559A052}"/>
              </a:ext>
            </a:extLst>
          </p:cNvPr>
          <p:cNvSpPr/>
          <p:nvPr userDrawn="1"/>
        </p:nvSpPr>
        <p:spPr>
          <a:xfrm rot="2700000">
            <a:off x="30180163" y="19285917"/>
            <a:ext cx="393685" cy="393685"/>
          </a:xfrm>
          <a:prstGeom prst="corner">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4" name="L-Shape 13">
            <a:hlinkClick r:id="" action="ppaction://hlinkshowjump?jump=nextslide"/>
            <a:extLst>
              <a:ext uri="{FF2B5EF4-FFF2-40B4-BE49-F238E27FC236}">
                <a16:creationId xmlns:a16="http://schemas.microsoft.com/office/drawing/2014/main" id="{6A751B5A-E3E1-BF48-A64C-D0BDBB715ACF}"/>
              </a:ext>
            </a:extLst>
          </p:cNvPr>
          <p:cNvSpPr/>
          <p:nvPr userDrawn="1"/>
        </p:nvSpPr>
        <p:spPr>
          <a:xfrm rot="13500000">
            <a:off x="31072792" y="19285917"/>
            <a:ext cx="393685" cy="393685"/>
          </a:xfrm>
          <a:prstGeom prst="corner">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5" name="Slide Number Placeholder 16">
            <a:extLst>
              <a:ext uri="{FF2B5EF4-FFF2-40B4-BE49-F238E27FC236}">
                <a16:creationId xmlns:a16="http://schemas.microsoft.com/office/drawing/2014/main" id="{E62503E0-2977-C947-AF71-4F9F3E86831B}"/>
              </a:ext>
            </a:extLst>
          </p:cNvPr>
          <p:cNvSpPr>
            <a:spLocks noGrp="1"/>
          </p:cNvSpPr>
          <p:nvPr userDrawn="1"/>
        </p:nvSpPr>
        <p:spPr bwMode="auto">
          <a:xfrm>
            <a:off x="29708538" y="19060916"/>
            <a:ext cx="6575606" cy="8436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p>
            <a:pPr algn="r" defTabSz="1404518" fontAlgn="base">
              <a:spcBef>
                <a:spcPct val="0"/>
              </a:spcBef>
              <a:spcAft>
                <a:spcPct val="0"/>
              </a:spcAft>
            </a:pPr>
            <a:fld id="{954124FB-DC72-4F4E-9C40-5859EBD9779E}" type="slidenum">
              <a:rPr lang="en-US" sz="3072" b="0" i="0" spc="0" baseline="0" smtClean="0">
                <a:solidFill>
                  <a:schemeClr val="accent4"/>
                </a:solidFill>
                <a:latin typeface="Arial Regular"/>
                <a:ea typeface="ＭＳ Ｐゴシック" charset="0"/>
                <a:cs typeface="Calibri" charset="0"/>
              </a:rPr>
              <a:pPr algn="r" defTabSz="1404518" fontAlgn="base">
                <a:spcBef>
                  <a:spcPct val="0"/>
                </a:spcBef>
                <a:spcAft>
                  <a:spcPct val="0"/>
                </a:spcAft>
              </a:pPr>
              <a:t>‹#›</a:t>
            </a:fld>
            <a:endParaRPr lang="en-US" sz="3072" b="0" i="0" spc="0" baseline="0">
              <a:solidFill>
                <a:schemeClr val="accent4"/>
              </a:solidFill>
              <a:latin typeface="Arial Regular"/>
              <a:ea typeface="ＭＳ Ｐゴシック" charset="0"/>
              <a:cs typeface="Calibri" charset="0"/>
            </a:endParaRPr>
          </a:p>
        </p:txBody>
      </p:sp>
      <p:pic>
        <p:nvPicPr>
          <p:cNvPr id="16" name="Picture 15">
            <a:hlinkClick r:id="" action="ppaction://hlinkshowjump?jump=firstslide"/>
            <a:extLst>
              <a:ext uri="{FF2B5EF4-FFF2-40B4-BE49-F238E27FC236}">
                <a16:creationId xmlns:a16="http://schemas.microsoft.com/office/drawing/2014/main" id="{669368D7-7FC7-E844-B015-C5DF2F37010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421843" y="19077533"/>
            <a:ext cx="718606" cy="718606"/>
          </a:xfrm>
          <a:prstGeom prst="rect">
            <a:avLst/>
          </a:prstGeom>
        </p:spPr>
      </p:pic>
      <p:sp>
        <p:nvSpPr>
          <p:cNvPr id="25" name="Content Placeholder 24">
            <a:extLst>
              <a:ext uri="{FF2B5EF4-FFF2-40B4-BE49-F238E27FC236}">
                <a16:creationId xmlns:a16="http://schemas.microsoft.com/office/drawing/2014/main" id="{977D1F27-D112-3D4F-A75A-AFF5003E7C95}"/>
              </a:ext>
            </a:extLst>
          </p:cNvPr>
          <p:cNvSpPr>
            <a:spLocks noGrp="1"/>
          </p:cNvSpPr>
          <p:nvPr>
            <p:ph sz="quarter" idx="12"/>
          </p:nvPr>
        </p:nvSpPr>
        <p:spPr>
          <a:xfrm>
            <a:off x="1179512" y="6447690"/>
            <a:ext cx="26884092" cy="13178250"/>
          </a:xfrm>
        </p:spPr>
        <p:txBody>
          <a:bodyPr/>
          <a:lstStyle>
            <a:lvl1pPr>
              <a:defRPr sz="6000"/>
            </a:lvl1pPr>
            <a:lvl2pPr>
              <a:defRPr sz="5400"/>
            </a:lvl2pPr>
            <a:lvl3pPr>
              <a:defRPr sz="4800"/>
            </a:lvl3pPr>
            <a:lvl4pPr>
              <a:defRPr sz="4400"/>
            </a:lvl4pPr>
            <a:lvl5pPr>
              <a:defRPr sz="4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Rectangle 26">
            <a:extLst>
              <a:ext uri="{FF2B5EF4-FFF2-40B4-BE49-F238E27FC236}">
                <a16:creationId xmlns:a16="http://schemas.microsoft.com/office/drawing/2014/main" id="{973484BB-FFC9-6647-A95A-6FD5EB837245}"/>
              </a:ext>
            </a:extLst>
          </p:cNvPr>
          <p:cNvSpPr/>
          <p:nvPr userDrawn="1"/>
        </p:nvSpPr>
        <p:spPr>
          <a:xfrm>
            <a:off x="1283028" y="3679425"/>
            <a:ext cx="3086750" cy="1810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991"/>
          </a:p>
        </p:txBody>
      </p:sp>
      <p:sp>
        <p:nvSpPr>
          <p:cNvPr id="39" name="Text Placeholder 37">
            <a:extLst>
              <a:ext uri="{FF2B5EF4-FFF2-40B4-BE49-F238E27FC236}">
                <a16:creationId xmlns:a16="http://schemas.microsoft.com/office/drawing/2014/main" id="{FC74A4D3-5CAE-4E49-BC0A-1EE35450FE69}"/>
              </a:ext>
            </a:extLst>
          </p:cNvPr>
          <p:cNvSpPr>
            <a:spLocks noGrp="1"/>
          </p:cNvSpPr>
          <p:nvPr>
            <p:ph type="body" sz="quarter" idx="13" hasCustomPrompt="1"/>
          </p:nvPr>
        </p:nvSpPr>
        <p:spPr>
          <a:xfrm>
            <a:off x="1149576" y="4275855"/>
            <a:ext cx="26884092" cy="1737361"/>
          </a:xfrm>
        </p:spPr>
        <p:txBody>
          <a:bodyPr/>
          <a:lstStyle>
            <a:lvl1pPr algn="l">
              <a:buNone/>
              <a:defRPr b="1"/>
            </a:lvl1pPr>
          </a:lstStyle>
          <a:p>
            <a:pPr defTabSz="914400"/>
            <a:r>
              <a:rPr lang="en-US" sz="8800" dirty="0"/>
              <a:t>Page Title</a:t>
            </a:r>
          </a:p>
        </p:txBody>
      </p:sp>
      <p:grpSp>
        <p:nvGrpSpPr>
          <p:cNvPr id="18" name="Group 17">
            <a:extLst>
              <a:ext uri="{FF2B5EF4-FFF2-40B4-BE49-F238E27FC236}">
                <a16:creationId xmlns:a16="http://schemas.microsoft.com/office/drawing/2014/main" id="{96258F38-1ECB-CB4B-A94C-AB84E95B0C5A}"/>
              </a:ext>
            </a:extLst>
          </p:cNvPr>
          <p:cNvGrpSpPr/>
          <p:nvPr userDrawn="1"/>
        </p:nvGrpSpPr>
        <p:grpSpPr>
          <a:xfrm>
            <a:off x="30145738" y="4925971"/>
            <a:ext cx="7719576" cy="5622046"/>
            <a:chOff x="30145738" y="4925971"/>
            <a:chExt cx="7719576" cy="5622046"/>
          </a:xfrm>
        </p:grpSpPr>
        <p:sp>
          <p:nvSpPr>
            <p:cNvPr id="17" name="Rectangle 16">
              <a:hlinkClick r:id="rId5" action="ppaction://hlinksldjump"/>
              <a:extLst>
                <a:ext uri="{FF2B5EF4-FFF2-40B4-BE49-F238E27FC236}">
                  <a16:creationId xmlns:a16="http://schemas.microsoft.com/office/drawing/2014/main" id="{123178EC-0AEB-7D4E-BD61-C093982B535F}"/>
                </a:ext>
              </a:extLst>
            </p:cNvPr>
            <p:cNvSpPr/>
            <p:nvPr userDrawn="1"/>
          </p:nvSpPr>
          <p:spPr>
            <a:xfrm>
              <a:off x="30145738" y="4925971"/>
              <a:ext cx="7719576" cy="55627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a:hlinkClick r:id="rId6" action="ppaction://hlinksldjump"/>
              <a:extLst>
                <a:ext uri="{FF2B5EF4-FFF2-40B4-BE49-F238E27FC236}">
                  <a16:creationId xmlns:a16="http://schemas.microsoft.com/office/drawing/2014/main" id="{77B163F1-F13F-DF41-99F9-C561C9621952}"/>
                </a:ext>
              </a:extLst>
            </p:cNvPr>
            <p:cNvSpPr/>
            <p:nvPr userDrawn="1"/>
          </p:nvSpPr>
          <p:spPr>
            <a:xfrm>
              <a:off x="30145738" y="6169555"/>
              <a:ext cx="7719576" cy="55627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a:hlinkClick r:id="rId7" action="ppaction://hlinksldjump"/>
              <a:extLst>
                <a:ext uri="{FF2B5EF4-FFF2-40B4-BE49-F238E27FC236}">
                  <a16:creationId xmlns:a16="http://schemas.microsoft.com/office/drawing/2014/main" id="{1EF54B5D-DB09-144B-9703-C58782FB720B}"/>
                </a:ext>
              </a:extLst>
            </p:cNvPr>
            <p:cNvSpPr/>
            <p:nvPr userDrawn="1"/>
          </p:nvSpPr>
          <p:spPr>
            <a:xfrm>
              <a:off x="30145738" y="7449715"/>
              <a:ext cx="7719576" cy="55627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a:hlinkClick r:id="rId8" action="ppaction://hlinksldjump"/>
              <a:extLst>
                <a:ext uri="{FF2B5EF4-FFF2-40B4-BE49-F238E27FC236}">
                  <a16:creationId xmlns:a16="http://schemas.microsoft.com/office/drawing/2014/main" id="{9D19AE46-DB7E-724D-9EDB-7CCA5DA7F197}"/>
                </a:ext>
              </a:extLst>
            </p:cNvPr>
            <p:cNvSpPr/>
            <p:nvPr userDrawn="1"/>
          </p:nvSpPr>
          <p:spPr>
            <a:xfrm>
              <a:off x="30145738" y="8729875"/>
              <a:ext cx="7719576" cy="55627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Rectangle 30">
              <a:hlinkClick r:id="rId9" action="ppaction://hlinksldjump"/>
              <a:extLst>
                <a:ext uri="{FF2B5EF4-FFF2-40B4-BE49-F238E27FC236}">
                  <a16:creationId xmlns:a16="http://schemas.microsoft.com/office/drawing/2014/main" id="{927F96CE-952C-4446-BEE3-7AEE2C3A6472}"/>
                </a:ext>
              </a:extLst>
            </p:cNvPr>
            <p:cNvSpPr/>
            <p:nvPr userDrawn="1"/>
          </p:nvSpPr>
          <p:spPr>
            <a:xfrm>
              <a:off x="30145738" y="9991747"/>
              <a:ext cx="7719576" cy="55627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6" name="TextBox 25">
            <a:extLst>
              <a:ext uri="{FF2B5EF4-FFF2-40B4-BE49-F238E27FC236}">
                <a16:creationId xmlns:a16="http://schemas.microsoft.com/office/drawing/2014/main" id="{D11EF671-1EB0-4F30-88D3-C64DF3BC2FE6}"/>
              </a:ext>
            </a:extLst>
          </p:cNvPr>
          <p:cNvSpPr txBox="1"/>
          <p:nvPr userDrawn="1"/>
        </p:nvSpPr>
        <p:spPr>
          <a:xfrm>
            <a:off x="30098629" y="13142553"/>
            <a:ext cx="6506209" cy="5712589"/>
          </a:xfrm>
          <a:prstGeom prst="rect">
            <a:avLst/>
          </a:prstGeom>
          <a:noFill/>
        </p:spPr>
        <p:txBody>
          <a:bodyPr wrap="square" rtlCol="0">
            <a:spAutoFit/>
          </a:bodyPr>
          <a:lstStyle/>
          <a:p>
            <a:pPr marL="526694" indent="-526694">
              <a:lnSpc>
                <a:spcPct val="120000"/>
              </a:lnSpc>
              <a:buSzPct val="100000"/>
              <a:buFont typeface="Wingdings" pitchFamily="2" charset="2"/>
              <a:buChar char="§"/>
            </a:pPr>
            <a:r>
              <a:rPr lang="en-US" sz="1800" dirty="0">
                <a:solidFill>
                  <a:schemeClr val="bg1"/>
                </a:solidFill>
              </a:rPr>
              <a:t>Brohan P (2015). </a:t>
            </a:r>
            <a:r>
              <a:rPr lang="en-US" sz="1800" i="1" dirty="0">
                <a:solidFill>
                  <a:schemeClr val="bg1"/>
                </a:solidFill>
              </a:rPr>
              <a:t>Exploring Antarctic weather 1910-1912</a:t>
            </a:r>
            <a:r>
              <a:rPr lang="en-US" sz="1800" dirty="0">
                <a:solidFill>
                  <a:schemeClr val="bg1"/>
                </a:solidFill>
              </a:rPr>
              <a:t>, accessed 1/12/21, at </a:t>
            </a:r>
            <a:r>
              <a:rPr lang="en-US" sz="1800" dirty="0">
                <a:solidFill>
                  <a:schemeClr val="bg1"/>
                </a:solidFill>
                <a:hlinkClick r:id="rId10">
                  <a:extLst>
                    <a:ext uri="{A12FA001-AC4F-418D-AE19-62706E023703}">
                      <ahyp:hlinkClr xmlns:ahyp="http://schemas.microsoft.com/office/drawing/2018/hyperlinkcolor" val="tx"/>
                    </a:ext>
                  </a:extLst>
                </a:hlinkClick>
              </a:rPr>
              <a:t>https://vimeo.com/100102993</a:t>
            </a:r>
            <a:r>
              <a:rPr lang="en-US" sz="1800" dirty="0">
                <a:solidFill>
                  <a:schemeClr val="bg1"/>
                </a:solidFill>
              </a:rPr>
              <a:t>.</a:t>
            </a:r>
          </a:p>
          <a:p>
            <a:pPr marL="526694" indent="-526694">
              <a:lnSpc>
                <a:spcPct val="120000"/>
              </a:lnSpc>
              <a:buSzPct val="100000"/>
              <a:buFont typeface="Wingdings" pitchFamily="2" charset="2"/>
              <a:buChar char="§"/>
            </a:pPr>
            <a:r>
              <a:rPr lang="en-US" sz="1800" dirty="0">
                <a:solidFill>
                  <a:schemeClr val="bg1"/>
                </a:solidFill>
              </a:rPr>
              <a:t>De Cola L (2018).. Beaufort wind scale. Accessed 1/12/21, at </a:t>
            </a:r>
            <a:r>
              <a:rPr lang="en-US" sz="1800" dirty="0">
                <a:solidFill>
                  <a:schemeClr val="bg1"/>
                </a:solidFill>
                <a:hlinkClick r:id="rId11">
                  <a:extLst>
                    <a:ext uri="{A12FA001-AC4F-418D-AE19-62706E023703}">
                      <ahyp:hlinkClr xmlns:ahyp="http://schemas.microsoft.com/office/drawing/2018/hyperlinkcolor" val="tx"/>
                    </a:ext>
                  </a:extLst>
                </a:hlinkClick>
              </a:rPr>
              <a:t>https://commons.wikimedia.org/wiki/ File:Beaufort_wind_scale.png</a:t>
            </a:r>
            <a:r>
              <a:rPr lang="en-US" sz="1800" dirty="0">
                <a:solidFill>
                  <a:schemeClr val="bg1"/>
                </a:solidFill>
              </a:rPr>
              <a:t>.</a:t>
            </a:r>
          </a:p>
          <a:p>
            <a:pPr marL="526694" indent="-526694">
              <a:lnSpc>
                <a:spcPct val="120000"/>
              </a:lnSpc>
              <a:buSzPct val="100000"/>
              <a:buFont typeface="Wingdings" pitchFamily="2" charset="2"/>
              <a:buChar char="§"/>
            </a:pPr>
            <a:r>
              <a:rPr lang="en-US" sz="1800" dirty="0">
                <a:solidFill>
                  <a:schemeClr val="bg1"/>
                </a:solidFill>
              </a:rPr>
              <a:t>Garcia-Herrera R et al. (2018). Understanding weather and climate of the last 300 years from ships' logbooks. </a:t>
            </a:r>
            <a:r>
              <a:rPr lang="en-US" sz="1800" i="1" dirty="0">
                <a:solidFill>
                  <a:schemeClr val="bg1"/>
                </a:solidFill>
              </a:rPr>
              <a:t>WIREs Climate Change</a:t>
            </a:r>
            <a:r>
              <a:rPr lang="en-US" sz="1800" dirty="0">
                <a:solidFill>
                  <a:schemeClr val="bg1"/>
                </a:solidFill>
              </a:rPr>
              <a:t>, doi:10.1002/wcc.544.</a:t>
            </a:r>
          </a:p>
          <a:p>
            <a:pPr marL="526694" indent="-526694">
              <a:lnSpc>
                <a:spcPct val="120000"/>
              </a:lnSpc>
              <a:buSzPct val="100000"/>
              <a:buFont typeface="Wingdings" pitchFamily="2" charset="2"/>
              <a:buChar char="§"/>
            </a:pPr>
            <a:r>
              <a:rPr lang="en-US" sz="1800" dirty="0">
                <a:solidFill>
                  <a:schemeClr val="bg1"/>
                </a:solidFill>
              </a:rPr>
              <a:t>Kent EC &amp; Kennedy JJ (2021). Historical estimates of surface marine temperatures. </a:t>
            </a:r>
            <a:r>
              <a:rPr lang="en-US" sz="1800" i="1" dirty="0">
                <a:solidFill>
                  <a:schemeClr val="bg1"/>
                </a:solidFill>
              </a:rPr>
              <a:t>Ann. Rev. Marine Science</a:t>
            </a:r>
            <a:r>
              <a:rPr lang="en-US" sz="1800" dirty="0">
                <a:solidFill>
                  <a:schemeClr val="bg1"/>
                </a:solidFill>
              </a:rPr>
              <a:t>, doi:10.1146/annurev-marine-042120-111807</a:t>
            </a:r>
          </a:p>
          <a:p>
            <a:pPr marL="526694" indent="-526694">
              <a:lnSpc>
                <a:spcPct val="120000"/>
              </a:lnSpc>
              <a:buSzPct val="100000"/>
              <a:buFont typeface="Wingdings" pitchFamily="2" charset="2"/>
              <a:buChar char="§"/>
            </a:pPr>
            <a:r>
              <a:rPr lang="en-US" sz="1800" dirty="0">
                <a:solidFill>
                  <a:schemeClr val="bg1"/>
                </a:solidFill>
              </a:rPr>
              <a:t>Mateus C et al. (2020). Engaging secondary school students in climate data rescue through service-learning partnerships. </a:t>
            </a:r>
            <a:r>
              <a:rPr lang="en-US" sz="1800" i="1" dirty="0">
                <a:solidFill>
                  <a:schemeClr val="bg1"/>
                </a:solidFill>
              </a:rPr>
              <a:t>Weather</a:t>
            </a:r>
            <a:r>
              <a:rPr lang="en-US" sz="1800" dirty="0">
                <a:solidFill>
                  <a:schemeClr val="bg1"/>
                </a:solidFill>
              </a:rPr>
              <a:t>, doi:10.1002/wea.3841.</a:t>
            </a:r>
          </a:p>
          <a:p>
            <a:pPr marL="526694" indent="-526694">
              <a:lnSpc>
                <a:spcPct val="120000"/>
              </a:lnSpc>
              <a:buSzPct val="100000"/>
              <a:buFont typeface="Wingdings" pitchFamily="2" charset="2"/>
              <a:buChar char="§"/>
            </a:pPr>
            <a:r>
              <a:rPr lang="en-US" sz="1800" dirty="0">
                <a:solidFill>
                  <a:schemeClr val="bg1"/>
                </a:solidFill>
              </a:rPr>
              <a:t>Wheeler D (2014). Hubert Lamb’s ‘treasure trove’: ships’ logbooks in climate research. </a:t>
            </a:r>
            <a:r>
              <a:rPr lang="en-US" sz="1800" i="1" dirty="0">
                <a:solidFill>
                  <a:schemeClr val="bg1"/>
                </a:solidFill>
              </a:rPr>
              <a:t>Weather</a:t>
            </a:r>
            <a:r>
              <a:rPr lang="en-US" sz="1800" dirty="0">
                <a:solidFill>
                  <a:schemeClr val="bg1"/>
                </a:solidFill>
              </a:rPr>
              <a:t>, doi:10.1002/wea.2201</a:t>
            </a:r>
            <a:endParaRPr lang="en-US" sz="2458" dirty="0">
              <a:solidFill>
                <a:schemeClr val="bg1"/>
              </a:solidFill>
            </a:endParaRPr>
          </a:p>
        </p:txBody>
      </p:sp>
    </p:spTree>
    <p:extLst>
      <p:ext uri="{BB962C8B-B14F-4D97-AF65-F5344CB8AC3E}">
        <p14:creationId xmlns:p14="http://schemas.microsoft.com/office/powerpoint/2010/main" val="40062794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vmlDrawing" Target="../drawings/vmlDrawing1.vml"/><Relationship Id="rId7" Type="http://schemas.openxmlformats.org/officeDocument/2006/relationships/image" Target="../media/image3.emf"/><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oleObject" Target="../embeddings/oleObject1.bin"/><Relationship Id="rId5" Type="http://schemas.openxmlformats.org/officeDocument/2006/relationships/tags" Target="../tags/tag3.xml"/><Relationship Id="rId4" Type="http://schemas.openxmlformats.org/officeDocument/2006/relationships/tags" Target="../tags/tag2.xml"/><Relationship Id="rId9" Type="http://schemas.openxmlformats.org/officeDocument/2006/relationships/image" Target="../media/image5.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278EA1E-1CBF-41B4-A7AB-F590D9E5A8CA}"/>
              </a:ext>
            </a:extLst>
          </p:cNvPr>
          <p:cNvGraphicFramePr>
            <a:graphicFrameLocks noChangeAspect="1"/>
          </p:cNvGraphicFramePr>
          <p:nvPr userDrawn="1">
            <p:custDataLst>
              <p:tags r:id="rId4"/>
            </p:custDataLst>
            <p:extLst>
              <p:ext uri="{D42A27DB-BD31-4B8C-83A1-F6EECF244321}">
                <p14:modId xmlns:p14="http://schemas.microsoft.com/office/powerpoint/2010/main" val="20008128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5" name="think-cell Slide" r:id="rId6" imgW="347" imgH="348" progId="TCLayout.ActiveDocument.1">
                  <p:embed/>
                </p:oleObj>
              </mc:Choice>
              <mc:Fallback>
                <p:oleObj name="think-cell Slide" r:id="rId6" imgW="347" imgH="348" progId="TCLayout.ActiveDocument.1">
                  <p:embed/>
                  <p:pic>
                    <p:nvPicPr>
                      <p:cNvPr id="0" name=""/>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5535A8C-9A67-4AFC-8BC9-762E17B2C450}"/>
              </a:ext>
            </a:extLst>
          </p:cNvPr>
          <p:cNvSpPr/>
          <p:nvPr userDrawn="1">
            <p:custDataLst>
              <p:tags r:id="rId5"/>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marL="0" lvl="0" indent="0" algn="ctr"/>
            <a:endParaRPr lang="en-US" sz="11059" b="1" i="0" baseline="0" dirty="0">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endParaRPr>
          </a:p>
        </p:txBody>
      </p:sp>
      <p:pic>
        <p:nvPicPr>
          <p:cNvPr id="8" name="Picture 7">
            <a:extLst>
              <a:ext uri="{FF2B5EF4-FFF2-40B4-BE49-F238E27FC236}">
                <a16:creationId xmlns:a16="http://schemas.microsoft.com/office/drawing/2014/main" id="{BD82D44D-7F7B-004F-A4A8-B84B96022956}"/>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t="45121" b="45697"/>
          <a:stretch/>
        </p:blipFill>
        <p:spPr>
          <a:xfrm>
            <a:off x="2" y="18791096"/>
            <a:ext cx="37463416" cy="2276619"/>
          </a:xfrm>
          <a:prstGeom prst="rect">
            <a:avLst/>
          </a:prstGeom>
        </p:spPr>
      </p:pic>
      <p:sp>
        <p:nvSpPr>
          <p:cNvPr id="1027" name="Title Placeholder 21"/>
          <p:cNvSpPr>
            <a:spLocks noGrp="1"/>
          </p:cNvSpPr>
          <p:nvPr>
            <p:ph type="title"/>
          </p:nvPr>
        </p:nvSpPr>
        <p:spPr bwMode="auto">
          <a:xfrm>
            <a:off x="1626019" y="919767"/>
            <a:ext cx="34276420" cy="2809028"/>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8" name="Text Placeholder 12"/>
          <p:cNvSpPr>
            <a:spLocks noGrp="1"/>
          </p:cNvSpPr>
          <p:nvPr>
            <p:ph type="body" idx="1"/>
          </p:nvPr>
        </p:nvSpPr>
        <p:spPr bwMode="auto">
          <a:xfrm>
            <a:off x="1639026" y="4850303"/>
            <a:ext cx="34276420" cy="12464372"/>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FCFD0914-1FFF-BE44-A2B0-7CC3E49D7C4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670061" y="19545198"/>
            <a:ext cx="14241047" cy="965244"/>
          </a:xfrm>
          <a:prstGeom prst="rect">
            <a:avLst/>
          </a:prstGeom>
        </p:spPr>
      </p:pic>
      <p:sp>
        <p:nvSpPr>
          <p:cNvPr id="1030" name="Slide Number Placeholder 16"/>
          <p:cNvSpPr>
            <a:spLocks noGrp="1"/>
          </p:cNvSpPr>
          <p:nvPr/>
        </p:nvSpPr>
        <p:spPr bwMode="auto">
          <a:xfrm>
            <a:off x="29339840" y="19605977"/>
            <a:ext cx="6575606" cy="8436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p>
            <a:pPr algn="r" defTabSz="1404518" fontAlgn="base">
              <a:spcBef>
                <a:spcPct val="0"/>
              </a:spcBef>
              <a:spcAft>
                <a:spcPct val="0"/>
              </a:spcAft>
            </a:pPr>
            <a:fld id="{954124FB-DC72-4F4E-9C40-5859EBD9779E}" type="slidenum">
              <a:rPr lang="en-US" sz="3072" b="0" i="0" spc="0" baseline="0" smtClean="0">
                <a:solidFill>
                  <a:schemeClr val="tx2"/>
                </a:solidFill>
                <a:latin typeface="Arial Regular"/>
                <a:ea typeface="ＭＳ Ｐゴシック" charset="0"/>
                <a:cs typeface="Calibri" charset="0"/>
              </a:rPr>
              <a:pPr algn="r" defTabSz="1404518" fontAlgn="base">
                <a:spcBef>
                  <a:spcPct val="0"/>
                </a:spcBef>
                <a:spcAft>
                  <a:spcPct val="0"/>
                </a:spcAft>
              </a:pPr>
              <a:t>‹#›</a:t>
            </a:fld>
            <a:endParaRPr lang="en-US" sz="3072" b="0" i="0" spc="0" baseline="0">
              <a:solidFill>
                <a:schemeClr val="tx2"/>
              </a:solidFill>
              <a:latin typeface="Arial Regular"/>
              <a:ea typeface="ＭＳ Ｐゴシック" charset="0"/>
              <a:cs typeface="Calibri" charset="0"/>
            </a:endParaRPr>
          </a:p>
        </p:txBody>
      </p:sp>
    </p:spTree>
    <p:extLst>
      <p:ext uri="{BB962C8B-B14F-4D97-AF65-F5344CB8AC3E}">
        <p14:creationId xmlns:p14="http://schemas.microsoft.com/office/powerpoint/2010/main" val="2936839231"/>
      </p:ext>
    </p:extLst>
  </p:cSld>
  <p:clrMap bg1="lt1" tx1="dk1" bg2="lt2" tx2="dk2" accent1="accent1" accent2="accent2" accent3="accent3" accent4="accent4" accent5="accent5" accent6="accent6" hlink="hlink" folHlink="folHlink"/>
  <p:sldLayoutIdLst>
    <p:sldLayoutId id="2147483755" r:id="rId1"/>
  </p:sldLayoutIdLst>
  <p:hf sldNum="0" hdr="0" ftr="0"/>
  <p:txStyles>
    <p:titleStyle>
      <a:lvl1pPr algn="l" rtl="0" eaLnBrk="1" fontAlgn="base" hangingPunct="1">
        <a:spcBef>
          <a:spcPct val="0"/>
        </a:spcBef>
        <a:spcAft>
          <a:spcPct val="0"/>
        </a:spcAft>
        <a:defRPr sz="11059" b="1" i="0" kern="1200" spc="-246" baseline="0">
          <a:solidFill>
            <a:schemeClr val="tx2"/>
          </a:solidFill>
          <a:latin typeface="Arial" panose="020B0604020202020204" pitchFamily="34" charset="0"/>
          <a:ea typeface="ＭＳ Ｐゴシック" charset="0"/>
          <a:cs typeface="Arial" panose="020B0604020202020204" pitchFamily="34" charset="0"/>
        </a:defRPr>
      </a:lvl1pPr>
      <a:lvl2pPr algn="l" rtl="0" eaLnBrk="1" fontAlgn="base" hangingPunct="1">
        <a:spcBef>
          <a:spcPct val="0"/>
        </a:spcBef>
        <a:spcAft>
          <a:spcPct val="0"/>
        </a:spcAft>
        <a:defRPr sz="9830">
          <a:solidFill>
            <a:schemeClr val="bg1"/>
          </a:solidFill>
          <a:latin typeface="Calibri" charset="0"/>
          <a:ea typeface="ＭＳ Ｐゴシック" charset="0"/>
        </a:defRPr>
      </a:lvl2pPr>
      <a:lvl3pPr algn="l" rtl="0" eaLnBrk="1" fontAlgn="base" hangingPunct="1">
        <a:spcBef>
          <a:spcPct val="0"/>
        </a:spcBef>
        <a:spcAft>
          <a:spcPct val="0"/>
        </a:spcAft>
        <a:defRPr sz="9830">
          <a:solidFill>
            <a:schemeClr val="bg1"/>
          </a:solidFill>
          <a:latin typeface="Calibri" charset="0"/>
          <a:ea typeface="ＭＳ Ｐゴシック" charset="0"/>
        </a:defRPr>
      </a:lvl3pPr>
      <a:lvl4pPr algn="l" rtl="0" eaLnBrk="1" fontAlgn="base" hangingPunct="1">
        <a:spcBef>
          <a:spcPct val="0"/>
        </a:spcBef>
        <a:spcAft>
          <a:spcPct val="0"/>
        </a:spcAft>
        <a:defRPr sz="9830">
          <a:solidFill>
            <a:schemeClr val="bg1"/>
          </a:solidFill>
          <a:latin typeface="Calibri" charset="0"/>
          <a:ea typeface="ＭＳ Ｐゴシック" charset="0"/>
        </a:defRPr>
      </a:lvl4pPr>
      <a:lvl5pPr algn="l" rtl="0" eaLnBrk="1" fontAlgn="base" hangingPunct="1">
        <a:spcBef>
          <a:spcPct val="0"/>
        </a:spcBef>
        <a:spcAft>
          <a:spcPct val="0"/>
        </a:spcAft>
        <a:defRPr sz="9830">
          <a:solidFill>
            <a:schemeClr val="bg1"/>
          </a:solidFill>
          <a:latin typeface="Calibri" charset="0"/>
          <a:ea typeface="ＭＳ Ｐゴシック" charset="0"/>
        </a:defRPr>
      </a:lvl5pPr>
      <a:lvl6pPr marL="1404518" algn="l" rtl="0" eaLnBrk="1" fontAlgn="base" hangingPunct="1">
        <a:spcBef>
          <a:spcPct val="0"/>
        </a:spcBef>
        <a:spcAft>
          <a:spcPct val="0"/>
        </a:spcAft>
        <a:defRPr sz="13517">
          <a:solidFill>
            <a:srgbClr val="CDD74C"/>
          </a:solidFill>
          <a:latin typeface="Calibri" charset="0"/>
          <a:ea typeface="ＭＳ Ｐゴシック" charset="0"/>
        </a:defRPr>
      </a:lvl6pPr>
      <a:lvl7pPr marL="2809037" algn="l" rtl="0" eaLnBrk="1" fontAlgn="base" hangingPunct="1">
        <a:spcBef>
          <a:spcPct val="0"/>
        </a:spcBef>
        <a:spcAft>
          <a:spcPct val="0"/>
        </a:spcAft>
        <a:defRPr sz="13517">
          <a:solidFill>
            <a:srgbClr val="CDD74C"/>
          </a:solidFill>
          <a:latin typeface="Calibri" charset="0"/>
          <a:ea typeface="ＭＳ Ｐゴシック" charset="0"/>
        </a:defRPr>
      </a:lvl7pPr>
      <a:lvl8pPr marL="4213555" algn="l" rtl="0" eaLnBrk="1" fontAlgn="base" hangingPunct="1">
        <a:spcBef>
          <a:spcPct val="0"/>
        </a:spcBef>
        <a:spcAft>
          <a:spcPct val="0"/>
        </a:spcAft>
        <a:defRPr sz="13517">
          <a:solidFill>
            <a:srgbClr val="CDD74C"/>
          </a:solidFill>
          <a:latin typeface="Calibri" charset="0"/>
          <a:ea typeface="ＭＳ Ｐゴシック" charset="0"/>
        </a:defRPr>
      </a:lvl8pPr>
      <a:lvl9pPr marL="5618074" algn="l" rtl="0" eaLnBrk="1" fontAlgn="base" hangingPunct="1">
        <a:spcBef>
          <a:spcPct val="0"/>
        </a:spcBef>
        <a:spcAft>
          <a:spcPct val="0"/>
        </a:spcAft>
        <a:defRPr sz="13517">
          <a:solidFill>
            <a:srgbClr val="CDD74C"/>
          </a:solidFill>
          <a:latin typeface="Calibri" charset="0"/>
          <a:ea typeface="ＭＳ Ｐゴシック" charset="0"/>
        </a:defRPr>
      </a:lvl9pPr>
    </p:titleStyle>
    <p:bodyStyle>
      <a:lvl1pPr marL="980238" indent="-980238" algn="l" rtl="0" eaLnBrk="1" fontAlgn="base" hangingPunct="1">
        <a:lnSpc>
          <a:spcPct val="120000"/>
        </a:lnSpc>
        <a:spcBef>
          <a:spcPts val="2150"/>
        </a:spcBef>
        <a:spcAft>
          <a:spcPct val="0"/>
        </a:spcAft>
        <a:buClr>
          <a:schemeClr val="tx1"/>
        </a:buClr>
        <a:buSzPct val="100000"/>
        <a:buFont typeface="Wingdings" pitchFamily="2" charset="2"/>
        <a:buChar char="§"/>
        <a:defRPr sz="8602" b="0" i="0" kern="1200" spc="-154" baseline="0">
          <a:solidFill>
            <a:schemeClr val="tx2"/>
          </a:solidFill>
          <a:latin typeface="Arial Regular"/>
          <a:ea typeface="ＭＳ Ｐゴシック" charset="0"/>
          <a:cs typeface="Calibri" pitchFamily="34" charset="0"/>
        </a:defRPr>
      </a:lvl1pPr>
      <a:lvl2pPr marL="1965352" indent="-838810" algn="l" rtl="0" eaLnBrk="1" fontAlgn="base" hangingPunct="1">
        <a:lnSpc>
          <a:spcPct val="120000"/>
        </a:lnSpc>
        <a:spcBef>
          <a:spcPts val="1690"/>
        </a:spcBef>
        <a:spcAft>
          <a:spcPct val="0"/>
        </a:spcAft>
        <a:buClr>
          <a:schemeClr val="tx1"/>
        </a:buClr>
        <a:buSzPct val="100000"/>
        <a:buFont typeface="Wingdings" pitchFamily="2" charset="2"/>
        <a:buChar char="§"/>
        <a:defRPr sz="7373" b="0" i="0" kern="1200" spc="-123" baseline="0">
          <a:solidFill>
            <a:schemeClr val="tx2"/>
          </a:solidFill>
          <a:latin typeface="Arial Regular"/>
          <a:ea typeface="ＭＳ Ｐゴシック" charset="0"/>
          <a:cs typeface="Calibri" pitchFamily="34" charset="0"/>
        </a:defRPr>
      </a:lvl2pPr>
      <a:lvl3pPr marL="2809037" indent="-702259" algn="l" rtl="0" eaLnBrk="1" fontAlgn="base" hangingPunct="1">
        <a:lnSpc>
          <a:spcPct val="120000"/>
        </a:lnSpc>
        <a:spcBef>
          <a:spcPts val="1536"/>
        </a:spcBef>
        <a:spcAft>
          <a:spcPct val="0"/>
        </a:spcAft>
        <a:buClr>
          <a:schemeClr val="tx1"/>
        </a:buClr>
        <a:buSzPct val="100000"/>
        <a:buFont typeface="Wingdings" pitchFamily="2" charset="2"/>
        <a:buChar char="§"/>
        <a:defRPr sz="7066" b="0" i="0" kern="1200" spc="0" baseline="0">
          <a:solidFill>
            <a:schemeClr val="tx2"/>
          </a:solidFill>
          <a:latin typeface="Arial Regular"/>
          <a:ea typeface="ＭＳ Ｐゴシック" charset="0"/>
          <a:cs typeface="Calibri" pitchFamily="34" charset="0"/>
        </a:defRPr>
      </a:lvl3pPr>
      <a:lvl4pPr marL="4213555"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4pPr>
      <a:lvl5pPr marL="5618074"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5pPr>
      <a:lvl6pPr marL="6460785" indent="-702259" algn="l" rtl="0" eaLnBrk="1" latinLnBrk="0" hangingPunct="1">
        <a:spcBef>
          <a:spcPct val="20000"/>
        </a:spcBef>
        <a:buClr>
          <a:schemeClr val="accent1"/>
        </a:buClr>
        <a:buFont typeface="Wingdings"/>
        <a:buChar char="§"/>
        <a:defRPr kumimoji="0" sz="5530" kern="1200" baseline="0">
          <a:solidFill>
            <a:schemeClr val="tx1"/>
          </a:solidFill>
          <a:latin typeface="+mn-lt"/>
          <a:ea typeface="+mn-ea"/>
          <a:cs typeface="+mn-cs"/>
        </a:defRPr>
      </a:lvl6pPr>
      <a:lvl7pPr marL="7303496" indent="-702259" algn="l" rtl="0" eaLnBrk="1" latinLnBrk="0" hangingPunct="1">
        <a:spcBef>
          <a:spcPct val="20000"/>
        </a:spcBef>
        <a:buClr>
          <a:schemeClr val="accent2"/>
        </a:buClr>
        <a:buFont typeface="Wingdings"/>
        <a:buChar char="§"/>
        <a:defRPr kumimoji="0" sz="5530" kern="1200" baseline="0">
          <a:solidFill>
            <a:schemeClr val="tx1"/>
          </a:solidFill>
          <a:latin typeface="+mn-lt"/>
          <a:ea typeface="+mn-ea"/>
          <a:cs typeface="+mn-cs"/>
        </a:defRPr>
      </a:lvl7pPr>
      <a:lvl8pPr marL="8146207" indent="-702259" algn="l" rtl="0" eaLnBrk="1" latinLnBrk="0" hangingPunct="1">
        <a:spcBef>
          <a:spcPct val="20000"/>
        </a:spcBef>
        <a:buClr>
          <a:schemeClr val="accent3"/>
        </a:buClr>
        <a:buFont typeface="Wingdings"/>
        <a:buChar char="§"/>
        <a:defRPr kumimoji="0" sz="5530" kern="1200" baseline="0">
          <a:solidFill>
            <a:schemeClr val="tx1"/>
          </a:solidFill>
          <a:latin typeface="+mn-lt"/>
          <a:ea typeface="+mn-ea"/>
          <a:cs typeface="+mn-cs"/>
        </a:defRPr>
      </a:lvl8pPr>
      <a:lvl9pPr marL="8988918" indent="-702259" algn="l" rtl="0" eaLnBrk="1" latinLnBrk="0" hangingPunct="1">
        <a:spcBef>
          <a:spcPct val="20000"/>
        </a:spcBef>
        <a:buClr>
          <a:schemeClr val="accent4"/>
        </a:buClr>
        <a:buFont typeface="Wingdings"/>
        <a:buChar char="§"/>
        <a:defRPr kumimoji="0" sz="553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1404518" algn="l" rtl="0" eaLnBrk="1" latinLnBrk="0" hangingPunct="1">
        <a:defRPr kumimoji="0" kern="1200">
          <a:solidFill>
            <a:schemeClr val="tx1"/>
          </a:solidFill>
          <a:latin typeface="+mn-lt"/>
          <a:ea typeface="+mn-ea"/>
          <a:cs typeface="+mn-cs"/>
        </a:defRPr>
      </a:lvl2pPr>
      <a:lvl3pPr marL="2809037" algn="l" rtl="0" eaLnBrk="1" latinLnBrk="0" hangingPunct="1">
        <a:defRPr kumimoji="0" kern="1200">
          <a:solidFill>
            <a:schemeClr val="tx1"/>
          </a:solidFill>
          <a:latin typeface="+mn-lt"/>
          <a:ea typeface="+mn-ea"/>
          <a:cs typeface="+mn-cs"/>
        </a:defRPr>
      </a:lvl3pPr>
      <a:lvl4pPr marL="4213555" algn="l" rtl="0" eaLnBrk="1" latinLnBrk="0" hangingPunct="1">
        <a:defRPr kumimoji="0" kern="1200">
          <a:solidFill>
            <a:schemeClr val="tx1"/>
          </a:solidFill>
          <a:latin typeface="+mn-lt"/>
          <a:ea typeface="+mn-ea"/>
          <a:cs typeface="+mn-cs"/>
        </a:defRPr>
      </a:lvl4pPr>
      <a:lvl5pPr marL="5618074" algn="l" rtl="0" eaLnBrk="1" latinLnBrk="0" hangingPunct="1">
        <a:defRPr kumimoji="0" kern="1200">
          <a:solidFill>
            <a:schemeClr val="tx1"/>
          </a:solidFill>
          <a:latin typeface="+mn-lt"/>
          <a:ea typeface="+mn-ea"/>
          <a:cs typeface="+mn-cs"/>
        </a:defRPr>
      </a:lvl5pPr>
      <a:lvl6pPr marL="7022592" algn="l" rtl="0" eaLnBrk="1" latinLnBrk="0" hangingPunct="1">
        <a:defRPr kumimoji="0" kern="1200">
          <a:solidFill>
            <a:schemeClr val="tx1"/>
          </a:solidFill>
          <a:latin typeface="+mn-lt"/>
          <a:ea typeface="+mn-ea"/>
          <a:cs typeface="+mn-cs"/>
        </a:defRPr>
      </a:lvl6pPr>
      <a:lvl7pPr marL="8427110" algn="l" rtl="0" eaLnBrk="1" latinLnBrk="0" hangingPunct="1">
        <a:defRPr kumimoji="0" kern="1200">
          <a:solidFill>
            <a:schemeClr val="tx1"/>
          </a:solidFill>
          <a:latin typeface="+mn-lt"/>
          <a:ea typeface="+mn-ea"/>
          <a:cs typeface="+mn-cs"/>
        </a:defRPr>
      </a:lvl7pPr>
      <a:lvl8pPr marL="9831629" algn="l" rtl="0" eaLnBrk="1" latinLnBrk="0" hangingPunct="1">
        <a:defRPr kumimoji="0" kern="1200">
          <a:solidFill>
            <a:schemeClr val="tx1"/>
          </a:solidFill>
          <a:latin typeface="+mn-lt"/>
          <a:ea typeface="+mn-ea"/>
          <a:cs typeface="+mn-cs"/>
        </a:defRPr>
      </a:lvl8pPr>
      <a:lvl9pPr marL="11236147"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Layout" Target="../slideLayouts/slideLayout1.xml"/><Relationship Id="rId7" Type="http://schemas.openxmlformats.org/officeDocument/2006/relationships/image" Target="../media/image9.jpeg"/><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slideLayout" Target="../slideLayouts/slideLayout1.xml"/><Relationship Id="rId7" Type="http://schemas.openxmlformats.org/officeDocument/2006/relationships/image" Target="../media/image11.jpg"/><Relationship Id="rId2" Type="http://schemas.openxmlformats.org/officeDocument/2006/relationships/tags" Target="../tags/tag5.xml"/><Relationship Id="rId1" Type="http://schemas.openxmlformats.org/officeDocument/2006/relationships/vmlDrawing" Target="../drawings/vmlDrawing3.vml"/><Relationship Id="rId6" Type="http://schemas.openxmlformats.org/officeDocument/2006/relationships/image" Target="../media/image3.emf"/><Relationship Id="rId5" Type="http://schemas.openxmlformats.org/officeDocument/2006/relationships/oleObject" Target="../embeddings/oleObject3.bin"/><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jpg"/></Relationships>
</file>

<file path=ppt/slides/_rels/slide5.xml.rels><?xml version="1.0" encoding="UTF-8" standalone="yes"?>
<Relationships xmlns="http://schemas.openxmlformats.org/package/2006/relationships"><Relationship Id="rId8" Type="http://schemas.openxmlformats.org/officeDocument/2006/relationships/image" Target="../media/image3.emf"/><Relationship Id="rId13" Type="http://schemas.openxmlformats.org/officeDocument/2006/relationships/image" Target="../media/image21.png"/><Relationship Id="rId3" Type="http://schemas.microsoft.com/office/2007/relationships/media" Target="../media/media1.mp4"/><Relationship Id="rId7" Type="http://schemas.openxmlformats.org/officeDocument/2006/relationships/oleObject" Target="../embeddings/oleObject4.bin"/><Relationship Id="rId12" Type="http://schemas.openxmlformats.org/officeDocument/2006/relationships/image" Target="../media/image20.png"/><Relationship Id="rId2" Type="http://schemas.openxmlformats.org/officeDocument/2006/relationships/tags" Target="../tags/tag6.xml"/><Relationship Id="rId1" Type="http://schemas.openxmlformats.org/officeDocument/2006/relationships/vmlDrawing" Target="../drawings/vmlDrawing4.vml"/><Relationship Id="rId6" Type="http://schemas.openxmlformats.org/officeDocument/2006/relationships/notesSlide" Target="../notesSlides/notesSlide5.xml"/><Relationship Id="rId11" Type="http://schemas.openxmlformats.org/officeDocument/2006/relationships/image" Target="../media/image19.png"/><Relationship Id="rId5" Type="http://schemas.openxmlformats.org/officeDocument/2006/relationships/slideLayout" Target="../slideLayouts/slideLayout1.xml"/><Relationship Id="rId15" Type="http://schemas.openxmlformats.org/officeDocument/2006/relationships/image" Target="../media/image23.png"/><Relationship Id="rId10" Type="http://schemas.openxmlformats.org/officeDocument/2006/relationships/image" Target="../media/image18.jpeg"/><Relationship Id="rId4" Type="http://schemas.openxmlformats.org/officeDocument/2006/relationships/video" Target="../media/media1.mp4"/><Relationship Id="rId9" Type="http://schemas.openxmlformats.org/officeDocument/2006/relationships/image" Target="../media/image17.png"/><Relationship Id="rId14" Type="http://schemas.openxmlformats.org/officeDocument/2006/relationships/image" Target="../media/image22.jp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a:extLst>
              <a:ext uri="{FF2B5EF4-FFF2-40B4-BE49-F238E27FC236}">
                <a16:creationId xmlns:a16="http://schemas.microsoft.com/office/drawing/2014/main" id="{BFE97907-220F-402B-BC5D-96C6C8735F62}"/>
              </a:ext>
            </a:extLst>
          </p:cNvPr>
          <p:cNvGraphicFramePr>
            <a:graphicFrameLocks noChangeAspect="1"/>
          </p:cNvGraphicFramePr>
          <p:nvPr>
            <p:custDataLst>
              <p:tags r:id="rId2"/>
            </p:custDataLst>
            <p:extLst>
              <p:ext uri="{D42A27DB-BD31-4B8C-83A1-F6EECF244321}">
                <p14:modId xmlns:p14="http://schemas.microsoft.com/office/powerpoint/2010/main" val="37799737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49" name="think-cell Slide" r:id="rId5" imgW="347" imgH="348" progId="TCLayout.ActiveDocument.1">
                  <p:embed/>
                </p:oleObj>
              </mc:Choice>
              <mc:Fallback>
                <p:oleObj name="think-cell Slide" r:id="rId5" imgW="347" imgH="34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3" name="Rectangle 12">
            <a:extLst>
              <a:ext uri="{FF2B5EF4-FFF2-40B4-BE49-F238E27FC236}">
                <a16:creationId xmlns:a16="http://schemas.microsoft.com/office/drawing/2014/main" id="{FE38DE73-67EB-4922-AE5A-CDD005BA8D42}"/>
              </a:ext>
            </a:extLst>
          </p:cNvPr>
          <p:cNvSpPr/>
          <p:nvPr/>
        </p:nvSpPr>
        <p:spPr>
          <a:xfrm>
            <a:off x="1149575" y="11597499"/>
            <a:ext cx="6389187" cy="7055429"/>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8834F35F-98C8-A646-9D0C-F1D5E1A80630}"/>
              </a:ext>
            </a:extLst>
          </p:cNvPr>
          <p:cNvSpPr>
            <a:spLocks noGrp="1"/>
          </p:cNvSpPr>
          <p:nvPr>
            <p:ph sz="quarter" idx="12"/>
          </p:nvPr>
        </p:nvSpPr>
        <p:spPr>
          <a:xfrm>
            <a:off x="1152144" y="6447690"/>
            <a:ext cx="26881524" cy="13178250"/>
          </a:xfrm>
        </p:spPr>
        <p:txBody>
          <a:bodyPr/>
          <a:lstStyle/>
          <a:p>
            <a:pPr marL="0" indent="0" algn="just">
              <a:buNone/>
            </a:pPr>
            <a:r>
              <a:rPr lang="en-US" sz="3200" spc="0" dirty="0">
                <a:cs typeface="Futura Medium" panose="020B0602020204020303" pitchFamily="34" charset="-79"/>
              </a:rPr>
              <a:t>Long datasets are invaluable to establishing baseline weather and climate conditions. Yet pre-19</a:t>
            </a:r>
            <a:r>
              <a:rPr lang="en-US" sz="3200" spc="0" baseline="30000" dirty="0">
                <a:cs typeface="Futura Medium" panose="020B0602020204020303" pitchFamily="34" charset="-79"/>
              </a:rPr>
              <a:t>th</a:t>
            </a:r>
            <a:r>
              <a:rPr lang="en-US" sz="3200" spc="0" dirty="0">
                <a:cs typeface="Futura Medium" panose="020B0602020204020303" pitchFamily="34" charset="-79"/>
              </a:rPr>
              <a:t> century instrumental data are sparse, especially over oceans. A growing field of scholarship addresses this gap by interpreting historic records. One of the richest troves of maritime weather data is contained in the vast archives of ship logs. While navy and merchant logbooks from the Royal British Navy or East India Company were targeted before, a wealth of untapped maritime weather information resides in whaling ship logbooks – with the world’s largest holdings in New England archives. This is complemented by untapped historic records such as port and customs records kept by European colonial powers of the 15</a:t>
            </a:r>
            <a:r>
              <a:rPr lang="en-US" sz="3200" spc="0" baseline="30000" dirty="0">
                <a:cs typeface="Futura Medium" panose="020B0602020204020303" pitchFamily="34" charset="-79"/>
              </a:rPr>
              <a:t>th</a:t>
            </a:r>
            <a:r>
              <a:rPr lang="en-US" sz="3200" spc="0" dirty="0">
                <a:cs typeface="Futura Medium" panose="020B0602020204020303" pitchFamily="34" charset="-79"/>
              </a:rPr>
              <a:t>-19</a:t>
            </a:r>
            <a:r>
              <a:rPr lang="en-US" sz="3200" spc="0" baseline="30000" dirty="0">
                <a:cs typeface="Futura Medium" panose="020B0602020204020303" pitchFamily="34" charset="-79"/>
              </a:rPr>
              <a:t>th</a:t>
            </a:r>
            <a:r>
              <a:rPr lang="en-US" sz="3200" spc="0" dirty="0">
                <a:cs typeface="Futura Medium" panose="020B0602020204020303" pitchFamily="34" charset="-79"/>
              </a:rPr>
              <a:t> century in enclaves around the world. Building on established protocols from prior data rescue efforts to transfer qualitative information to quantitative weather records, digitizing and extracting historic observations greatly expands current records of maritime weather around the world back to ~1500 CE, feeds into community reanalysis modeling efforts, and offers the opportunity to engage the public through citizen science. </a:t>
            </a:r>
          </a:p>
        </p:txBody>
      </p:sp>
      <p:sp>
        <p:nvSpPr>
          <p:cNvPr id="3" name="Text Placeholder 2">
            <a:extLst>
              <a:ext uri="{FF2B5EF4-FFF2-40B4-BE49-F238E27FC236}">
                <a16:creationId xmlns:a16="http://schemas.microsoft.com/office/drawing/2014/main" id="{F2B25DB2-3A98-9344-83C4-B8E5220C356A}"/>
              </a:ext>
            </a:extLst>
          </p:cNvPr>
          <p:cNvSpPr>
            <a:spLocks noGrp="1"/>
          </p:cNvSpPr>
          <p:nvPr>
            <p:ph type="body" sz="quarter" idx="13"/>
          </p:nvPr>
        </p:nvSpPr>
        <p:spPr>
          <a:xfrm>
            <a:off x="1149576" y="4275855"/>
            <a:ext cx="26884092" cy="1737361"/>
          </a:xfrm>
        </p:spPr>
        <p:txBody>
          <a:bodyPr/>
          <a:lstStyle/>
          <a:p>
            <a:r>
              <a:rPr lang="en-US" dirty="0"/>
              <a:t>Abstract</a:t>
            </a:r>
          </a:p>
        </p:txBody>
      </p:sp>
      <p:sp>
        <p:nvSpPr>
          <p:cNvPr id="7" name="Rectangle 6">
            <a:extLst>
              <a:ext uri="{FF2B5EF4-FFF2-40B4-BE49-F238E27FC236}">
                <a16:creationId xmlns:a16="http://schemas.microsoft.com/office/drawing/2014/main" id="{E38A88B7-FE6F-A946-9D2B-0575F770E283}"/>
              </a:ext>
            </a:extLst>
          </p:cNvPr>
          <p:cNvSpPr/>
          <p:nvPr/>
        </p:nvSpPr>
        <p:spPr>
          <a:xfrm>
            <a:off x="30155322" y="5673879"/>
            <a:ext cx="7434470" cy="1902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991" dirty="0"/>
          </a:p>
        </p:txBody>
      </p:sp>
      <p:sp>
        <p:nvSpPr>
          <p:cNvPr id="5" name="Title Placeholder 21">
            <a:extLst>
              <a:ext uri="{FF2B5EF4-FFF2-40B4-BE49-F238E27FC236}">
                <a16:creationId xmlns:a16="http://schemas.microsoft.com/office/drawing/2014/main" id="{E844DC38-341B-DB45-BEB4-5D4A557832D5}"/>
              </a:ext>
            </a:extLst>
          </p:cNvPr>
          <p:cNvSpPr txBox="1">
            <a:spLocks/>
          </p:cNvSpPr>
          <p:nvPr/>
        </p:nvSpPr>
        <p:spPr bwMode="auto">
          <a:xfrm>
            <a:off x="1149576" y="1271575"/>
            <a:ext cx="27264557" cy="869199"/>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5400" b="1" i="0" kern="1200" spc="-246" baseline="0">
                <a:solidFill>
                  <a:schemeClr val="tx2"/>
                </a:solidFill>
                <a:latin typeface="Arial" panose="020B0604020202020204" pitchFamily="34" charset="0"/>
                <a:ea typeface="ＭＳ Ｐゴシック" charset="0"/>
                <a:cs typeface="Arial" panose="020B0604020202020204" pitchFamily="34" charset="0"/>
              </a:defRPr>
            </a:lvl1pPr>
            <a:lvl2pPr algn="l" rtl="0" eaLnBrk="1" fontAlgn="base" hangingPunct="1">
              <a:spcBef>
                <a:spcPct val="0"/>
              </a:spcBef>
              <a:spcAft>
                <a:spcPct val="0"/>
              </a:spcAft>
              <a:defRPr sz="9830">
                <a:solidFill>
                  <a:schemeClr val="bg1"/>
                </a:solidFill>
                <a:latin typeface="Calibri" charset="0"/>
                <a:ea typeface="ＭＳ Ｐゴシック" charset="0"/>
              </a:defRPr>
            </a:lvl2pPr>
            <a:lvl3pPr algn="l" rtl="0" eaLnBrk="1" fontAlgn="base" hangingPunct="1">
              <a:spcBef>
                <a:spcPct val="0"/>
              </a:spcBef>
              <a:spcAft>
                <a:spcPct val="0"/>
              </a:spcAft>
              <a:defRPr sz="9830">
                <a:solidFill>
                  <a:schemeClr val="bg1"/>
                </a:solidFill>
                <a:latin typeface="Calibri" charset="0"/>
                <a:ea typeface="ＭＳ Ｐゴシック" charset="0"/>
              </a:defRPr>
            </a:lvl3pPr>
            <a:lvl4pPr algn="l" rtl="0" eaLnBrk="1" fontAlgn="base" hangingPunct="1">
              <a:spcBef>
                <a:spcPct val="0"/>
              </a:spcBef>
              <a:spcAft>
                <a:spcPct val="0"/>
              </a:spcAft>
              <a:defRPr sz="9830">
                <a:solidFill>
                  <a:schemeClr val="bg1"/>
                </a:solidFill>
                <a:latin typeface="Calibri" charset="0"/>
                <a:ea typeface="ＭＳ Ｐゴシック" charset="0"/>
              </a:defRPr>
            </a:lvl4pPr>
            <a:lvl5pPr algn="l" rtl="0" eaLnBrk="1" fontAlgn="base" hangingPunct="1">
              <a:spcBef>
                <a:spcPct val="0"/>
              </a:spcBef>
              <a:spcAft>
                <a:spcPct val="0"/>
              </a:spcAft>
              <a:defRPr sz="9830">
                <a:solidFill>
                  <a:schemeClr val="bg1"/>
                </a:solidFill>
                <a:latin typeface="Calibri" charset="0"/>
                <a:ea typeface="ＭＳ Ｐゴシック" charset="0"/>
              </a:defRPr>
            </a:lvl5pPr>
            <a:lvl6pPr marL="1404518" algn="l" rtl="0" eaLnBrk="1" fontAlgn="base" hangingPunct="1">
              <a:spcBef>
                <a:spcPct val="0"/>
              </a:spcBef>
              <a:spcAft>
                <a:spcPct val="0"/>
              </a:spcAft>
              <a:defRPr sz="13517">
                <a:solidFill>
                  <a:srgbClr val="CDD74C"/>
                </a:solidFill>
                <a:latin typeface="Calibri" charset="0"/>
                <a:ea typeface="ＭＳ Ｐゴシック" charset="0"/>
              </a:defRPr>
            </a:lvl6pPr>
            <a:lvl7pPr marL="2809037" algn="l" rtl="0" eaLnBrk="1" fontAlgn="base" hangingPunct="1">
              <a:spcBef>
                <a:spcPct val="0"/>
              </a:spcBef>
              <a:spcAft>
                <a:spcPct val="0"/>
              </a:spcAft>
              <a:defRPr sz="13517">
                <a:solidFill>
                  <a:srgbClr val="CDD74C"/>
                </a:solidFill>
                <a:latin typeface="Calibri" charset="0"/>
                <a:ea typeface="ＭＳ Ｐゴシック" charset="0"/>
              </a:defRPr>
            </a:lvl7pPr>
            <a:lvl8pPr marL="4213555" algn="l" rtl="0" eaLnBrk="1" fontAlgn="base" hangingPunct="1">
              <a:spcBef>
                <a:spcPct val="0"/>
              </a:spcBef>
              <a:spcAft>
                <a:spcPct val="0"/>
              </a:spcAft>
              <a:defRPr sz="13517">
                <a:solidFill>
                  <a:srgbClr val="CDD74C"/>
                </a:solidFill>
                <a:latin typeface="Calibri" charset="0"/>
                <a:ea typeface="ＭＳ Ｐゴシック" charset="0"/>
              </a:defRPr>
            </a:lvl8pPr>
            <a:lvl9pPr marL="5618074" algn="l" rtl="0" eaLnBrk="1" fontAlgn="base" hangingPunct="1">
              <a:spcBef>
                <a:spcPct val="0"/>
              </a:spcBef>
              <a:spcAft>
                <a:spcPct val="0"/>
              </a:spcAft>
              <a:defRPr sz="13517">
                <a:solidFill>
                  <a:srgbClr val="CDD74C"/>
                </a:solidFill>
                <a:latin typeface="Calibri" charset="0"/>
                <a:ea typeface="ＭＳ Ｐゴシック" charset="0"/>
              </a:defRPr>
            </a:lvl9pPr>
          </a:lstStyle>
          <a:p>
            <a:pPr defTabSz="914400"/>
            <a:r>
              <a:rPr lang="en-US" dirty="0"/>
              <a:t>Mining Five Centuries of Climate and Maritime Weather Data from Historic Records</a:t>
            </a:r>
          </a:p>
        </p:txBody>
      </p:sp>
      <p:sp>
        <p:nvSpPr>
          <p:cNvPr id="6" name="Text Placeholder 19">
            <a:extLst>
              <a:ext uri="{FF2B5EF4-FFF2-40B4-BE49-F238E27FC236}">
                <a16:creationId xmlns:a16="http://schemas.microsoft.com/office/drawing/2014/main" id="{EEAF4F21-602D-8247-9E2B-1568B5CDFB83}"/>
              </a:ext>
            </a:extLst>
          </p:cNvPr>
          <p:cNvSpPr txBox="1">
            <a:spLocks/>
          </p:cNvSpPr>
          <p:nvPr/>
        </p:nvSpPr>
        <p:spPr>
          <a:xfrm>
            <a:off x="1149576" y="1992932"/>
            <a:ext cx="16071788" cy="735587"/>
          </a:xfrm>
          <a:prstGeom prst="rect">
            <a:avLst/>
          </a:prstGeom>
        </p:spPr>
        <p:txBody>
          <a:bodyPr/>
          <a:lstStyle>
            <a:lvl1pPr marL="980238" indent="-980238" algn="l" rtl="0" eaLnBrk="1" fontAlgn="base" hangingPunct="1">
              <a:lnSpc>
                <a:spcPct val="120000"/>
              </a:lnSpc>
              <a:spcBef>
                <a:spcPts val="2150"/>
              </a:spcBef>
              <a:spcAft>
                <a:spcPct val="0"/>
              </a:spcAft>
              <a:buClr>
                <a:schemeClr val="tx1"/>
              </a:buClr>
              <a:buSzPct val="100000"/>
              <a:buFont typeface="Wingdings" pitchFamily="2" charset="2"/>
              <a:buNone/>
              <a:defRPr sz="3200" b="0" i="0" kern="1200" spc="0" baseline="0">
                <a:solidFill>
                  <a:schemeClr val="tx2"/>
                </a:solidFill>
                <a:latin typeface="Arial Regular"/>
                <a:ea typeface="ＭＳ Ｐゴシック" charset="0"/>
                <a:cs typeface="Calibri" pitchFamily="34" charset="0"/>
              </a:defRPr>
            </a:lvl1pPr>
            <a:lvl2pPr marL="1965352" indent="-838810" algn="l" rtl="0" eaLnBrk="1" fontAlgn="base" hangingPunct="1">
              <a:lnSpc>
                <a:spcPct val="120000"/>
              </a:lnSpc>
              <a:spcBef>
                <a:spcPts val="1690"/>
              </a:spcBef>
              <a:spcAft>
                <a:spcPct val="0"/>
              </a:spcAft>
              <a:buClr>
                <a:schemeClr val="tx1"/>
              </a:buClr>
              <a:buSzPct val="100000"/>
              <a:buFont typeface="Wingdings" pitchFamily="2" charset="2"/>
              <a:buChar char="§"/>
              <a:defRPr sz="7373" b="0" i="0" kern="1200" spc="-123" baseline="0">
                <a:solidFill>
                  <a:schemeClr val="tx2"/>
                </a:solidFill>
                <a:latin typeface="Arial Regular"/>
                <a:ea typeface="ＭＳ Ｐゴシック" charset="0"/>
                <a:cs typeface="Calibri" pitchFamily="34" charset="0"/>
              </a:defRPr>
            </a:lvl2pPr>
            <a:lvl3pPr marL="2809037" indent="-702259" algn="l" rtl="0" eaLnBrk="1" fontAlgn="base" hangingPunct="1">
              <a:lnSpc>
                <a:spcPct val="120000"/>
              </a:lnSpc>
              <a:spcBef>
                <a:spcPts val="1536"/>
              </a:spcBef>
              <a:spcAft>
                <a:spcPct val="0"/>
              </a:spcAft>
              <a:buClr>
                <a:schemeClr val="tx1"/>
              </a:buClr>
              <a:buSzPct val="100000"/>
              <a:buFont typeface="Wingdings" pitchFamily="2" charset="2"/>
              <a:buChar char="§"/>
              <a:defRPr sz="7066" b="0" i="0" kern="1200" spc="0" baseline="0">
                <a:solidFill>
                  <a:schemeClr val="tx2"/>
                </a:solidFill>
                <a:latin typeface="Arial Regular"/>
                <a:ea typeface="ＭＳ Ｐゴシック" charset="0"/>
                <a:cs typeface="Calibri" pitchFamily="34" charset="0"/>
              </a:defRPr>
            </a:lvl3pPr>
            <a:lvl4pPr marL="4213555"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4pPr>
            <a:lvl5pPr marL="5618074"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5pPr>
            <a:lvl6pPr marL="6460785" indent="-702259" algn="l" rtl="0" eaLnBrk="1" latinLnBrk="0" hangingPunct="1">
              <a:spcBef>
                <a:spcPct val="20000"/>
              </a:spcBef>
              <a:buClr>
                <a:schemeClr val="accent1"/>
              </a:buClr>
              <a:buFont typeface="Wingdings"/>
              <a:buChar char="§"/>
              <a:defRPr kumimoji="0" sz="5530" kern="1200" baseline="0">
                <a:solidFill>
                  <a:schemeClr val="tx1"/>
                </a:solidFill>
                <a:latin typeface="+mn-lt"/>
                <a:ea typeface="+mn-ea"/>
                <a:cs typeface="+mn-cs"/>
              </a:defRPr>
            </a:lvl6pPr>
            <a:lvl7pPr marL="7303496" indent="-702259" algn="l" rtl="0" eaLnBrk="1" latinLnBrk="0" hangingPunct="1">
              <a:spcBef>
                <a:spcPct val="20000"/>
              </a:spcBef>
              <a:buClr>
                <a:schemeClr val="accent2"/>
              </a:buClr>
              <a:buFont typeface="Wingdings"/>
              <a:buChar char="§"/>
              <a:defRPr kumimoji="0" sz="5530" kern="1200" baseline="0">
                <a:solidFill>
                  <a:schemeClr val="tx1"/>
                </a:solidFill>
                <a:latin typeface="+mn-lt"/>
                <a:ea typeface="+mn-ea"/>
                <a:cs typeface="+mn-cs"/>
              </a:defRPr>
            </a:lvl7pPr>
            <a:lvl8pPr marL="8146207" indent="-702259" algn="l" rtl="0" eaLnBrk="1" latinLnBrk="0" hangingPunct="1">
              <a:spcBef>
                <a:spcPct val="20000"/>
              </a:spcBef>
              <a:buClr>
                <a:schemeClr val="accent3"/>
              </a:buClr>
              <a:buFont typeface="Wingdings"/>
              <a:buChar char="§"/>
              <a:defRPr kumimoji="0" sz="5530" kern="1200" baseline="0">
                <a:solidFill>
                  <a:schemeClr val="tx1"/>
                </a:solidFill>
                <a:latin typeface="+mn-lt"/>
                <a:ea typeface="+mn-ea"/>
                <a:cs typeface="+mn-cs"/>
              </a:defRPr>
            </a:lvl8pPr>
            <a:lvl9pPr marL="8988918" indent="-702259" algn="l" rtl="0" eaLnBrk="1" latinLnBrk="0" hangingPunct="1">
              <a:spcBef>
                <a:spcPct val="20000"/>
              </a:spcBef>
              <a:buClr>
                <a:schemeClr val="accent4"/>
              </a:buClr>
              <a:buFont typeface="Wingdings"/>
              <a:buChar char="§"/>
              <a:defRPr kumimoji="0" sz="5530" kern="1200" baseline="0">
                <a:solidFill>
                  <a:schemeClr val="tx1"/>
                </a:solidFill>
                <a:latin typeface="+mn-lt"/>
                <a:ea typeface="+mn-ea"/>
                <a:cs typeface="+mn-cs"/>
              </a:defRPr>
            </a:lvl9pPr>
          </a:lstStyle>
          <a:p>
            <a:pPr defTabSz="914400"/>
            <a:r>
              <a:rPr lang="en-US" dirty="0"/>
              <a:t>Caroline C. Ummenhofer</a:t>
            </a:r>
            <a:r>
              <a:rPr lang="en-US" baseline="30000" dirty="0"/>
              <a:t>1</a:t>
            </a:r>
            <a:r>
              <a:rPr lang="en-US" dirty="0"/>
              <a:t> and Timothy D. Walker</a:t>
            </a:r>
            <a:r>
              <a:rPr lang="en-US" baseline="30000" dirty="0"/>
              <a:t>2</a:t>
            </a:r>
          </a:p>
        </p:txBody>
      </p:sp>
      <p:sp>
        <p:nvSpPr>
          <p:cNvPr id="8" name="Text Placeholder 19">
            <a:extLst>
              <a:ext uri="{FF2B5EF4-FFF2-40B4-BE49-F238E27FC236}">
                <a16:creationId xmlns:a16="http://schemas.microsoft.com/office/drawing/2014/main" id="{ED970664-DCFD-CE46-B03C-B7BA475E471B}"/>
              </a:ext>
            </a:extLst>
          </p:cNvPr>
          <p:cNvSpPr txBox="1">
            <a:spLocks/>
          </p:cNvSpPr>
          <p:nvPr/>
        </p:nvSpPr>
        <p:spPr>
          <a:xfrm>
            <a:off x="1149575" y="2617779"/>
            <a:ext cx="25534279" cy="1155395"/>
          </a:xfrm>
          <a:prstGeom prst="rect">
            <a:avLst/>
          </a:prstGeom>
        </p:spPr>
        <p:txBody>
          <a:bodyPr/>
          <a:lstStyle>
            <a:lvl1pPr marL="980238" indent="-980238" algn="l" rtl="0" eaLnBrk="1" fontAlgn="base" hangingPunct="1">
              <a:lnSpc>
                <a:spcPct val="120000"/>
              </a:lnSpc>
              <a:spcBef>
                <a:spcPts val="2150"/>
              </a:spcBef>
              <a:spcAft>
                <a:spcPct val="0"/>
              </a:spcAft>
              <a:buClr>
                <a:schemeClr val="tx1"/>
              </a:buClr>
              <a:buSzPct val="100000"/>
              <a:buFont typeface="Wingdings" pitchFamily="2" charset="2"/>
              <a:buNone/>
              <a:defRPr sz="2400" b="0" i="1" kern="1200" spc="0" baseline="0">
                <a:solidFill>
                  <a:schemeClr val="tx2"/>
                </a:solidFill>
                <a:latin typeface="Arial Regular"/>
                <a:ea typeface="ＭＳ Ｐゴシック" charset="0"/>
                <a:cs typeface="Calibri" pitchFamily="34" charset="0"/>
              </a:defRPr>
            </a:lvl1pPr>
            <a:lvl2pPr marL="1965352" indent="-838810" algn="l" rtl="0" eaLnBrk="1" fontAlgn="base" hangingPunct="1">
              <a:lnSpc>
                <a:spcPct val="120000"/>
              </a:lnSpc>
              <a:spcBef>
                <a:spcPts val="1690"/>
              </a:spcBef>
              <a:spcAft>
                <a:spcPct val="0"/>
              </a:spcAft>
              <a:buClr>
                <a:schemeClr val="tx1"/>
              </a:buClr>
              <a:buSzPct val="100000"/>
              <a:buFont typeface="Wingdings" pitchFamily="2" charset="2"/>
              <a:buChar char="§"/>
              <a:defRPr sz="7373" b="0" i="0" kern="1200" spc="-123" baseline="0">
                <a:solidFill>
                  <a:schemeClr val="tx2"/>
                </a:solidFill>
                <a:latin typeface="Arial Regular"/>
                <a:ea typeface="ＭＳ Ｐゴシック" charset="0"/>
                <a:cs typeface="Calibri" pitchFamily="34" charset="0"/>
              </a:defRPr>
            </a:lvl2pPr>
            <a:lvl3pPr marL="2809037" indent="-702259" algn="l" rtl="0" eaLnBrk="1" fontAlgn="base" hangingPunct="1">
              <a:lnSpc>
                <a:spcPct val="120000"/>
              </a:lnSpc>
              <a:spcBef>
                <a:spcPts val="1536"/>
              </a:spcBef>
              <a:spcAft>
                <a:spcPct val="0"/>
              </a:spcAft>
              <a:buClr>
                <a:schemeClr val="tx1"/>
              </a:buClr>
              <a:buSzPct val="100000"/>
              <a:buFont typeface="Wingdings" pitchFamily="2" charset="2"/>
              <a:buChar char="§"/>
              <a:defRPr sz="7066" b="0" i="0" kern="1200" spc="0" baseline="0">
                <a:solidFill>
                  <a:schemeClr val="tx2"/>
                </a:solidFill>
                <a:latin typeface="Arial Regular"/>
                <a:ea typeface="ＭＳ Ｐゴシック" charset="0"/>
                <a:cs typeface="Calibri" pitchFamily="34" charset="0"/>
              </a:defRPr>
            </a:lvl3pPr>
            <a:lvl4pPr marL="4213555"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4pPr>
            <a:lvl5pPr marL="5618074"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5pPr>
            <a:lvl6pPr marL="6460785" indent="-702259" algn="l" rtl="0" eaLnBrk="1" latinLnBrk="0" hangingPunct="1">
              <a:spcBef>
                <a:spcPct val="20000"/>
              </a:spcBef>
              <a:buClr>
                <a:schemeClr val="accent1"/>
              </a:buClr>
              <a:buFont typeface="Wingdings"/>
              <a:buChar char="§"/>
              <a:defRPr kumimoji="0" sz="5530" kern="1200" baseline="0">
                <a:solidFill>
                  <a:schemeClr val="tx1"/>
                </a:solidFill>
                <a:latin typeface="+mn-lt"/>
                <a:ea typeface="+mn-ea"/>
                <a:cs typeface="+mn-cs"/>
              </a:defRPr>
            </a:lvl6pPr>
            <a:lvl7pPr marL="7303496" indent="-702259" algn="l" rtl="0" eaLnBrk="1" latinLnBrk="0" hangingPunct="1">
              <a:spcBef>
                <a:spcPct val="20000"/>
              </a:spcBef>
              <a:buClr>
                <a:schemeClr val="accent2"/>
              </a:buClr>
              <a:buFont typeface="Wingdings"/>
              <a:buChar char="§"/>
              <a:defRPr kumimoji="0" sz="5530" kern="1200" baseline="0">
                <a:solidFill>
                  <a:schemeClr val="tx1"/>
                </a:solidFill>
                <a:latin typeface="+mn-lt"/>
                <a:ea typeface="+mn-ea"/>
                <a:cs typeface="+mn-cs"/>
              </a:defRPr>
            </a:lvl7pPr>
            <a:lvl8pPr marL="8146207" indent="-702259" algn="l" rtl="0" eaLnBrk="1" latinLnBrk="0" hangingPunct="1">
              <a:spcBef>
                <a:spcPct val="20000"/>
              </a:spcBef>
              <a:buClr>
                <a:schemeClr val="accent3"/>
              </a:buClr>
              <a:buFont typeface="Wingdings"/>
              <a:buChar char="§"/>
              <a:defRPr kumimoji="0" sz="5530" kern="1200" baseline="0">
                <a:solidFill>
                  <a:schemeClr val="tx1"/>
                </a:solidFill>
                <a:latin typeface="+mn-lt"/>
                <a:ea typeface="+mn-ea"/>
                <a:cs typeface="+mn-cs"/>
              </a:defRPr>
            </a:lvl8pPr>
            <a:lvl9pPr marL="8988918" indent="-702259" algn="l" rtl="0" eaLnBrk="1" latinLnBrk="0" hangingPunct="1">
              <a:spcBef>
                <a:spcPct val="20000"/>
              </a:spcBef>
              <a:buClr>
                <a:schemeClr val="accent4"/>
              </a:buClr>
              <a:buFont typeface="Wingdings"/>
              <a:buChar char="§"/>
              <a:defRPr kumimoji="0" sz="5530" kern="1200" baseline="0">
                <a:solidFill>
                  <a:schemeClr val="tx1"/>
                </a:solidFill>
                <a:latin typeface="+mn-lt"/>
                <a:ea typeface="+mn-ea"/>
                <a:cs typeface="+mn-cs"/>
              </a:defRPr>
            </a:lvl9pPr>
          </a:lstStyle>
          <a:p>
            <a:pPr defTabSz="914400">
              <a:lnSpc>
                <a:spcPct val="100000"/>
              </a:lnSpc>
              <a:spcBef>
                <a:spcPts val="600"/>
              </a:spcBef>
            </a:pPr>
            <a:r>
              <a:rPr lang="en-US" baseline="30000" dirty="0"/>
              <a:t>1</a:t>
            </a:r>
            <a:r>
              <a:rPr lang="en-US" dirty="0"/>
              <a:t>Department of Physical Oceanography, Woods Hole Oceanographic Institution, Woods Hole, MA, USA; </a:t>
            </a:r>
          </a:p>
          <a:p>
            <a:pPr defTabSz="914400">
              <a:lnSpc>
                <a:spcPct val="100000"/>
              </a:lnSpc>
              <a:spcBef>
                <a:spcPts val="600"/>
              </a:spcBef>
            </a:pPr>
            <a:r>
              <a:rPr lang="en-US" baseline="30000" dirty="0"/>
              <a:t>2</a:t>
            </a:r>
            <a:r>
              <a:rPr lang="en-US" dirty="0"/>
              <a:t>Department of History, University of Massachusetts, Dartmouth, MA, USA</a:t>
            </a:r>
          </a:p>
        </p:txBody>
      </p:sp>
      <p:pic>
        <p:nvPicPr>
          <p:cNvPr id="9" name="Content Placeholder 5">
            <a:extLst>
              <a:ext uri="{FF2B5EF4-FFF2-40B4-BE49-F238E27FC236}">
                <a16:creationId xmlns:a16="http://schemas.microsoft.com/office/drawing/2014/main" id="{2EE5D153-A0E0-4118-A4CF-C6938B9437A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4918" t="4389" r="5132"/>
          <a:stretch/>
        </p:blipFill>
        <p:spPr>
          <a:xfrm>
            <a:off x="8521411" y="11597499"/>
            <a:ext cx="8717991" cy="7055429"/>
          </a:xfrm>
          <a:prstGeom prst="rect">
            <a:avLst/>
          </a:prstGeom>
        </p:spPr>
      </p:pic>
      <p:pic>
        <p:nvPicPr>
          <p:cNvPr id="10" name="Content Placeholder 5">
            <a:extLst>
              <a:ext uri="{FF2B5EF4-FFF2-40B4-BE49-F238E27FC236}">
                <a16:creationId xmlns:a16="http://schemas.microsoft.com/office/drawing/2014/main" id="{66E446A2-D96F-4C9C-9780-E4D6A56557AD}"/>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7560" r="3667"/>
          <a:stretch/>
        </p:blipFill>
        <p:spPr>
          <a:xfrm>
            <a:off x="18134802" y="11597499"/>
            <a:ext cx="9813985" cy="7055429"/>
          </a:xfrm>
          <a:prstGeom prst="rect">
            <a:avLst/>
          </a:prstGeom>
        </p:spPr>
      </p:pic>
      <p:sp>
        <p:nvSpPr>
          <p:cNvPr id="2" name="TextBox 1">
            <a:extLst>
              <a:ext uri="{FF2B5EF4-FFF2-40B4-BE49-F238E27FC236}">
                <a16:creationId xmlns:a16="http://schemas.microsoft.com/office/drawing/2014/main" id="{BB3B5B97-3543-49F1-B818-B73D0C6D74A9}"/>
              </a:ext>
            </a:extLst>
          </p:cNvPr>
          <p:cNvSpPr txBox="1"/>
          <p:nvPr/>
        </p:nvSpPr>
        <p:spPr>
          <a:xfrm>
            <a:off x="18134802" y="18775673"/>
            <a:ext cx="9329165" cy="892552"/>
          </a:xfrm>
          <a:prstGeom prst="rect">
            <a:avLst/>
          </a:prstGeom>
          <a:noFill/>
        </p:spPr>
        <p:txBody>
          <a:bodyPr wrap="square" rtlCol="0">
            <a:spAutoFit/>
          </a:bodyPr>
          <a:lstStyle/>
          <a:p>
            <a:pPr algn="ctr">
              <a:spcBef>
                <a:spcPct val="0"/>
              </a:spcBef>
              <a:buClrTx/>
              <a:buSzTx/>
              <a:buFontTx/>
              <a:buNone/>
            </a:pPr>
            <a:r>
              <a:rPr lang="en-US" altLang="en-US" sz="2600" dirty="0">
                <a:solidFill>
                  <a:schemeClr val="tx2"/>
                </a:solidFill>
                <a:latin typeface="Arial Regular"/>
                <a:cs typeface="Times" panose="02020603050405020304" pitchFamily="18" charset="0"/>
              </a:rPr>
              <a:t>Portuguese vessel </a:t>
            </a:r>
            <a:r>
              <a:rPr lang="en-US" altLang="en-US" sz="2600" i="1" dirty="0" err="1">
                <a:solidFill>
                  <a:schemeClr val="tx2"/>
                </a:solidFill>
                <a:latin typeface="Arial Regular"/>
                <a:cs typeface="Times" panose="02020603050405020304" pitchFamily="18" charset="0"/>
              </a:rPr>
              <a:t>Mindelo</a:t>
            </a:r>
            <a:r>
              <a:rPr lang="en-US" altLang="en-US" sz="2600" dirty="0">
                <a:solidFill>
                  <a:schemeClr val="tx2"/>
                </a:solidFill>
                <a:latin typeface="Arial Regular"/>
                <a:cs typeface="Times" panose="02020603050405020304" pitchFamily="18" charset="0"/>
              </a:rPr>
              <a:t>; East Africa (Mozambique), 1877, </a:t>
            </a:r>
            <a:r>
              <a:rPr lang="en-US" altLang="en-US" sz="2600" dirty="0" err="1">
                <a:solidFill>
                  <a:schemeClr val="tx2"/>
                </a:solidFill>
                <a:latin typeface="Arial Regular"/>
                <a:cs typeface="Times" panose="02020603050405020304" pitchFamily="18" charset="0"/>
              </a:rPr>
              <a:t>Arquivo</a:t>
            </a:r>
            <a:r>
              <a:rPr lang="en-US" altLang="en-US" sz="2600" dirty="0">
                <a:solidFill>
                  <a:schemeClr val="tx2"/>
                </a:solidFill>
                <a:latin typeface="Arial Regular"/>
                <a:cs typeface="Times" panose="02020603050405020304" pitchFamily="18" charset="0"/>
              </a:rPr>
              <a:t> </a:t>
            </a:r>
            <a:r>
              <a:rPr lang="en-US" altLang="en-US" sz="2600" dirty="0" err="1">
                <a:solidFill>
                  <a:schemeClr val="tx2"/>
                </a:solidFill>
                <a:latin typeface="Arial Regular"/>
                <a:cs typeface="Times" panose="02020603050405020304" pitchFamily="18" charset="0"/>
              </a:rPr>
              <a:t>Histórico</a:t>
            </a:r>
            <a:r>
              <a:rPr lang="en-US" altLang="en-US" sz="2600" dirty="0">
                <a:solidFill>
                  <a:schemeClr val="tx2"/>
                </a:solidFill>
                <a:latin typeface="Arial Regular"/>
                <a:cs typeface="Times" panose="02020603050405020304" pitchFamily="18" charset="0"/>
              </a:rPr>
              <a:t> de </a:t>
            </a:r>
            <a:r>
              <a:rPr lang="en-US" altLang="en-US" sz="2600" dirty="0" err="1">
                <a:solidFill>
                  <a:schemeClr val="tx2"/>
                </a:solidFill>
                <a:latin typeface="Arial Regular"/>
                <a:cs typeface="Times" panose="02020603050405020304" pitchFamily="18" charset="0"/>
              </a:rPr>
              <a:t>Moçambique</a:t>
            </a:r>
            <a:r>
              <a:rPr lang="en-US" altLang="en-US" sz="2600" dirty="0">
                <a:solidFill>
                  <a:schemeClr val="tx2"/>
                </a:solidFill>
                <a:latin typeface="Arial Regular"/>
                <a:cs typeface="Times" panose="02020603050405020304" pitchFamily="18" charset="0"/>
              </a:rPr>
              <a:t>; Maputo</a:t>
            </a:r>
            <a:endParaRPr lang="en-US" sz="2600" dirty="0">
              <a:solidFill>
                <a:schemeClr val="tx2"/>
              </a:solidFill>
            </a:endParaRPr>
          </a:p>
        </p:txBody>
      </p:sp>
      <p:sp>
        <p:nvSpPr>
          <p:cNvPr id="11" name="TextBox 10">
            <a:extLst>
              <a:ext uri="{FF2B5EF4-FFF2-40B4-BE49-F238E27FC236}">
                <a16:creationId xmlns:a16="http://schemas.microsoft.com/office/drawing/2014/main" id="{A38C6342-2259-4D09-AF29-EC96B879715F}"/>
              </a:ext>
            </a:extLst>
          </p:cNvPr>
          <p:cNvSpPr txBox="1"/>
          <p:nvPr/>
        </p:nvSpPr>
        <p:spPr>
          <a:xfrm>
            <a:off x="8521411" y="18792605"/>
            <a:ext cx="8699953" cy="1292662"/>
          </a:xfrm>
          <a:prstGeom prst="rect">
            <a:avLst/>
          </a:prstGeom>
          <a:noFill/>
        </p:spPr>
        <p:txBody>
          <a:bodyPr wrap="square" rtlCol="0">
            <a:spAutoFit/>
          </a:bodyPr>
          <a:lstStyle/>
          <a:p>
            <a:pPr algn="ctr">
              <a:spcBef>
                <a:spcPct val="0"/>
              </a:spcBef>
              <a:buClrTx/>
              <a:buSzTx/>
              <a:buFontTx/>
              <a:buNone/>
            </a:pPr>
            <a:r>
              <a:rPr lang="en-US" altLang="en-US" sz="2600" dirty="0">
                <a:solidFill>
                  <a:schemeClr val="tx2"/>
                </a:solidFill>
                <a:latin typeface="Arial Regular"/>
                <a:cs typeface="Times" panose="02020603050405020304" pitchFamily="18" charset="0"/>
              </a:rPr>
              <a:t>New Bedford whaleship </a:t>
            </a:r>
            <a:r>
              <a:rPr lang="en-US" altLang="en-US" sz="2600" i="1" dirty="0">
                <a:solidFill>
                  <a:schemeClr val="tx2"/>
                </a:solidFill>
                <a:latin typeface="Arial Regular"/>
                <a:cs typeface="Times" panose="02020603050405020304" pitchFamily="18" charset="0"/>
              </a:rPr>
              <a:t>Abigail</a:t>
            </a:r>
            <a:r>
              <a:rPr lang="en-US" altLang="en-US" sz="2600" dirty="0">
                <a:solidFill>
                  <a:schemeClr val="tx2"/>
                </a:solidFill>
                <a:latin typeface="Arial Regular"/>
                <a:cs typeface="Times" panose="02020603050405020304" pitchFamily="18" charset="0"/>
              </a:rPr>
              <a:t> logbook (1831-1835);</a:t>
            </a:r>
          </a:p>
          <a:p>
            <a:pPr algn="ctr">
              <a:spcBef>
                <a:spcPct val="0"/>
              </a:spcBef>
              <a:buClrTx/>
              <a:buSzTx/>
              <a:buFontTx/>
              <a:buNone/>
            </a:pPr>
            <a:r>
              <a:rPr lang="en-US" altLang="en-US" sz="2600" dirty="0">
                <a:solidFill>
                  <a:schemeClr val="tx2"/>
                </a:solidFill>
                <a:latin typeface="Arial Regular"/>
                <a:cs typeface="Times" panose="02020603050405020304" pitchFamily="18" charset="0"/>
              </a:rPr>
              <a:t>Voyage included the Atlantic, Indian, and Pacific Oceans</a:t>
            </a:r>
          </a:p>
          <a:p>
            <a:pPr algn="ctr">
              <a:spcBef>
                <a:spcPct val="0"/>
              </a:spcBef>
              <a:buClrTx/>
              <a:buSzTx/>
              <a:buFontTx/>
              <a:buNone/>
            </a:pPr>
            <a:r>
              <a:rPr lang="en-US" altLang="en-US" sz="2600" dirty="0">
                <a:solidFill>
                  <a:schemeClr val="tx2"/>
                </a:solidFill>
                <a:latin typeface="Arial Regular"/>
                <a:cs typeface="Times" panose="02020603050405020304" pitchFamily="18" charset="0"/>
              </a:rPr>
              <a:t>New Bedford Whaling Museum Library</a:t>
            </a:r>
          </a:p>
        </p:txBody>
      </p:sp>
      <p:sp>
        <p:nvSpPr>
          <p:cNvPr id="12" name="TextBox 11">
            <a:extLst>
              <a:ext uri="{FF2B5EF4-FFF2-40B4-BE49-F238E27FC236}">
                <a16:creationId xmlns:a16="http://schemas.microsoft.com/office/drawing/2014/main" id="{6A3F7A48-6282-4424-960C-A50C8175DAFF}"/>
              </a:ext>
            </a:extLst>
          </p:cNvPr>
          <p:cNvSpPr txBox="1"/>
          <p:nvPr/>
        </p:nvSpPr>
        <p:spPr>
          <a:xfrm>
            <a:off x="1602419" y="12528034"/>
            <a:ext cx="5540648" cy="5194359"/>
          </a:xfrm>
          <a:prstGeom prst="rect">
            <a:avLst/>
          </a:prstGeom>
          <a:noFill/>
          <a:ln>
            <a:noFill/>
          </a:ln>
        </p:spPr>
        <p:txBody>
          <a:bodyPr vert="horz" wrap="square" lIns="91440" tIns="45720" rIns="91440" bIns="45720" numCol="1" anchor="ctr" anchorCtr="0" compatLnSpc="1">
            <a:prstTxWarp prst="textNoShape">
              <a:avLst/>
            </a:prstTxWarp>
          </a:bodyPr>
          <a:lstStyle>
            <a:lvl1pPr indent="0" algn="just" fontAlgn="base">
              <a:lnSpc>
                <a:spcPct val="120000"/>
              </a:lnSpc>
              <a:spcBef>
                <a:spcPts val="2150"/>
              </a:spcBef>
              <a:spcAft>
                <a:spcPct val="0"/>
              </a:spcAft>
              <a:buClr>
                <a:schemeClr val="tx1"/>
              </a:buClr>
              <a:buSzPct val="100000"/>
              <a:buFont typeface="Wingdings" pitchFamily="2" charset="2"/>
              <a:buNone/>
              <a:defRPr sz="2800" b="0" i="0" spc="0" baseline="0">
                <a:solidFill>
                  <a:schemeClr val="tx2"/>
                </a:solidFill>
                <a:latin typeface="Arial Regular"/>
                <a:ea typeface="ＭＳ Ｐゴシック" charset="0"/>
                <a:cs typeface="Futura Medium" panose="020B0602020204020303" pitchFamily="34" charset="-79"/>
              </a:defRPr>
            </a:lvl1pPr>
            <a:lvl2pPr marL="1965352" indent="-838810" fontAlgn="base">
              <a:lnSpc>
                <a:spcPct val="120000"/>
              </a:lnSpc>
              <a:spcBef>
                <a:spcPts val="1690"/>
              </a:spcBef>
              <a:spcAft>
                <a:spcPct val="0"/>
              </a:spcAft>
              <a:buClr>
                <a:schemeClr val="tx1"/>
              </a:buClr>
              <a:buSzPct val="100000"/>
              <a:buFont typeface="Wingdings" pitchFamily="2" charset="2"/>
              <a:buChar char="§"/>
              <a:defRPr sz="5400" b="0" i="0" spc="-123" baseline="0">
                <a:solidFill>
                  <a:schemeClr val="tx2"/>
                </a:solidFill>
                <a:latin typeface="Arial Regular"/>
                <a:ea typeface="ＭＳ Ｐゴシック" charset="0"/>
                <a:cs typeface="Calibri" pitchFamily="34" charset="0"/>
              </a:defRPr>
            </a:lvl2pPr>
            <a:lvl3pPr marL="2809037" indent="-702259" fontAlgn="base">
              <a:lnSpc>
                <a:spcPct val="120000"/>
              </a:lnSpc>
              <a:spcBef>
                <a:spcPts val="1536"/>
              </a:spcBef>
              <a:spcAft>
                <a:spcPct val="0"/>
              </a:spcAft>
              <a:buClr>
                <a:schemeClr val="tx1"/>
              </a:buClr>
              <a:buSzPct val="100000"/>
              <a:buFont typeface="Wingdings" pitchFamily="2" charset="2"/>
              <a:buChar char="§"/>
              <a:defRPr sz="4800" b="0" i="0" spc="0" baseline="0">
                <a:solidFill>
                  <a:schemeClr val="tx2"/>
                </a:solidFill>
                <a:latin typeface="Arial Regular"/>
                <a:ea typeface="ＭＳ Ｐゴシック" charset="0"/>
                <a:cs typeface="Calibri" pitchFamily="34" charset="0"/>
              </a:defRPr>
            </a:lvl3pPr>
            <a:lvl4pPr marL="4213555" indent="-702259" fontAlgn="base">
              <a:lnSpc>
                <a:spcPct val="120000"/>
              </a:lnSpc>
              <a:spcBef>
                <a:spcPts val="1229"/>
              </a:spcBef>
              <a:spcAft>
                <a:spcPct val="0"/>
              </a:spcAft>
              <a:buClr>
                <a:schemeClr val="tx1"/>
              </a:buClr>
              <a:buSzPct val="100000"/>
              <a:buFont typeface="Wingdings" pitchFamily="2" charset="2"/>
              <a:buChar char="§"/>
              <a:defRPr sz="4400" b="0" i="0" spc="0" baseline="0">
                <a:solidFill>
                  <a:schemeClr val="tx2"/>
                </a:solidFill>
                <a:latin typeface="Arial Regular"/>
                <a:ea typeface="ＭＳ Ｐゴシック" charset="0"/>
                <a:cs typeface="Calibri" pitchFamily="34" charset="0"/>
              </a:defRPr>
            </a:lvl4pPr>
            <a:lvl5pPr marL="5618074" indent="-702259" fontAlgn="base">
              <a:lnSpc>
                <a:spcPct val="120000"/>
              </a:lnSpc>
              <a:spcBef>
                <a:spcPts val="1229"/>
              </a:spcBef>
              <a:spcAft>
                <a:spcPct val="0"/>
              </a:spcAft>
              <a:buClr>
                <a:schemeClr val="tx1"/>
              </a:buClr>
              <a:buSzPct val="100000"/>
              <a:buFont typeface="Wingdings" pitchFamily="2" charset="2"/>
              <a:buChar char="§"/>
              <a:defRPr sz="4000" b="0" i="0" spc="0" baseline="0">
                <a:solidFill>
                  <a:schemeClr val="tx2"/>
                </a:solidFill>
                <a:latin typeface="Arial Regular"/>
                <a:ea typeface="ＭＳ Ｐゴシック" charset="0"/>
                <a:cs typeface="Calibri" pitchFamily="34" charset="0"/>
              </a:defRPr>
            </a:lvl5pPr>
            <a:lvl6pPr marL="6460785" indent="-702259">
              <a:spcBef>
                <a:spcPct val="20000"/>
              </a:spcBef>
              <a:buClr>
                <a:schemeClr val="accent1"/>
              </a:buClr>
              <a:buFont typeface="Wingdings"/>
              <a:buChar char="§"/>
              <a:defRPr kumimoji="0" sz="5530" baseline="0"/>
            </a:lvl6pPr>
            <a:lvl7pPr marL="7303496" indent="-702259">
              <a:spcBef>
                <a:spcPct val="20000"/>
              </a:spcBef>
              <a:buClr>
                <a:schemeClr val="accent2"/>
              </a:buClr>
              <a:buFont typeface="Wingdings"/>
              <a:buChar char="§"/>
              <a:defRPr kumimoji="0" sz="5530" baseline="0"/>
            </a:lvl7pPr>
            <a:lvl8pPr marL="8146207" indent="-702259">
              <a:spcBef>
                <a:spcPct val="20000"/>
              </a:spcBef>
              <a:buClr>
                <a:schemeClr val="accent3"/>
              </a:buClr>
              <a:buFont typeface="Wingdings"/>
              <a:buChar char="§"/>
              <a:defRPr kumimoji="0" sz="5530" baseline="0"/>
            </a:lvl8pPr>
            <a:lvl9pPr marL="8988918" indent="-702259">
              <a:spcBef>
                <a:spcPct val="20000"/>
              </a:spcBef>
              <a:buClr>
                <a:schemeClr val="accent4"/>
              </a:buClr>
              <a:buFont typeface="Wingdings"/>
              <a:buChar char="§"/>
              <a:defRPr kumimoji="0" sz="5530" baseline="0"/>
            </a:lvl9pPr>
          </a:lstStyle>
          <a:p>
            <a:r>
              <a:rPr lang="en-US" sz="3200" dirty="0">
                <a:solidFill>
                  <a:schemeClr val="bg1"/>
                </a:solidFill>
              </a:rPr>
              <a:t>More than 4400 whaling ship logbooks detailing sub-daily and daily weather conditions from ~5000, often multi-year, voyages with global reach over the period 1790-1910 are held in New England whaling archives alone.</a:t>
            </a:r>
          </a:p>
        </p:txBody>
      </p:sp>
    </p:spTree>
    <p:extLst>
      <p:ext uri="{BB962C8B-B14F-4D97-AF65-F5344CB8AC3E}">
        <p14:creationId xmlns:p14="http://schemas.microsoft.com/office/powerpoint/2010/main" val="1798025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Object 24" hidden="1">
            <a:extLst>
              <a:ext uri="{FF2B5EF4-FFF2-40B4-BE49-F238E27FC236}">
                <a16:creationId xmlns:a16="http://schemas.microsoft.com/office/drawing/2014/main" id="{4894FFDE-2EEF-41B8-B08B-2988DDE057F9}"/>
              </a:ext>
            </a:extLst>
          </p:cNvPr>
          <p:cNvGraphicFramePr>
            <a:graphicFrameLocks noChangeAspect="1"/>
          </p:cNvGraphicFramePr>
          <p:nvPr>
            <p:custDataLst>
              <p:tags r:id="rId2"/>
            </p:custDataLst>
            <p:extLst>
              <p:ext uri="{D42A27DB-BD31-4B8C-83A1-F6EECF244321}">
                <p14:modId xmlns:p14="http://schemas.microsoft.com/office/powerpoint/2010/main" val="831627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3" name="think-cell Slide" r:id="rId5" imgW="347" imgH="348" progId="TCLayout.ActiveDocument.1">
                  <p:embed/>
                </p:oleObj>
              </mc:Choice>
              <mc:Fallback>
                <p:oleObj name="think-cell Slide" r:id="rId5" imgW="347" imgH="348"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5A3CEE6C-5A78-4D65-886D-79626F4C6E6F}"/>
              </a:ext>
            </a:extLst>
          </p:cNvPr>
          <p:cNvSpPr/>
          <p:nvPr/>
        </p:nvSpPr>
        <p:spPr>
          <a:xfrm>
            <a:off x="1114424" y="14005443"/>
            <a:ext cx="12819888" cy="5980176"/>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F2B25DB2-3A98-9344-83C4-B8E5220C356A}"/>
              </a:ext>
            </a:extLst>
          </p:cNvPr>
          <p:cNvSpPr>
            <a:spLocks noGrp="1"/>
          </p:cNvSpPr>
          <p:nvPr>
            <p:ph type="body" sz="quarter" idx="13"/>
          </p:nvPr>
        </p:nvSpPr>
        <p:spPr>
          <a:xfrm>
            <a:off x="1149576" y="4275855"/>
            <a:ext cx="26884092" cy="1737361"/>
          </a:xfrm>
        </p:spPr>
        <p:txBody>
          <a:bodyPr/>
          <a:lstStyle/>
          <a:p>
            <a:r>
              <a:rPr lang="en-US" dirty="0"/>
              <a:t>Challenges addressed</a:t>
            </a:r>
          </a:p>
        </p:txBody>
      </p:sp>
      <p:sp>
        <p:nvSpPr>
          <p:cNvPr id="8" name="Rectangle 7">
            <a:extLst>
              <a:ext uri="{FF2B5EF4-FFF2-40B4-BE49-F238E27FC236}">
                <a16:creationId xmlns:a16="http://schemas.microsoft.com/office/drawing/2014/main" id="{AEAF4759-D371-8E48-89A5-AC19545BB8BE}"/>
              </a:ext>
            </a:extLst>
          </p:cNvPr>
          <p:cNvSpPr/>
          <p:nvPr/>
        </p:nvSpPr>
        <p:spPr>
          <a:xfrm>
            <a:off x="30148145" y="6960419"/>
            <a:ext cx="7438047" cy="1893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991" dirty="0"/>
          </a:p>
        </p:txBody>
      </p:sp>
      <p:sp>
        <p:nvSpPr>
          <p:cNvPr id="4" name="Rectangle 3">
            <a:extLst>
              <a:ext uri="{FF2B5EF4-FFF2-40B4-BE49-F238E27FC236}">
                <a16:creationId xmlns:a16="http://schemas.microsoft.com/office/drawing/2014/main" id="{1188331A-EAFB-954B-88D9-0D9F5767497F}"/>
              </a:ext>
            </a:extLst>
          </p:cNvPr>
          <p:cNvSpPr/>
          <p:nvPr/>
        </p:nvSpPr>
        <p:spPr>
          <a:xfrm>
            <a:off x="1152144" y="6436912"/>
            <a:ext cx="13050518" cy="7294305"/>
          </a:xfrm>
          <a:prstGeom prst="rect">
            <a:avLst/>
          </a:prstGeom>
          <a:ln>
            <a:noFill/>
          </a:ln>
        </p:spPr>
        <p:txBody>
          <a:bodyPr wrap="square">
            <a:spAutoFit/>
          </a:bodyPr>
          <a:lstStyle/>
          <a:p>
            <a:r>
              <a:rPr lang="en-US" sz="4400" b="1" dirty="0">
                <a:solidFill>
                  <a:schemeClr val="tx2"/>
                </a:solidFill>
              </a:rPr>
              <a:t>Challenge 5: </a:t>
            </a:r>
            <a:r>
              <a:rPr lang="en-US" sz="2800" dirty="0">
                <a:solidFill>
                  <a:schemeClr val="tx2"/>
                </a:solidFill>
              </a:rPr>
              <a:t>Enhance </a:t>
            </a:r>
            <a:r>
              <a:rPr lang="en-US" sz="2800" dirty="0">
                <a:solidFill>
                  <a:schemeClr val="accent1"/>
                </a:solidFill>
              </a:rPr>
              <a:t>understanding of the ocean-climate nexus </a:t>
            </a:r>
            <a:r>
              <a:rPr lang="en-US" sz="2800" dirty="0">
                <a:solidFill>
                  <a:schemeClr val="tx2"/>
                </a:solidFill>
              </a:rPr>
              <a:t>and generate </a:t>
            </a:r>
            <a:r>
              <a:rPr lang="en-US" sz="2800" dirty="0">
                <a:solidFill>
                  <a:schemeClr val="accent1"/>
                </a:solidFill>
              </a:rPr>
              <a:t>knowledge and solutions to mitigate, adapt and build resilience to the effects of climate change </a:t>
            </a:r>
            <a:r>
              <a:rPr lang="en-US" sz="2800" dirty="0">
                <a:solidFill>
                  <a:schemeClr val="tx2"/>
                </a:solidFill>
              </a:rPr>
              <a:t>across all geographies and at all scales, and to improve services including </a:t>
            </a:r>
            <a:r>
              <a:rPr lang="en-US" sz="2800" dirty="0">
                <a:solidFill>
                  <a:schemeClr val="accent1"/>
                </a:solidFill>
              </a:rPr>
              <a:t>predictions for the ocean, climate and weather</a:t>
            </a:r>
            <a:r>
              <a:rPr lang="en-US" sz="2800" dirty="0">
                <a:solidFill>
                  <a:schemeClr val="tx2"/>
                </a:solidFill>
              </a:rPr>
              <a:t>.</a:t>
            </a:r>
          </a:p>
          <a:p>
            <a:endParaRPr lang="en-US" sz="2800" dirty="0">
              <a:solidFill>
                <a:schemeClr val="tx2"/>
              </a:solidFill>
            </a:endParaRPr>
          </a:p>
          <a:p>
            <a:r>
              <a:rPr lang="en-US" sz="4400" b="1" dirty="0">
                <a:solidFill>
                  <a:schemeClr val="tx2"/>
                </a:solidFill>
              </a:rPr>
              <a:t>Challenge 6: </a:t>
            </a:r>
            <a:r>
              <a:rPr lang="en-US" sz="2800" dirty="0">
                <a:solidFill>
                  <a:schemeClr val="tx2"/>
                </a:solidFill>
              </a:rPr>
              <a:t>Enhance </a:t>
            </a:r>
            <a:r>
              <a:rPr lang="en-US" sz="2800" dirty="0">
                <a:solidFill>
                  <a:schemeClr val="accent1"/>
                </a:solidFill>
              </a:rPr>
              <a:t>multi-hazard early warning services </a:t>
            </a:r>
            <a:r>
              <a:rPr lang="en-US" sz="2800" dirty="0">
                <a:solidFill>
                  <a:schemeClr val="tx2"/>
                </a:solidFill>
              </a:rPr>
              <a:t>for all geophysical, ecological, biological, </a:t>
            </a:r>
            <a:r>
              <a:rPr lang="en-US" sz="2800" dirty="0">
                <a:solidFill>
                  <a:schemeClr val="accent1"/>
                </a:solidFill>
              </a:rPr>
              <a:t>weather, climate and anthropogenic related ocean and coastal hazards</a:t>
            </a:r>
            <a:r>
              <a:rPr lang="en-US" sz="2800" dirty="0">
                <a:solidFill>
                  <a:schemeClr val="tx2"/>
                </a:solidFill>
              </a:rPr>
              <a:t>, and mainstream community preparedness and resilience.</a:t>
            </a:r>
          </a:p>
          <a:p>
            <a:endParaRPr lang="en-US" sz="2800" dirty="0">
              <a:solidFill>
                <a:schemeClr val="tx2"/>
              </a:solidFill>
            </a:endParaRPr>
          </a:p>
          <a:p>
            <a:r>
              <a:rPr lang="en-US" sz="4400" b="1" dirty="0">
                <a:solidFill>
                  <a:schemeClr val="tx2"/>
                </a:solidFill>
              </a:rPr>
              <a:t>Challenge 8: </a:t>
            </a:r>
            <a:r>
              <a:rPr lang="en-US" sz="2800" dirty="0">
                <a:solidFill>
                  <a:schemeClr val="tx2"/>
                </a:solidFill>
              </a:rPr>
              <a:t>Through </a:t>
            </a:r>
            <a:r>
              <a:rPr lang="en-US" sz="2800" dirty="0">
                <a:solidFill>
                  <a:schemeClr val="accent1"/>
                </a:solidFill>
              </a:rPr>
              <a:t>multi-stakeholder collaboration</a:t>
            </a:r>
            <a:r>
              <a:rPr lang="en-US" sz="2800" dirty="0">
                <a:solidFill>
                  <a:schemeClr val="tx2"/>
                </a:solidFill>
              </a:rPr>
              <a:t>, develop a comprehensive </a:t>
            </a:r>
            <a:r>
              <a:rPr lang="en-US" sz="2800" dirty="0">
                <a:solidFill>
                  <a:schemeClr val="accent1"/>
                </a:solidFill>
              </a:rPr>
              <a:t>digital representation of the ocean</a:t>
            </a:r>
            <a:r>
              <a:rPr lang="en-US" sz="2800" dirty="0">
                <a:solidFill>
                  <a:schemeClr val="tx2"/>
                </a:solidFill>
              </a:rPr>
              <a:t>, including a dynamic ocean map, which provides </a:t>
            </a:r>
            <a:r>
              <a:rPr lang="en-US" sz="2800" dirty="0">
                <a:solidFill>
                  <a:schemeClr val="accent1"/>
                </a:solidFill>
              </a:rPr>
              <a:t>free and open access for exploring, discovering, and visualizing past, current, and future ocean conditions </a:t>
            </a:r>
            <a:r>
              <a:rPr lang="en-US" sz="2800" dirty="0">
                <a:solidFill>
                  <a:schemeClr val="tx2"/>
                </a:solidFill>
              </a:rPr>
              <a:t>in a manner relevant to diverse stakeholders.</a:t>
            </a:r>
          </a:p>
        </p:txBody>
      </p:sp>
      <p:sp>
        <p:nvSpPr>
          <p:cNvPr id="18" name="TextBox 17">
            <a:extLst>
              <a:ext uri="{FF2B5EF4-FFF2-40B4-BE49-F238E27FC236}">
                <a16:creationId xmlns:a16="http://schemas.microsoft.com/office/drawing/2014/main" id="{997FDD2D-9A1E-4713-A185-C82E67FF1BD5}"/>
              </a:ext>
            </a:extLst>
          </p:cNvPr>
          <p:cNvSpPr txBox="1"/>
          <p:nvPr/>
        </p:nvSpPr>
        <p:spPr>
          <a:xfrm>
            <a:off x="14983148" y="19229387"/>
            <a:ext cx="13364199" cy="892552"/>
          </a:xfrm>
          <a:prstGeom prst="rect">
            <a:avLst/>
          </a:prstGeom>
          <a:noFill/>
        </p:spPr>
        <p:txBody>
          <a:bodyPr wrap="square" rtlCol="0">
            <a:spAutoFit/>
          </a:bodyPr>
          <a:lstStyle/>
          <a:p>
            <a:r>
              <a:rPr lang="en-US" sz="2600" dirty="0">
                <a:solidFill>
                  <a:schemeClr val="tx2"/>
                </a:solidFill>
                <a:latin typeface="Arial Regular"/>
              </a:rPr>
              <a:t>Numbers of marine air temperature observations per 1° grid cell during periods shown. [Adapted from Kent &amp; Kennedy 2021]</a:t>
            </a:r>
          </a:p>
        </p:txBody>
      </p:sp>
      <p:pic>
        <p:nvPicPr>
          <p:cNvPr id="20" name="Picture 19" descr="Chart, line chart, histogram&#10;&#10;Description automatically generated">
            <a:extLst>
              <a:ext uri="{FF2B5EF4-FFF2-40B4-BE49-F238E27FC236}">
                <a16:creationId xmlns:a16="http://schemas.microsoft.com/office/drawing/2014/main" id="{CC0A15BA-8136-4BD5-892E-C19DF0EDAB5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987012" y="6705673"/>
            <a:ext cx="13364200" cy="3717280"/>
          </a:xfrm>
          <a:prstGeom prst="rect">
            <a:avLst/>
          </a:prstGeom>
        </p:spPr>
      </p:pic>
      <p:pic>
        <p:nvPicPr>
          <p:cNvPr id="22" name="Picture 21" descr="A picture containing diagram&#10;&#10;Description automatically generated">
            <a:extLst>
              <a:ext uri="{FF2B5EF4-FFF2-40B4-BE49-F238E27FC236}">
                <a16:creationId xmlns:a16="http://schemas.microsoft.com/office/drawing/2014/main" id="{53FC00C3-9C0D-4C93-8524-6DC243653E1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983149" y="12855255"/>
            <a:ext cx="13430984" cy="6319531"/>
          </a:xfrm>
          <a:prstGeom prst="rect">
            <a:avLst/>
          </a:prstGeom>
        </p:spPr>
      </p:pic>
      <p:sp>
        <p:nvSpPr>
          <p:cNvPr id="23" name="TextBox 22">
            <a:extLst>
              <a:ext uri="{FF2B5EF4-FFF2-40B4-BE49-F238E27FC236}">
                <a16:creationId xmlns:a16="http://schemas.microsoft.com/office/drawing/2014/main" id="{880EC03D-214E-467F-9CD0-7F88E864E269}"/>
              </a:ext>
            </a:extLst>
          </p:cNvPr>
          <p:cNvSpPr txBox="1"/>
          <p:nvPr/>
        </p:nvSpPr>
        <p:spPr>
          <a:xfrm>
            <a:off x="14983149" y="10508180"/>
            <a:ext cx="13364200" cy="1692771"/>
          </a:xfrm>
          <a:prstGeom prst="rect">
            <a:avLst/>
          </a:prstGeom>
          <a:noFill/>
        </p:spPr>
        <p:txBody>
          <a:bodyPr wrap="square" rtlCol="0">
            <a:spAutoFit/>
          </a:bodyPr>
          <a:lstStyle/>
          <a:p>
            <a:r>
              <a:rPr lang="en-US" sz="2600" b="0" i="0" u="none" strike="noStrike" baseline="0" dirty="0">
                <a:solidFill>
                  <a:schemeClr val="tx2"/>
                </a:solidFill>
                <a:latin typeface="Arial Regular"/>
              </a:rPr>
              <a:t>Number of 5° monthly grid cells with at least </a:t>
            </a:r>
            <a:r>
              <a:rPr lang="en-US" sz="2600" dirty="0">
                <a:solidFill>
                  <a:schemeClr val="tx2"/>
                </a:solidFill>
                <a:latin typeface="Arial Regular"/>
              </a:rPr>
              <a:t>10 marine air temperature observations o</a:t>
            </a:r>
            <a:r>
              <a:rPr lang="en-US" sz="2600" b="0" i="0" u="none" strike="noStrike" baseline="0" dirty="0">
                <a:solidFill>
                  <a:schemeClr val="tx2"/>
                </a:solidFill>
                <a:latin typeface="Arial Regular"/>
              </a:rPr>
              <a:t>ver the period 1850–2019 (acc. to ICOADS database). Gray shading shows the number (</a:t>
            </a:r>
            <a:r>
              <a:rPr lang="en-US" sz="2600" b="0" i="1" u="none" strike="noStrike" baseline="0" dirty="0">
                <a:solidFill>
                  <a:schemeClr val="tx2"/>
                </a:solidFill>
                <a:latin typeface="Arial Regular"/>
              </a:rPr>
              <a:t>left axis</a:t>
            </a:r>
            <a:r>
              <a:rPr lang="en-US" sz="2600" b="0" i="0" u="none" strike="noStrike" baseline="0" dirty="0">
                <a:solidFill>
                  <a:schemeClr val="tx2"/>
                </a:solidFill>
                <a:latin typeface="Arial Regular"/>
              </a:rPr>
              <a:t>) and percentage (</a:t>
            </a:r>
            <a:r>
              <a:rPr lang="en-US" sz="2600" b="0" i="1" u="none" strike="noStrike" baseline="0" dirty="0">
                <a:solidFill>
                  <a:schemeClr val="tx2"/>
                </a:solidFill>
                <a:latin typeface="Arial Regular"/>
              </a:rPr>
              <a:t>right axis</a:t>
            </a:r>
            <a:r>
              <a:rPr lang="en-US" sz="2600" b="0" i="0" u="none" strike="noStrike" baseline="0" dirty="0">
                <a:solidFill>
                  <a:schemeClr val="tx2"/>
                </a:solidFill>
                <a:latin typeface="Arial Regular"/>
              </a:rPr>
              <a:t>) of ocean grid cells sampled for all observation types. </a:t>
            </a:r>
            <a:r>
              <a:rPr lang="en-US" sz="2600" dirty="0">
                <a:solidFill>
                  <a:schemeClr val="tx2"/>
                </a:solidFill>
                <a:latin typeface="Arial Regular"/>
              </a:rPr>
              <a:t>[From Kent &amp; Kennedy 2021]</a:t>
            </a:r>
          </a:p>
        </p:txBody>
      </p:sp>
      <p:sp>
        <p:nvSpPr>
          <p:cNvPr id="26" name="Title Placeholder 21">
            <a:extLst>
              <a:ext uri="{FF2B5EF4-FFF2-40B4-BE49-F238E27FC236}">
                <a16:creationId xmlns:a16="http://schemas.microsoft.com/office/drawing/2014/main" id="{E80FE7B2-4983-486C-8B68-6F98F65F1B98}"/>
              </a:ext>
            </a:extLst>
          </p:cNvPr>
          <p:cNvSpPr txBox="1">
            <a:spLocks/>
          </p:cNvSpPr>
          <p:nvPr/>
        </p:nvSpPr>
        <p:spPr bwMode="auto">
          <a:xfrm>
            <a:off x="1149576" y="1271575"/>
            <a:ext cx="27264557" cy="869199"/>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5400" b="1" i="0" kern="1200" spc="-246" baseline="0">
                <a:solidFill>
                  <a:schemeClr val="tx2"/>
                </a:solidFill>
                <a:latin typeface="Arial" panose="020B0604020202020204" pitchFamily="34" charset="0"/>
                <a:ea typeface="ＭＳ Ｐゴシック" charset="0"/>
                <a:cs typeface="Arial" panose="020B0604020202020204" pitchFamily="34" charset="0"/>
              </a:defRPr>
            </a:lvl1pPr>
            <a:lvl2pPr algn="l" rtl="0" eaLnBrk="1" fontAlgn="base" hangingPunct="1">
              <a:spcBef>
                <a:spcPct val="0"/>
              </a:spcBef>
              <a:spcAft>
                <a:spcPct val="0"/>
              </a:spcAft>
              <a:defRPr sz="9830">
                <a:solidFill>
                  <a:schemeClr val="bg1"/>
                </a:solidFill>
                <a:latin typeface="Calibri" charset="0"/>
                <a:ea typeface="ＭＳ Ｐゴシック" charset="0"/>
              </a:defRPr>
            </a:lvl2pPr>
            <a:lvl3pPr algn="l" rtl="0" eaLnBrk="1" fontAlgn="base" hangingPunct="1">
              <a:spcBef>
                <a:spcPct val="0"/>
              </a:spcBef>
              <a:spcAft>
                <a:spcPct val="0"/>
              </a:spcAft>
              <a:defRPr sz="9830">
                <a:solidFill>
                  <a:schemeClr val="bg1"/>
                </a:solidFill>
                <a:latin typeface="Calibri" charset="0"/>
                <a:ea typeface="ＭＳ Ｐゴシック" charset="0"/>
              </a:defRPr>
            </a:lvl3pPr>
            <a:lvl4pPr algn="l" rtl="0" eaLnBrk="1" fontAlgn="base" hangingPunct="1">
              <a:spcBef>
                <a:spcPct val="0"/>
              </a:spcBef>
              <a:spcAft>
                <a:spcPct val="0"/>
              </a:spcAft>
              <a:defRPr sz="9830">
                <a:solidFill>
                  <a:schemeClr val="bg1"/>
                </a:solidFill>
                <a:latin typeface="Calibri" charset="0"/>
                <a:ea typeface="ＭＳ Ｐゴシック" charset="0"/>
              </a:defRPr>
            </a:lvl4pPr>
            <a:lvl5pPr algn="l" rtl="0" eaLnBrk="1" fontAlgn="base" hangingPunct="1">
              <a:spcBef>
                <a:spcPct val="0"/>
              </a:spcBef>
              <a:spcAft>
                <a:spcPct val="0"/>
              </a:spcAft>
              <a:defRPr sz="9830">
                <a:solidFill>
                  <a:schemeClr val="bg1"/>
                </a:solidFill>
                <a:latin typeface="Calibri" charset="0"/>
                <a:ea typeface="ＭＳ Ｐゴシック" charset="0"/>
              </a:defRPr>
            </a:lvl5pPr>
            <a:lvl6pPr marL="1404518" algn="l" rtl="0" eaLnBrk="1" fontAlgn="base" hangingPunct="1">
              <a:spcBef>
                <a:spcPct val="0"/>
              </a:spcBef>
              <a:spcAft>
                <a:spcPct val="0"/>
              </a:spcAft>
              <a:defRPr sz="13517">
                <a:solidFill>
                  <a:srgbClr val="CDD74C"/>
                </a:solidFill>
                <a:latin typeface="Calibri" charset="0"/>
                <a:ea typeface="ＭＳ Ｐゴシック" charset="0"/>
              </a:defRPr>
            </a:lvl6pPr>
            <a:lvl7pPr marL="2809037" algn="l" rtl="0" eaLnBrk="1" fontAlgn="base" hangingPunct="1">
              <a:spcBef>
                <a:spcPct val="0"/>
              </a:spcBef>
              <a:spcAft>
                <a:spcPct val="0"/>
              </a:spcAft>
              <a:defRPr sz="13517">
                <a:solidFill>
                  <a:srgbClr val="CDD74C"/>
                </a:solidFill>
                <a:latin typeface="Calibri" charset="0"/>
                <a:ea typeface="ＭＳ Ｐゴシック" charset="0"/>
              </a:defRPr>
            </a:lvl7pPr>
            <a:lvl8pPr marL="4213555" algn="l" rtl="0" eaLnBrk="1" fontAlgn="base" hangingPunct="1">
              <a:spcBef>
                <a:spcPct val="0"/>
              </a:spcBef>
              <a:spcAft>
                <a:spcPct val="0"/>
              </a:spcAft>
              <a:defRPr sz="13517">
                <a:solidFill>
                  <a:srgbClr val="CDD74C"/>
                </a:solidFill>
                <a:latin typeface="Calibri" charset="0"/>
                <a:ea typeface="ＭＳ Ｐゴシック" charset="0"/>
              </a:defRPr>
            </a:lvl8pPr>
            <a:lvl9pPr marL="5618074" algn="l" rtl="0" eaLnBrk="1" fontAlgn="base" hangingPunct="1">
              <a:spcBef>
                <a:spcPct val="0"/>
              </a:spcBef>
              <a:spcAft>
                <a:spcPct val="0"/>
              </a:spcAft>
              <a:defRPr sz="13517">
                <a:solidFill>
                  <a:srgbClr val="CDD74C"/>
                </a:solidFill>
                <a:latin typeface="Calibri" charset="0"/>
                <a:ea typeface="ＭＳ Ｐゴシック" charset="0"/>
              </a:defRPr>
            </a:lvl9pPr>
          </a:lstStyle>
          <a:p>
            <a:pPr defTabSz="914400"/>
            <a:r>
              <a:rPr lang="en-US" dirty="0"/>
              <a:t>Mining Five Centuries of Climate and Maritime Weather Data from Historic Records</a:t>
            </a:r>
          </a:p>
        </p:txBody>
      </p:sp>
      <p:sp>
        <p:nvSpPr>
          <p:cNvPr id="27" name="Text Placeholder 19">
            <a:extLst>
              <a:ext uri="{FF2B5EF4-FFF2-40B4-BE49-F238E27FC236}">
                <a16:creationId xmlns:a16="http://schemas.microsoft.com/office/drawing/2014/main" id="{7A480482-46C6-4986-9DD4-828B1DD440B0}"/>
              </a:ext>
            </a:extLst>
          </p:cNvPr>
          <p:cNvSpPr txBox="1">
            <a:spLocks/>
          </p:cNvSpPr>
          <p:nvPr/>
        </p:nvSpPr>
        <p:spPr>
          <a:xfrm>
            <a:off x="1149576" y="1992932"/>
            <a:ext cx="16071788" cy="735587"/>
          </a:xfrm>
          <a:prstGeom prst="rect">
            <a:avLst/>
          </a:prstGeom>
        </p:spPr>
        <p:txBody>
          <a:bodyPr/>
          <a:lstStyle>
            <a:lvl1pPr marL="980238" indent="-980238" algn="l" rtl="0" eaLnBrk="1" fontAlgn="base" hangingPunct="1">
              <a:lnSpc>
                <a:spcPct val="120000"/>
              </a:lnSpc>
              <a:spcBef>
                <a:spcPts val="2150"/>
              </a:spcBef>
              <a:spcAft>
                <a:spcPct val="0"/>
              </a:spcAft>
              <a:buClr>
                <a:schemeClr val="tx1"/>
              </a:buClr>
              <a:buSzPct val="100000"/>
              <a:buFont typeface="Wingdings" pitchFamily="2" charset="2"/>
              <a:buNone/>
              <a:defRPr sz="3200" b="0" i="0" kern="1200" spc="0" baseline="0">
                <a:solidFill>
                  <a:schemeClr val="tx2"/>
                </a:solidFill>
                <a:latin typeface="Arial Regular"/>
                <a:ea typeface="ＭＳ Ｐゴシック" charset="0"/>
                <a:cs typeface="Calibri" pitchFamily="34" charset="0"/>
              </a:defRPr>
            </a:lvl1pPr>
            <a:lvl2pPr marL="1965352" indent="-838810" algn="l" rtl="0" eaLnBrk="1" fontAlgn="base" hangingPunct="1">
              <a:lnSpc>
                <a:spcPct val="120000"/>
              </a:lnSpc>
              <a:spcBef>
                <a:spcPts val="1690"/>
              </a:spcBef>
              <a:spcAft>
                <a:spcPct val="0"/>
              </a:spcAft>
              <a:buClr>
                <a:schemeClr val="tx1"/>
              </a:buClr>
              <a:buSzPct val="100000"/>
              <a:buFont typeface="Wingdings" pitchFamily="2" charset="2"/>
              <a:buChar char="§"/>
              <a:defRPr sz="7373" b="0" i="0" kern="1200" spc="-123" baseline="0">
                <a:solidFill>
                  <a:schemeClr val="tx2"/>
                </a:solidFill>
                <a:latin typeface="Arial Regular"/>
                <a:ea typeface="ＭＳ Ｐゴシック" charset="0"/>
                <a:cs typeface="Calibri" pitchFamily="34" charset="0"/>
              </a:defRPr>
            </a:lvl2pPr>
            <a:lvl3pPr marL="2809037" indent="-702259" algn="l" rtl="0" eaLnBrk="1" fontAlgn="base" hangingPunct="1">
              <a:lnSpc>
                <a:spcPct val="120000"/>
              </a:lnSpc>
              <a:spcBef>
                <a:spcPts val="1536"/>
              </a:spcBef>
              <a:spcAft>
                <a:spcPct val="0"/>
              </a:spcAft>
              <a:buClr>
                <a:schemeClr val="tx1"/>
              </a:buClr>
              <a:buSzPct val="100000"/>
              <a:buFont typeface="Wingdings" pitchFamily="2" charset="2"/>
              <a:buChar char="§"/>
              <a:defRPr sz="7066" b="0" i="0" kern="1200" spc="0" baseline="0">
                <a:solidFill>
                  <a:schemeClr val="tx2"/>
                </a:solidFill>
                <a:latin typeface="Arial Regular"/>
                <a:ea typeface="ＭＳ Ｐゴシック" charset="0"/>
                <a:cs typeface="Calibri" pitchFamily="34" charset="0"/>
              </a:defRPr>
            </a:lvl3pPr>
            <a:lvl4pPr marL="4213555"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4pPr>
            <a:lvl5pPr marL="5618074"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5pPr>
            <a:lvl6pPr marL="6460785" indent="-702259" algn="l" rtl="0" eaLnBrk="1" latinLnBrk="0" hangingPunct="1">
              <a:spcBef>
                <a:spcPct val="20000"/>
              </a:spcBef>
              <a:buClr>
                <a:schemeClr val="accent1"/>
              </a:buClr>
              <a:buFont typeface="Wingdings"/>
              <a:buChar char="§"/>
              <a:defRPr kumimoji="0" sz="5530" kern="1200" baseline="0">
                <a:solidFill>
                  <a:schemeClr val="tx1"/>
                </a:solidFill>
                <a:latin typeface="+mn-lt"/>
                <a:ea typeface="+mn-ea"/>
                <a:cs typeface="+mn-cs"/>
              </a:defRPr>
            </a:lvl6pPr>
            <a:lvl7pPr marL="7303496" indent="-702259" algn="l" rtl="0" eaLnBrk="1" latinLnBrk="0" hangingPunct="1">
              <a:spcBef>
                <a:spcPct val="20000"/>
              </a:spcBef>
              <a:buClr>
                <a:schemeClr val="accent2"/>
              </a:buClr>
              <a:buFont typeface="Wingdings"/>
              <a:buChar char="§"/>
              <a:defRPr kumimoji="0" sz="5530" kern="1200" baseline="0">
                <a:solidFill>
                  <a:schemeClr val="tx1"/>
                </a:solidFill>
                <a:latin typeface="+mn-lt"/>
                <a:ea typeface="+mn-ea"/>
                <a:cs typeface="+mn-cs"/>
              </a:defRPr>
            </a:lvl7pPr>
            <a:lvl8pPr marL="8146207" indent="-702259" algn="l" rtl="0" eaLnBrk="1" latinLnBrk="0" hangingPunct="1">
              <a:spcBef>
                <a:spcPct val="20000"/>
              </a:spcBef>
              <a:buClr>
                <a:schemeClr val="accent3"/>
              </a:buClr>
              <a:buFont typeface="Wingdings"/>
              <a:buChar char="§"/>
              <a:defRPr kumimoji="0" sz="5530" kern="1200" baseline="0">
                <a:solidFill>
                  <a:schemeClr val="tx1"/>
                </a:solidFill>
                <a:latin typeface="+mn-lt"/>
                <a:ea typeface="+mn-ea"/>
                <a:cs typeface="+mn-cs"/>
              </a:defRPr>
            </a:lvl8pPr>
            <a:lvl9pPr marL="8988918" indent="-702259" algn="l" rtl="0" eaLnBrk="1" latinLnBrk="0" hangingPunct="1">
              <a:spcBef>
                <a:spcPct val="20000"/>
              </a:spcBef>
              <a:buClr>
                <a:schemeClr val="accent4"/>
              </a:buClr>
              <a:buFont typeface="Wingdings"/>
              <a:buChar char="§"/>
              <a:defRPr kumimoji="0" sz="5530" kern="1200" baseline="0">
                <a:solidFill>
                  <a:schemeClr val="tx1"/>
                </a:solidFill>
                <a:latin typeface="+mn-lt"/>
                <a:ea typeface="+mn-ea"/>
                <a:cs typeface="+mn-cs"/>
              </a:defRPr>
            </a:lvl9pPr>
          </a:lstStyle>
          <a:p>
            <a:pPr defTabSz="914400"/>
            <a:r>
              <a:rPr lang="en-US" dirty="0"/>
              <a:t>Caroline C. Ummenhofer</a:t>
            </a:r>
            <a:r>
              <a:rPr lang="en-US" baseline="30000" dirty="0"/>
              <a:t>1</a:t>
            </a:r>
            <a:r>
              <a:rPr lang="en-US" dirty="0"/>
              <a:t> and Timothy D. Walker</a:t>
            </a:r>
            <a:r>
              <a:rPr lang="en-US" baseline="30000" dirty="0"/>
              <a:t>2</a:t>
            </a:r>
          </a:p>
        </p:txBody>
      </p:sp>
      <p:sp>
        <p:nvSpPr>
          <p:cNvPr id="28" name="Text Placeholder 19">
            <a:extLst>
              <a:ext uri="{FF2B5EF4-FFF2-40B4-BE49-F238E27FC236}">
                <a16:creationId xmlns:a16="http://schemas.microsoft.com/office/drawing/2014/main" id="{C580981E-A67E-4D48-AF5F-CB318D2575E8}"/>
              </a:ext>
            </a:extLst>
          </p:cNvPr>
          <p:cNvSpPr txBox="1">
            <a:spLocks/>
          </p:cNvSpPr>
          <p:nvPr/>
        </p:nvSpPr>
        <p:spPr>
          <a:xfrm>
            <a:off x="1149575" y="2617779"/>
            <a:ext cx="25534279" cy="1155395"/>
          </a:xfrm>
          <a:prstGeom prst="rect">
            <a:avLst/>
          </a:prstGeom>
        </p:spPr>
        <p:txBody>
          <a:bodyPr/>
          <a:lstStyle>
            <a:lvl1pPr marL="980238" indent="-980238" algn="l" rtl="0" eaLnBrk="1" fontAlgn="base" hangingPunct="1">
              <a:lnSpc>
                <a:spcPct val="120000"/>
              </a:lnSpc>
              <a:spcBef>
                <a:spcPts val="2150"/>
              </a:spcBef>
              <a:spcAft>
                <a:spcPct val="0"/>
              </a:spcAft>
              <a:buClr>
                <a:schemeClr val="tx1"/>
              </a:buClr>
              <a:buSzPct val="100000"/>
              <a:buFont typeface="Wingdings" pitchFamily="2" charset="2"/>
              <a:buNone/>
              <a:defRPr sz="2400" b="0" i="1" kern="1200" spc="0" baseline="0">
                <a:solidFill>
                  <a:schemeClr val="tx2"/>
                </a:solidFill>
                <a:latin typeface="Arial Regular"/>
                <a:ea typeface="ＭＳ Ｐゴシック" charset="0"/>
                <a:cs typeface="Calibri" pitchFamily="34" charset="0"/>
              </a:defRPr>
            </a:lvl1pPr>
            <a:lvl2pPr marL="1965352" indent="-838810" algn="l" rtl="0" eaLnBrk="1" fontAlgn="base" hangingPunct="1">
              <a:lnSpc>
                <a:spcPct val="120000"/>
              </a:lnSpc>
              <a:spcBef>
                <a:spcPts val="1690"/>
              </a:spcBef>
              <a:spcAft>
                <a:spcPct val="0"/>
              </a:spcAft>
              <a:buClr>
                <a:schemeClr val="tx1"/>
              </a:buClr>
              <a:buSzPct val="100000"/>
              <a:buFont typeface="Wingdings" pitchFamily="2" charset="2"/>
              <a:buChar char="§"/>
              <a:defRPr sz="7373" b="0" i="0" kern="1200" spc="-123" baseline="0">
                <a:solidFill>
                  <a:schemeClr val="tx2"/>
                </a:solidFill>
                <a:latin typeface="Arial Regular"/>
                <a:ea typeface="ＭＳ Ｐゴシック" charset="0"/>
                <a:cs typeface="Calibri" pitchFamily="34" charset="0"/>
              </a:defRPr>
            </a:lvl2pPr>
            <a:lvl3pPr marL="2809037" indent="-702259" algn="l" rtl="0" eaLnBrk="1" fontAlgn="base" hangingPunct="1">
              <a:lnSpc>
                <a:spcPct val="120000"/>
              </a:lnSpc>
              <a:spcBef>
                <a:spcPts val="1536"/>
              </a:spcBef>
              <a:spcAft>
                <a:spcPct val="0"/>
              </a:spcAft>
              <a:buClr>
                <a:schemeClr val="tx1"/>
              </a:buClr>
              <a:buSzPct val="100000"/>
              <a:buFont typeface="Wingdings" pitchFamily="2" charset="2"/>
              <a:buChar char="§"/>
              <a:defRPr sz="7066" b="0" i="0" kern="1200" spc="0" baseline="0">
                <a:solidFill>
                  <a:schemeClr val="tx2"/>
                </a:solidFill>
                <a:latin typeface="Arial Regular"/>
                <a:ea typeface="ＭＳ Ｐゴシック" charset="0"/>
                <a:cs typeface="Calibri" pitchFamily="34" charset="0"/>
              </a:defRPr>
            </a:lvl3pPr>
            <a:lvl4pPr marL="4213555"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4pPr>
            <a:lvl5pPr marL="5618074"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5pPr>
            <a:lvl6pPr marL="6460785" indent="-702259" algn="l" rtl="0" eaLnBrk="1" latinLnBrk="0" hangingPunct="1">
              <a:spcBef>
                <a:spcPct val="20000"/>
              </a:spcBef>
              <a:buClr>
                <a:schemeClr val="accent1"/>
              </a:buClr>
              <a:buFont typeface="Wingdings"/>
              <a:buChar char="§"/>
              <a:defRPr kumimoji="0" sz="5530" kern="1200" baseline="0">
                <a:solidFill>
                  <a:schemeClr val="tx1"/>
                </a:solidFill>
                <a:latin typeface="+mn-lt"/>
                <a:ea typeface="+mn-ea"/>
                <a:cs typeface="+mn-cs"/>
              </a:defRPr>
            </a:lvl6pPr>
            <a:lvl7pPr marL="7303496" indent="-702259" algn="l" rtl="0" eaLnBrk="1" latinLnBrk="0" hangingPunct="1">
              <a:spcBef>
                <a:spcPct val="20000"/>
              </a:spcBef>
              <a:buClr>
                <a:schemeClr val="accent2"/>
              </a:buClr>
              <a:buFont typeface="Wingdings"/>
              <a:buChar char="§"/>
              <a:defRPr kumimoji="0" sz="5530" kern="1200" baseline="0">
                <a:solidFill>
                  <a:schemeClr val="tx1"/>
                </a:solidFill>
                <a:latin typeface="+mn-lt"/>
                <a:ea typeface="+mn-ea"/>
                <a:cs typeface="+mn-cs"/>
              </a:defRPr>
            </a:lvl7pPr>
            <a:lvl8pPr marL="8146207" indent="-702259" algn="l" rtl="0" eaLnBrk="1" latinLnBrk="0" hangingPunct="1">
              <a:spcBef>
                <a:spcPct val="20000"/>
              </a:spcBef>
              <a:buClr>
                <a:schemeClr val="accent3"/>
              </a:buClr>
              <a:buFont typeface="Wingdings"/>
              <a:buChar char="§"/>
              <a:defRPr kumimoji="0" sz="5530" kern="1200" baseline="0">
                <a:solidFill>
                  <a:schemeClr val="tx1"/>
                </a:solidFill>
                <a:latin typeface="+mn-lt"/>
                <a:ea typeface="+mn-ea"/>
                <a:cs typeface="+mn-cs"/>
              </a:defRPr>
            </a:lvl8pPr>
            <a:lvl9pPr marL="8988918" indent="-702259" algn="l" rtl="0" eaLnBrk="1" latinLnBrk="0" hangingPunct="1">
              <a:spcBef>
                <a:spcPct val="20000"/>
              </a:spcBef>
              <a:buClr>
                <a:schemeClr val="accent4"/>
              </a:buClr>
              <a:buFont typeface="Wingdings"/>
              <a:buChar char="§"/>
              <a:defRPr kumimoji="0" sz="5530" kern="1200" baseline="0">
                <a:solidFill>
                  <a:schemeClr val="tx1"/>
                </a:solidFill>
                <a:latin typeface="+mn-lt"/>
                <a:ea typeface="+mn-ea"/>
                <a:cs typeface="+mn-cs"/>
              </a:defRPr>
            </a:lvl9pPr>
          </a:lstStyle>
          <a:p>
            <a:pPr defTabSz="914400">
              <a:lnSpc>
                <a:spcPct val="100000"/>
              </a:lnSpc>
              <a:spcBef>
                <a:spcPts val="600"/>
              </a:spcBef>
            </a:pPr>
            <a:r>
              <a:rPr lang="en-US" baseline="30000" dirty="0"/>
              <a:t>1</a:t>
            </a:r>
            <a:r>
              <a:rPr lang="en-US" dirty="0"/>
              <a:t>Department of Physical Oceanography, Woods Hole Oceanographic Institution, Woods Hole, MA, USA; </a:t>
            </a:r>
          </a:p>
          <a:p>
            <a:pPr defTabSz="914400">
              <a:lnSpc>
                <a:spcPct val="100000"/>
              </a:lnSpc>
              <a:spcBef>
                <a:spcPts val="600"/>
              </a:spcBef>
            </a:pPr>
            <a:r>
              <a:rPr lang="en-US" baseline="30000" dirty="0"/>
              <a:t>2</a:t>
            </a:r>
            <a:r>
              <a:rPr lang="en-US" dirty="0"/>
              <a:t>Department of History, University of Massachusetts, Dartmouth, MA, USA</a:t>
            </a:r>
          </a:p>
        </p:txBody>
      </p:sp>
      <p:sp>
        <p:nvSpPr>
          <p:cNvPr id="15" name="Rectangle 14">
            <a:extLst>
              <a:ext uri="{FF2B5EF4-FFF2-40B4-BE49-F238E27FC236}">
                <a16:creationId xmlns:a16="http://schemas.microsoft.com/office/drawing/2014/main" id="{5C2DF58F-1EEA-46E8-B789-F6DF22AE7780}"/>
              </a:ext>
            </a:extLst>
          </p:cNvPr>
          <p:cNvSpPr/>
          <p:nvPr/>
        </p:nvSpPr>
        <p:spPr>
          <a:xfrm>
            <a:off x="1433811" y="14340958"/>
            <a:ext cx="12181114" cy="5309146"/>
          </a:xfrm>
          <a:prstGeom prst="rect">
            <a:avLst/>
          </a:prstGeom>
        </p:spPr>
        <p:txBody>
          <a:bodyPr wrap="square">
            <a:spAutoFit/>
          </a:bodyPr>
          <a:lstStyle/>
          <a:p>
            <a:pPr>
              <a:spcAft>
                <a:spcPts val="1200"/>
              </a:spcAft>
            </a:pPr>
            <a:r>
              <a:rPr lang="en-US" sz="4800" b="1" dirty="0">
                <a:solidFill>
                  <a:schemeClr val="bg1"/>
                </a:solidFill>
              </a:rPr>
              <a:t>Pre-1900 maritime weather data is sparse</a:t>
            </a:r>
          </a:p>
          <a:p>
            <a:pPr>
              <a:spcAft>
                <a:spcPts val="1200"/>
              </a:spcAft>
            </a:pPr>
            <a:r>
              <a:rPr lang="en-US" sz="3200" dirty="0">
                <a:solidFill>
                  <a:schemeClr val="bg1"/>
                </a:solidFill>
              </a:rPr>
              <a:t>In climate science, long datasets are invaluable to </a:t>
            </a:r>
          </a:p>
          <a:p>
            <a:pPr marL="457200" indent="-457200">
              <a:buFont typeface="Arial" panose="020B0604020202020204" pitchFamily="34" charset="0"/>
              <a:buChar char="•"/>
            </a:pPr>
            <a:r>
              <a:rPr lang="en-US" sz="3200" dirty="0">
                <a:solidFill>
                  <a:schemeClr val="bg1"/>
                </a:solidFill>
              </a:rPr>
              <a:t>Establish baseline weather and climate conditions</a:t>
            </a:r>
          </a:p>
          <a:p>
            <a:pPr marL="457200" indent="-457200">
              <a:buFont typeface="Arial" panose="020B0604020202020204" pitchFamily="34" charset="0"/>
              <a:buChar char="•"/>
            </a:pPr>
            <a:r>
              <a:rPr lang="en-US" sz="3200" dirty="0">
                <a:solidFill>
                  <a:schemeClr val="bg1"/>
                </a:solidFill>
              </a:rPr>
              <a:t>Assess change in the climate system</a:t>
            </a:r>
          </a:p>
          <a:p>
            <a:pPr marL="457200" indent="-457200">
              <a:buFont typeface="Arial" panose="020B0604020202020204" pitchFamily="34" charset="0"/>
              <a:buChar char="•"/>
            </a:pPr>
            <a:r>
              <a:rPr lang="en-US" sz="3200" dirty="0">
                <a:solidFill>
                  <a:schemeClr val="bg1"/>
                </a:solidFill>
              </a:rPr>
              <a:t>Validate models used for predictive purposes</a:t>
            </a:r>
          </a:p>
          <a:p>
            <a:pPr marL="457200" indent="-457200">
              <a:spcAft>
                <a:spcPts val="1800"/>
              </a:spcAft>
              <a:buFont typeface="Arial" panose="020B0604020202020204" pitchFamily="34" charset="0"/>
              <a:buChar char="•"/>
            </a:pPr>
            <a:r>
              <a:rPr lang="en-US" sz="3200" dirty="0">
                <a:solidFill>
                  <a:schemeClr val="bg1"/>
                </a:solidFill>
              </a:rPr>
              <a:t>Mitigate, adapt, and build resilience to climate and weather (extremes)</a:t>
            </a:r>
          </a:p>
          <a:p>
            <a:r>
              <a:rPr lang="en-US" sz="3200" dirty="0">
                <a:solidFill>
                  <a:schemeClr val="bg1"/>
                </a:solidFill>
              </a:rPr>
              <a:t>Yet, weather recordings outside Europe and North America are sparse prior to the 20</a:t>
            </a:r>
            <a:r>
              <a:rPr lang="en-US" sz="3200" baseline="30000" dirty="0">
                <a:solidFill>
                  <a:schemeClr val="bg1"/>
                </a:solidFill>
              </a:rPr>
              <a:t>th</a:t>
            </a:r>
            <a:r>
              <a:rPr lang="en-US" sz="3200" dirty="0">
                <a:solidFill>
                  <a:schemeClr val="bg1"/>
                </a:solidFill>
              </a:rPr>
              <a:t> century, especially over the oceans.</a:t>
            </a:r>
          </a:p>
        </p:txBody>
      </p:sp>
    </p:spTree>
    <p:extLst>
      <p:ext uri="{BB962C8B-B14F-4D97-AF65-F5344CB8AC3E}">
        <p14:creationId xmlns:p14="http://schemas.microsoft.com/office/powerpoint/2010/main" val="1833273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2B25DB2-3A98-9344-83C4-B8E5220C356A}"/>
              </a:ext>
            </a:extLst>
          </p:cNvPr>
          <p:cNvSpPr>
            <a:spLocks noGrp="1"/>
          </p:cNvSpPr>
          <p:nvPr>
            <p:ph type="body" sz="quarter" idx="13"/>
          </p:nvPr>
        </p:nvSpPr>
        <p:spPr>
          <a:xfrm>
            <a:off x="1149576" y="4275855"/>
            <a:ext cx="26884092" cy="1737361"/>
          </a:xfrm>
        </p:spPr>
        <p:txBody>
          <a:bodyPr/>
          <a:lstStyle/>
          <a:p>
            <a:r>
              <a:rPr lang="en-US" dirty="0"/>
              <a:t>Vision &amp; transformative impact</a:t>
            </a:r>
          </a:p>
        </p:txBody>
      </p:sp>
      <p:sp>
        <p:nvSpPr>
          <p:cNvPr id="6" name="Rectangle 5">
            <a:extLst>
              <a:ext uri="{FF2B5EF4-FFF2-40B4-BE49-F238E27FC236}">
                <a16:creationId xmlns:a16="http://schemas.microsoft.com/office/drawing/2014/main" id="{7639BAE5-7D2D-3243-925D-4712922FD258}"/>
              </a:ext>
            </a:extLst>
          </p:cNvPr>
          <p:cNvSpPr/>
          <p:nvPr/>
        </p:nvSpPr>
        <p:spPr>
          <a:xfrm>
            <a:off x="30157783" y="8241642"/>
            <a:ext cx="7454537" cy="1882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991"/>
          </a:p>
        </p:txBody>
      </p:sp>
      <p:sp>
        <p:nvSpPr>
          <p:cNvPr id="5" name="Rectangle 4">
            <a:extLst>
              <a:ext uri="{FF2B5EF4-FFF2-40B4-BE49-F238E27FC236}">
                <a16:creationId xmlns:a16="http://schemas.microsoft.com/office/drawing/2014/main" id="{2C567F72-4A86-6C41-B489-333DDB79F00B}"/>
              </a:ext>
            </a:extLst>
          </p:cNvPr>
          <p:cNvSpPr/>
          <p:nvPr/>
        </p:nvSpPr>
        <p:spPr>
          <a:xfrm>
            <a:off x="1149576" y="6447690"/>
            <a:ext cx="8424730" cy="8340745"/>
          </a:xfrm>
          <a:prstGeom prst="rect">
            <a:avLst/>
          </a:prstGeom>
        </p:spPr>
        <p:txBody>
          <a:bodyPr wrap="square">
            <a:spAutoFit/>
          </a:bodyPr>
          <a:lstStyle/>
          <a:p>
            <a:r>
              <a:rPr lang="en-US" sz="4400" b="1" dirty="0">
                <a:solidFill>
                  <a:schemeClr val="tx2"/>
                </a:solidFill>
              </a:rPr>
              <a:t>Potential for historic weather and climate records</a:t>
            </a:r>
          </a:p>
          <a:p>
            <a:r>
              <a:rPr lang="en-US" sz="2800" dirty="0">
                <a:solidFill>
                  <a:schemeClr val="tx2"/>
                </a:solidFill>
              </a:rPr>
              <a:t>Historic documentation (e.g., navy, merchant, and whaling ship logbooks, colonial port records) contain untapped potential for daily, quantifiable maritime weather information. Recording atmospheric conditions in the nautical context was essential to safe travel. Ship logbooks and port records by European colonial powers (e.g., British, Dutch, French, Portuguese, Spanish) in enclaves around the world contain a wealth of systematic weather observations. </a:t>
            </a:r>
          </a:p>
          <a:p>
            <a:endParaRPr lang="en-US" sz="2800" dirty="0">
              <a:solidFill>
                <a:schemeClr val="tx2"/>
              </a:solidFill>
            </a:endParaRPr>
          </a:p>
          <a:p>
            <a:r>
              <a:rPr lang="en-US" sz="2800" dirty="0">
                <a:solidFill>
                  <a:schemeClr val="tx2"/>
                </a:solidFill>
              </a:rPr>
              <a:t>Nearly 90% of all extant whaling ship logbooks (~5000 logbooks), often covering multi-year, voyages with global reach over the period 1790-1910, are held in New England archives alone.</a:t>
            </a:r>
          </a:p>
          <a:p>
            <a:endParaRPr lang="en-US" sz="2800" dirty="0">
              <a:solidFill>
                <a:schemeClr val="tx2"/>
              </a:solidFill>
            </a:endParaRPr>
          </a:p>
        </p:txBody>
      </p:sp>
      <p:pic>
        <p:nvPicPr>
          <p:cNvPr id="17" name="Content Placeholder 7">
            <a:extLst>
              <a:ext uri="{FF2B5EF4-FFF2-40B4-BE49-F238E27FC236}">
                <a16:creationId xmlns:a16="http://schemas.microsoft.com/office/drawing/2014/main" id="{F8733E60-0C2C-4913-B3F3-0A12E1EC278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10445013" y="6446520"/>
            <a:ext cx="17969120" cy="10629620"/>
          </a:xfrm>
          <a:prstGeom prst="rect">
            <a:avLst/>
          </a:prstGeom>
        </p:spPr>
      </p:pic>
      <p:sp>
        <p:nvSpPr>
          <p:cNvPr id="18" name="Title Placeholder 21">
            <a:extLst>
              <a:ext uri="{FF2B5EF4-FFF2-40B4-BE49-F238E27FC236}">
                <a16:creationId xmlns:a16="http://schemas.microsoft.com/office/drawing/2014/main" id="{44B523F1-3F63-4169-9F7A-B74F95123839}"/>
              </a:ext>
            </a:extLst>
          </p:cNvPr>
          <p:cNvSpPr txBox="1">
            <a:spLocks/>
          </p:cNvSpPr>
          <p:nvPr/>
        </p:nvSpPr>
        <p:spPr bwMode="auto">
          <a:xfrm>
            <a:off x="1149576" y="1271575"/>
            <a:ext cx="27264557" cy="869199"/>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5400" b="1" i="0" kern="1200" spc="-246" baseline="0">
                <a:solidFill>
                  <a:schemeClr val="tx2"/>
                </a:solidFill>
                <a:latin typeface="Arial" panose="020B0604020202020204" pitchFamily="34" charset="0"/>
                <a:ea typeface="ＭＳ Ｐゴシック" charset="0"/>
                <a:cs typeface="Arial" panose="020B0604020202020204" pitchFamily="34" charset="0"/>
              </a:defRPr>
            </a:lvl1pPr>
            <a:lvl2pPr algn="l" rtl="0" eaLnBrk="1" fontAlgn="base" hangingPunct="1">
              <a:spcBef>
                <a:spcPct val="0"/>
              </a:spcBef>
              <a:spcAft>
                <a:spcPct val="0"/>
              </a:spcAft>
              <a:defRPr sz="9830">
                <a:solidFill>
                  <a:schemeClr val="bg1"/>
                </a:solidFill>
                <a:latin typeface="Calibri" charset="0"/>
                <a:ea typeface="ＭＳ Ｐゴシック" charset="0"/>
              </a:defRPr>
            </a:lvl2pPr>
            <a:lvl3pPr algn="l" rtl="0" eaLnBrk="1" fontAlgn="base" hangingPunct="1">
              <a:spcBef>
                <a:spcPct val="0"/>
              </a:spcBef>
              <a:spcAft>
                <a:spcPct val="0"/>
              </a:spcAft>
              <a:defRPr sz="9830">
                <a:solidFill>
                  <a:schemeClr val="bg1"/>
                </a:solidFill>
                <a:latin typeface="Calibri" charset="0"/>
                <a:ea typeface="ＭＳ Ｐゴシック" charset="0"/>
              </a:defRPr>
            </a:lvl3pPr>
            <a:lvl4pPr algn="l" rtl="0" eaLnBrk="1" fontAlgn="base" hangingPunct="1">
              <a:spcBef>
                <a:spcPct val="0"/>
              </a:spcBef>
              <a:spcAft>
                <a:spcPct val="0"/>
              </a:spcAft>
              <a:defRPr sz="9830">
                <a:solidFill>
                  <a:schemeClr val="bg1"/>
                </a:solidFill>
                <a:latin typeface="Calibri" charset="0"/>
                <a:ea typeface="ＭＳ Ｐゴシック" charset="0"/>
              </a:defRPr>
            </a:lvl4pPr>
            <a:lvl5pPr algn="l" rtl="0" eaLnBrk="1" fontAlgn="base" hangingPunct="1">
              <a:spcBef>
                <a:spcPct val="0"/>
              </a:spcBef>
              <a:spcAft>
                <a:spcPct val="0"/>
              </a:spcAft>
              <a:defRPr sz="9830">
                <a:solidFill>
                  <a:schemeClr val="bg1"/>
                </a:solidFill>
                <a:latin typeface="Calibri" charset="0"/>
                <a:ea typeface="ＭＳ Ｐゴシック" charset="0"/>
              </a:defRPr>
            </a:lvl5pPr>
            <a:lvl6pPr marL="1404518" algn="l" rtl="0" eaLnBrk="1" fontAlgn="base" hangingPunct="1">
              <a:spcBef>
                <a:spcPct val="0"/>
              </a:spcBef>
              <a:spcAft>
                <a:spcPct val="0"/>
              </a:spcAft>
              <a:defRPr sz="13517">
                <a:solidFill>
                  <a:srgbClr val="CDD74C"/>
                </a:solidFill>
                <a:latin typeface="Calibri" charset="0"/>
                <a:ea typeface="ＭＳ Ｐゴシック" charset="0"/>
              </a:defRPr>
            </a:lvl6pPr>
            <a:lvl7pPr marL="2809037" algn="l" rtl="0" eaLnBrk="1" fontAlgn="base" hangingPunct="1">
              <a:spcBef>
                <a:spcPct val="0"/>
              </a:spcBef>
              <a:spcAft>
                <a:spcPct val="0"/>
              </a:spcAft>
              <a:defRPr sz="13517">
                <a:solidFill>
                  <a:srgbClr val="CDD74C"/>
                </a:solidFill>
                <a:latin typeface="Calibri" charset="0"/>
                <a:ea typeface="ＭＳ Ｐゴシック" charset="0"/>
              </a:defRPr>
            </a:lvl7pPr>
            <a:lvl8pPr marL="4213555" algn="l" rtl="0" eaLnBrk="1" fontAlgn="base" hangingPunct="1">
              <a:spcBef>
                <a:spcPct val="0"/>
              </a:spcBef>
              <a:spcAft>
                <a:spcPct val="0"/>
              </a:spcAft>
              <a:defRPr sz="13517">
                <a:solidFill>
                  <a:srgbClr val="CDD74C"/>
                </a:solidFill>
                <a:latin typeface="Calibri" charset="0"/>
                <a:ea typeface="ＭＳ Ｐゴシック" charset="0"/>
              </a:defRPr>
            </a:lvl8pPr>
            <a:lvl9pPr marL="5618074" algn="l" rtl="0" eaLnBrk="1" fontAlgn="base" hangingPunct="1">
              <a:spcBef>
                <a:spcPct val="0"/>
              </a:spcBef>
              <a:spcAft>
                <a:spcPct val="0"/>
              </a:spcAft>
              <a:defRPr sz="13517">
                <a:solidFill>
                  <a:srgbClr val="CDD74C"/>
                </a:solidFill>
                <a:latin typeface="Calibri" charset="0"/>
                <a:ea typeface="ＭＳ Ｐゴシック" charset="0"/>
              </a:defRPr>
            </a:lvl9pPr>
          </a:lstStyle>
          <a:p>
            <a:pPr defTabSz="914400"/>
            <a:r>
              <a:rPr lang="en-US" dirty="0"/>
              <a:t>Mining Five Centuries of Climate and Maritime Weather Data from Historic Records</a:t>
            </a:r>
          </a:p>
        </p:txBody>
      </p:sp>
      <p:sp>
        <p:nvSpPr>
          <p:cNvPr id="19" name="Text Placeholder 19">
            <a:extLst>
              <a:ext uri="{FF2B5EF4-FFF2-40B4-BE49-F238E27FC236}">
                <a16:creationId xmlns:a16="http://schemas.microsoft.com/office/drawing/2014/main" id="{F6F39FD2-EF5D-43C4-9B02-1867084F3CDE}"/>
              </a:ext>
            </a:extLst>
          </p:cNvPr>
          <p:cNvSpPr txBox="1">
            <a:spLocks/>
          </p:cNvSpPr>
          <p:nvPr/>
        </p:nvSpPr>
        <p:spPr>
          <a:xfrm>
            <a:off x="1149576" y="1992932"/>
            <a:ext cx="16071788" cy="735587"/>
          </a:xfrm>
          <a:prstGeom prst="rect">
            <a:avLst/>
          </a:prstGeom>
        </p:spPr>
        <p:txBody>
          <a:bodyPr/>
          <a:lstStyle>
            <a:lvl1pPr marL="980238" indent="-980238" algn="l" rtl="0" eaLnBrk="1" fontAlgn="base" hangingPunct="1">
              <a:lnSpc>
                <a:spcPct val="120000"/>
              </a:lnSpc>
              <a:spcBef>
                <a:spcPts val="2150"/>
              </a:spcBef>
              <a:spcAft>
                <a:spcPct val="0"/>
              </a:spcAft>
              <a:buClr>
                <a:schemeClr val="tx1"/>
              </a:buClr>
              <a:buSzPct val="100000"/>
              <a:buFont typeface="Wingdings" pitchFamily="2" charset="2"/>
              <a:buNone/>
              <a:defRPr sz="3200" b="0" i="0" kern="1200" spc="0" baseline="0">
                <a:solidFill>
                  <a:schemeClr val="tx2"/>
                </a:solidFill>
                <a:latin typeface="Arial Regular"/>
                <a:ea typeface="ＭＳ Ｐゴシック" charset="0"/>
                <a:cs typeface="Calibri" pitchFamily="34" charset="0"/>
              </a:defRPr>
            </a:lvl1pPr>
            <a:lvl2pPr marL="1965352" indent="-838810" algn="l" rtl="0" eaLnBrk="1" fontAlgn="base" hangingPunct="1">
              <a:lnSpc>
                <a:spcPct val="120000"/>
              </a:lnSpc>
              <a:spcBef>
                <a:spcPts val="1690"/>
              </a:spcBef>
              <a:spcAft>
                <a:spcPct val="0"/>
              </a:spcAft>
              <a:buClr>
                <a:schemeClr val="tx1"/>
              </a:buClr>
              <a:buSzPct val="100000"/>
              <a:buFont typeface="Wingdings" pitchFamily="2" charset="2"/>
              <a:buChar char="§"/>
              <a:defRPr sz="7373" b="0" i="0" kern="1200" spc="-123" baseline="0">
                <a:solidFill>
                  <a:schemeClr val="tx2"/>
                </a:solidFill>
                <a:latin typeface="Arial Regular"/>
                <a:ea typeface="ＭＳ Ｐゴシック" charset="0"/>
                <a:cs typeface="Calibri" pitchFamily="34" charset="0"/>
              </a:defRPr>
            </a:lvl2pPr>
            <a:lvl3pPr marL="2809037" indent="-702259" algn="l" rtl="0" eaLnBrk="1" fontAlgn="base" hangingPunct="1">
              <a:lnSpc>
                <a:spcPct val="120000"/>
              </a:lnSpc>
              <a:spcBef>
                <a:spcPts val="1536"/>
              </a:spcBef>
              <a:spcAft>
                <a:spcPct val="0"/>
              </a:spcAft>
              <a:buClr>
                <a:schemeClr val="tx1"/>
              </a:buClr>
              <a:buSzPct val="100000"/>
              <a:buFont typeface="Wingdings" pitchFamily="2" charset="2"/>
              <a:buChar char="§"/>
              <a:defRPr sz="7066" b="0" i="0" kern="1200" spc="0" baseline="0">
                <a:solidFill>
                  <a:schemeClr val="tx2"/>
                </a:solidFill>
                <a:latin typeface="Arial Regular"/>
                <a:ea typeface="ＭＳ Ｐゴシック" charset="0"/>
                <a:cs typeface="Calibri" pitchFamily="34" charset="0"/>
              </a:defRPr>
            </a:lvl3pPr>
            <a:lvl4pPr marL="4213555"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4pPr>
            <a:lvl5pPr marL="5618074"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5pPr>
            <a:lvl6pPr marL="6460785" indent="-702259" algn="l" rtl="0" eaLnBrk="1" latinLnBrk="0" hangingPunct="1">
              <a:spcBef>
                <a:spcPct val="20000"/>
              </a:spcBef>
              <a:buClr>
                <a:schemeClr val="accent1"/>
              </a:buClr>
              <a:buFont typeface="Wingdings"/>
              <a:buChar char="§"/>
              <a:defRPr kumimoji="0" sz="5530" kern="1200" baseline="0">
                <a:solidFill>
                  <a:schemeClr val="tx1"/>
                </a:solidFill>
                <a:latin typeface="+mn-lt"/>
                <a:ea typeface="+mn-ea"/>
                <a:cs typeface="+mn-cs"/>
              </a:defRPr>
            </a:lvl6pPr>
            <a:lvl7pPr marL="7303496" indent="-702259" algn="l" rtl="0" eaLnBrk="1" latinLnBrk="0" hangingPunct="1">
              <a:spcBef>
                <a:spcPct val="20000"/>
              </a:spcBef>
              <a:buClr>
                <a:schemeClr val="accent2"/>
              </a:buClr>
              <a:buFont typeface="Wingdings"/>
              <a:buChar char="§"/>
              <a:defRPr kumimoji="0" sz="5530" kern="1200" baseline="0">
                <a:solidFill>
                  <a:schemeClr val="tx1"/>
                </a:solidFill>
                <a:latin typeface="+mn-lt"/>
                <a:ea typeface="+mn-ea"/>
                <a:cs typeface="+mn-cs"/>
              </a:defRPr>
            </a:lvl7pPr>
            <a:lvl8pPr marL="8146207" indent="-702259" algn="l" rtl="0" eaLnBrk="1" latinLnBrk="0" hangingPunct="1">
              <a:spcBef>
                <a:spcPct val="20000"/>
              </a:spcBef>
              <a:buClr>
                <a:schemeClr val="accent3"/>
              </a:buClr>
              <a:buFont typeface="Wingdings"/>
              <a:buChar char="§"/>
              <a:defRPr kumimoji="0" sz="5530" kern="1200" baseline="0">
                <a:solidFill>
                  <a:schemeClr val="tx1"/>
                </a:solidFill>
                <a:latin typeface="+mn-lt"/>
                <a:ea typeface="+mn-ea"/>
                <a:cs typeface="+mn-cs"/>
              </a:defRPr>
            </a:lvl8pPr>
            <a:lvl9pPr marL="8988918" indent="-702259" algn="l" rtl="0" eaLnBrk="1" latinLnBrk="0" hangingPunct="1">
              <a:spcBef>
                <a:spcPct val="20000"/>
              </a:spcBef>
              <a:buClr>
                <a:schemeClr val="accent4"/>
              </a:buClr>
              <a:buFont typeface="Wingdings"/>
              <a:buChar char="§"/>
              <a:defRPr kumimoji="0" sz="5530" kern="1200" baseline="0">
                <a:solidFill>
                  <a:schemeClr val="tx1"/>
                </a:solidFill>
                <a:latin typeface="+mn-lt"/>
                <a:ea typeface="+mn-ea"/>
                <a:cs typeface="+mn-cs"/>
              </a:defRPr>
            </a:lvl9pPr>
          </a:lstStyle>
          <a:p>
            <a:pPr defTabSz="914400"/>
            <a:r>
              <a:rPr lang="en-US" dirty="0"/>
              <a:t>Caroline C. Ummenhofer</a:t>
            </a:r>
            <a:r>
              <a:rPr lang="en-US" baseline="30000" dirty="0"/>
              <a:t>1</a:t>
            </a:r>
            <a:r>
              <a:rPr lang="en-US" dirty="0"/>
              <a:t> and Timothy D. Walker</a:t>
            </a:r>
            <a:r>
              <a:rPr lang="en-US" baseline="30000" dirty="0"/>
              <a:t>2</a:t>
            </a:r>
          </a:p>
        </p:txBody>
      </p:sp>
      <p:sp>
        <p:nvSpPr>
          <p:cNvPr id="20" name="Text Placeholder 19">
            <a:extLst>
              <a:ext uri="{FF2B5EF4-FFF2-40B4-BE49-F238E27FC236}">
                <a16:creationId xmlns:a16="http://schemas.microsoft.com/office/drawing/2014/main" id="{3D79C406-5162-44D9-A9A9-7AE24417B0A2}"/>
              </a:ext>
            </a:extLst>
          </p:cNvPr>
          <p:cNvSpPr txBox="1">
            <a:spLocks/>
          </p:cNvSpPr>
          <p:nvPr/>
        </p:nvSpPr>
        <p:spPr>
          <a:xfrm>
            <a:off x="1149575" y="2617779"/>
            <a:ext cx="25534279" cy="1155395"/>
          </a:xfrm>
          <a:prstGeom prst="rect">
            <a:avLst/>
          </a:prstGeom>
        </p:spPr>
        <p:txBody>
          <a:bodyPr/>
          <a:lstStyle>
            <a:lvl1pPr marL="980238" indent="-980238" algn="l" rtl="0" eaLnBrk="1" fontAlgn="base" hangingPunct="1">
              <a:lnSpc>
                <a:spcPct val="120000"/>
              </a:lnSpc>
              <a:spcBef>
                <a:spcPts val="2150"/>
              </a:spcBef>
              <a:spcAft>
                <a:spcPct val="0"/>
              </a:spcAft>
              <a:buClr>
                <a:schemeClr val="tx1"/>
              </a:buClr>
              <a:buSzPct val="100000"/>
              <a:buFont typeface="Wingdings" pitchFamily="2" charset="2"/>
              <a:buNone/>
              <a:defRPr sz="2400" b="0" i="1" kern="1200" spc="0" baseline="0">
                <a:solidFill>
                  <a:schemeClr val="tx2"/>
                </a:solidFill>
                <a:latin typeface="Arial Regular"/>
                <a:ea typeface="ＭＳ Ｐゴシック" charset="0"/>
                <a:cs typeface="Calibri" pitchFamily="34" charset="0"/>
              </a:defRPr>
            </a:lvl1pPr>
            <a:lvl2pPr marL="1965352" indent="-838810" algn="l" rtl="0" eaLnBrk="1" fontAlgn="base" hangingPunct="1">
              <a:lnSpc>
                <a:spcPct val="120000"/>
              </a:lnSpc>
              <a:spcBef>
                <a:spcPts val="1690"/>
              </a:spcBef>
              <a:spcAft>
                <a:spcPct val="0"/>
              </a:spcAft>
              <a:buClr>
                <a:schemeClr val="tx1"/>
              </a:buClr>
              <a:buSzPct val="100000"/>
              <a:buFont typeface="Wingdings" pitchFamily="2" charset="2"/>
              <a:buChar char="§"/>
              <a:defRPr sz="7373" b="0" i="0" kern="1200" spc="-123" baseline="0">
                <a:solidFill>
                  <a:schemeClr val="tx2"/>
                </a:solidFill>
                <a:latin typeface="Arial Regular"/>
                <a:ea typeface="ＭＳ Ｐゴシック" charset="0"/>
                <a:cs typeface="Calibri" pitchFamily="34" charset="0"/>
              </a:defRPr>
            </a:lvl2pPr>
            <a:lvl3pPr marL="2809037" indent="-702259" algn="l" rtl="0" eaLnBrk="1" fontAlgn="base" hangingPunct="1">
              <a:lnSpc>
                <a:spcPct val="120000"/>
              </a:lnSpc>
              <a:spcBef>
                <a:spcPts val="1536"/>
              </a:spcBef>
              <a:spcAft>
                <a:spcPct val="0"/>
              </a:spcAft>
              <a:buClr>
                <a:schemeClr val="tx1"/>
              </a:buClr>
              <a:buSzPct val="100000"/>
              <a:buFont typeface="Wingdings" pitchFamily="2" charset="2"/>
              <a:buChar char="§"/>
              <a:defRPr sz="7066" b="0" i="0" kern="1200" spc="0" baseline="0">
                <a:solidFill>
                  <a:schemeClr val="tx2"/>
                </a:solidFill>
                <a:latin typeface="Arial Regular"/>
                <a:ea typeface="ＭＳ Ｐゴシック" charset="0"/>
                <a:cs typeface="Calibri" pitchFamily="34" charset="0"/>
              </a:defRPr>
            </a:lvl3pPr>
            <a:lvl4pPr marL="4213555"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4pPr>
            <a:lvl5pPr marL="5618074"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5pPr>
            <a:lvl6pPr marL="6460785" indent="-702259" algn="l" rtl="0" eaLnBrk="1" latinLnBrk="0" hangingPunct="1">
              <a:spcBef>
                <a:spcPct val="20000"/>
              </a:spcBef>
              <a:buClr>
                <a:schemeClr val="accent1"/>
              </a:buClr>
              <a:buFont typeface="Wingdings"/>
              <a:buChar char="§"/>
              <a:defRPr kumimoji="0" sz="5530" kern="1200" baseline="0">
                <a:solidFill>
                  <a:schemeClr val="tx1"/>
                </a:solidFill>
                <a:latin typeface="+mn-lt"/>
                <a:ea typeface="+mn-ea"/>
                <a:cs typeface="+mn-cs"/>
              </a:defRPr>
            </a:lvl6pPr>
            <a:lvl7pPr marL="7303496" indent="-702259" algn="l" rtl="0" eaLnBrk="1" latinLnBrk="0" hangingPunct="1">
              <a:spcBef>
                <a:spcPct val="20000"/>
              </a:spcBef>
              <a:buClr>
                <a:schemeClr val="accent2"/>
              </a:buClr>
              <a:buFont typeface="Wingdings"/>
              <a:buChar char="§"/>
              <a:defRPr kumimoji="0" sz="5530" kern="1200" baseline="0">
                <a:solidFill>
                  <a:schemeClr val="tx1"/>
                </a:solidFill>
                <a:latin typeface="+mn-lt"/>
                <a:ea typeface="+mn-ea"/>
                <a:cs typeface="+mn-cs"/>
              </a:defRPr>
            </a:lvl7pPr>
            <a:lvl8pPr marL="8146207" indent="-702259" algn="l" rtl="0" eaLnBrk="1" latinLnBrk="0" hangingPunct="1">
              <a:spcBef>
                <a:spcPct val="20000"/>
              </a:spcBef>
              <a:buClr>
                <a:schemeClr val="accent3"/>
              </a:buClr>
              <a:buFont typeface="Wingdings"/>
              <a:buChar char="§"/>
              <a:defRPr kumimoji="0" sz="5530" kern="1200" baseline="0">
                <a:solidFill>
                  <a:schemeClr val="tx1"/>
                </a:solidFill>
                <a:latin typeface="+mn-lt"/>
                <a:ea typeface="+mn-ea"/>
                <a:cs typeface="+mn-cs"/>
              </a:defRPr>
            </a:lvl8pPr>
            <a:lvl9pPr marL="8988918" indent="-702259" algn="l" rtl="0" eaLnBrk="1" latinLnBrk="0" hangingPunct="1">
              <a:spcBef>
                <a:spcPct val="20000"/>
              </a:spcBef>
              <a:buClr>
                <a:schemeClr val="accent4"/>
              </a:buClr>
              <a:buFont typeface="Wingdings"/>
              <a:buChar char="§"/>
              <a:defRPr kumimoji="0" sz="5530" kern="1200" baseline="0">
                <a:solidFill>
                  <a:schemeClr val="tx1"/>
                </a:solidFill>
                <a:latin typeface="+mn-lt"/>
                <a:ea typeface="+mn-ea"/>
                <a:cs typeface="+mn-cs"/>
              </a:defRPr>
            </a:lvl9pPr>
          </a:lstStyle>
          <a:p>
            <a:pPr defTabSz="914400">
              <a:lnSpc>
                <a:spcPct val="100000"/>
              </a:lnSpc>
              <a:spcBef>
                <a:spcPts val="600"/>
              </a:spcBef>
            </a:pPr>
            <a:r>
              <a:rPr lang="en-US" baseline="30000" dirty="0"/>
              <a:t>1</a:t>
            </a:r>
            <a:r>
              <a:rPr lang="en-US" dirty="0"/>
              <a:t>Department of Physical Oceanography, Woods Hole Oceanographic Institution, Woods Hole, MA, USA; </a:t>
            </a:r>
          </a:p>
          <a:p>
            <a:pPr defTabSz="914400">
              <a:lnSpc>
                <a:spcPct val="100000"/>
              </a:lnSpc>
              <a:spcBef>
                <a:spcPts val="600"/>
              </a:spcBef>
            </a:pPr>
            <a:r>
              <a:rPr lang="en-US" baseline="30000" dirty="0"/>
              <a:t>2</a:t>
            </a:r>
            <a:r>
              <a:rPr lang="en-US" dirty="0"/>
              <a:t>Department of History, University of Massachusetts, Dartmouth, MA, USA</a:t>
            </a:r>
          </a:p>
        </p:txBody>
      </p:sp>
      <p:sp>
        <p:nvSpPr>
          <p:cNvPr id="2" name="TextBox 1">
            <a:extLst>
              <a:ext uri="{FF2B5EF4-FFF2-40B4-BE49-F238E27FC236}">
                <a16:creationId xmlns:a16="http://schemas.microsoft.com/office/drawing/2014/main" id="{6FBBF242-6B08-42DF-8526-CA45EBE7679E}"/>
              </a:ext>
            </a:extLst>
          </p:cNvPr>
          <p:cNvSpPr txBox="1"/>
          <p:nvPr/>
        </p:nvSpPr>
        <p:spPr>
          <a:xfrm>
            <a:off x="10378440" y="17247834"/>
            <a:ext cx="17655228" cy="492443"/>
          </a:xfrm>
          <a:prstGeom prst="rect">
            <a:avLst/>
          </a:prstGeom>
          <a:noFill/>
        </p:spPr>
        <p:txBody>
          <a:bodyPr wrap="square" rtlCol="0">
            <a:spAutoFit/>
          </a:bodyPr>
          <a:lstStyle/>
          <a:p>
            <a:pPr algn="ctr"/>
            <a:r>
              <a:rPr lang="en-US" sz="2600" dirty="0">
                <a:solidFill>
                  <a:schemeClr val="tx2"/>
                </a:solidFill>
                <a:latin typeface="Arial Regular"/>
              </a:rPr>
              <a:t>Map by New Bedford Whaling Museum, using data from the Townsend charts (1935</a:t>
            </a:r>
            <a:r>
              <a:rPr lang="en-US" sz="2600" dirty="0">
                <a:latin typeface="Arial Regular"/>
              </a:rPr>
              <a:t>).</a:t>
            </a:r>
          </a:p>
        </p:txBody>
      </p:sp>
      <p:graphicFrame>
        <p:nvGraphicFramePr>
          <p:cNvPr id="24" name="Table 7">
            <a:extLst>
              <a:ext uri="{FF2B5EF4-FFF2-40B4-BE49-F238E27FC236}">
                <a16:creationId xmlns:a16="http://schemas.microsoft.com/office/drawing/2014/main" id="{6904B652-F334-4DC5-85DB-C060DA31B012}"/>
              </a:ext>
            </a:extLst>
          </p:cNvPr>
          <p:cNvGraphicFramePr>
            <a:graphicFrameLocks noGrp="1"/>
          </p:cNvGraphicFramePr>
          <p:nvPr>
            <p:extLst>
              <p:ext uri="{D42A27DB-BD31-4B8C-83A1-F6EECF244321}">
                <p14:modId xmlns:p14="http://schemas.microsoft.com/office/powerpoint/2010/main" val="2254669694"/>
              </p:ext>
            </p:extLst>
          </p:nvPr>
        </p:nvGraphicFramePr>
        <p:xfrm>
          <a:off x="1149575" y="14788435"/>
          <a:ext cx="8424731" cy="5171469"/>
        </p:xfrm>
        <a:graphic>
          <a:graphicData uri="http://schemas.openxmlformats.org/drawingml/2006/table">
            <a:tbl>
              <a:tblPr firstRow="1" bandRow="1">
                <a:tableStyleId>{306799F8-075E-4A3A-A7F6-7FBC6576F1A4}</a:tableStyleId>
              </a:tblPr>
              <a:tblGrid>
                <a:gridCol w="5547455">
                  <a:extLst>
                    <a:ext uri="{9D8B030D-6E8A-4147-A177-3AD203B41FA5}">
                      <a16:colId xmlns:a16="http://schemas.microsoft.com/office/drawing/2014/main" val="3026026261"/>
                    </a:ext>
                  </a:extLst>
                </a:gridCol>
                <a:gridCol w="2877276">
                  <a:extLst>
                    <a:ext uri="{9D8B030D-6E8A-4147-A177-3AD203B41FA5}">
                      <a16:colId xmlns:a16="http://schemas.microsoft.com/office/drawing/2014/main" val="2322334079"/>
                    </a:ext>
                  </a:extLst>
                </a:gridCol>
              </a:tblGrid>
              <a:tr h="1242141">
                <a:tc>
                  <a:txBody>
                    <a:bodyPr/>
                    <a:lstStyle/>
                    <a:p>
                      <a:pPr algn="ctr"/>
                      <a:r>
                        <a:rPr lang="en-US" sz="2800" b="0" dirty="0">
                          <a:solidFill>
                            <a:schemeClr val="bg1"/>
                          </a:solidFill>
                        </a:rPr>
                        <a:t>Location</a:t>
                      </a:r>
                      <a:endParaRPr lang="en-US" sz="2800" b="0" dirty="0">
                        <a:solidFill>
                          <a:schemeClr val="bg1"/>
                        </a:solidFill>
                        <a:latin typeface="+mn-lt"/>
                      </a:endParaRPr>
                    </a:p>
                  </a:txBody>
                  <a:tcPr anchor="ctr"/>
                </a:tc>
                <a:tc>
                  <a:txBody>
                    <a:bodyPr/>
                    <a:lstStyle/>
                    <a:p>
                      <a:pPr algn="ctr"/>
                      <a:r>
                        <a:rPr lang="en-US" sz="2800" b="0" dirty="0">
                          <a:solidFill>
                            <a:schemeClr val="bg1"/>
                          </a:solidFill>
                        </a:rPr>
                        <a:t>No. of whaling logbooks held</a:t>
                      </a:r>
                    </a:p>
                  </a:txBody>
                  <a:tcPr anchor="ctr"/>
                </a:tc>
                <a:extLst>
                  <a:ext uri="{0D108BD9-81ED-4DB2-BD59-A6C34878D82A}">
                    <a16:rowId xmlns:a16="http://schemas.microsoft.com/office/drawing/2014/main" val="4142478711"/>
                  </a:ext>
                </a:extLst>
              </a:tr>
              <a:tr h="746112">
                <a:tc>
                  <a:txBody>
                    <a:bodyPr/>
                    <a:lstStyle/>
                    <a:p>
                      <a:r>
                        <a:rPr lang="en-US" sz="2800" dirty="0">
                          <a:solidFill>
                            <a:schemeClr val="bg1"/>
                          </a:solidFill>
                        </a:rPr>
                        <a:t>New Bedford Whaling Museum</a:t>
                      </a:r>
                      <a:endParaRPr lang="en-US" sz="2800" dirty="0">
                        <a:solidFill>
                          <a:schemeClr val="bg1"/>
                        </a:solidFill>
                        <a:latin typeface="+mn-lt"/>
                      </a:endParaRPr>
                    </a:p>
                  </a:txBody>
                  <a:tcPr anchor="ctr"/>
                </a:tc>
                <a:tc>
                  <a:txBody>
                    <a:bodyPr/>
                    <a:lstStyle/>
                    <a:p>
                      <a:pPr algn="ctr"/>
                      <a:r>
                        <a:rPr lang="en-US" sz="2800" dirty="0">
                          <a:solidFill>
                            <a:schemeClr val="bg1"/>
                          </a:solidFill>
                        </a:rPr>
                        <a:t>2300</a:t>
                      </a:r>
                      <a:endParaRPr lang="en-US" sz="2800" dirty="0">
                        <a:solidFill>
                          <a:schemeClr val="bg1"/>
                        </a:solidFill>
                        <a:latin typeface="+mn-lt"/>
                      </a:endParaRPr>
                    </a:p>
                  </a:txBody>
                  <a:tcPr anchor="ctr"/>
                </a:tc>
                <a:extLst>
                  <a:ext uri="{0D108BD9-81ED-4DB2-BD59-A6C34878D82A}">
                    <a16:rowId xmlns:a16="http://schemas.microsoft.com/office/drawing/2014/main" val="3161811792"/>
                  </a:ext>
                </a:extLst>
              </a:tr>
              <a:tr h="746112">
                <a:tc>
                  <a:txBody>
                    <a:bodyPr/>
                    <a:lstStyle/>
                    <a:p>
                      <a:r>
                        <a:rPr lang="en-US" sz="2800" dirty="0">
                          <a:solidFill>
                            <a:schemeClr val="bg1"/>
                          </a:solidFill>
                        </a:rPr>
                        <a:t>New Bedford Free Public Library</a:t>
                      </a:r>
                      <a:endParaRPr lang="en-US" sz="2800" dirty="0">
                        <a:solidFill>
                          <a:schemeClr val="bg1"/>
                        </a:solidFill>
                        <a:latin typeface="+mn-lt"/>
                      </a:endParaRPr>
                    </a:p>
                  </a:txBody>
                  <a:tcPr anchor="ctr"/>
                </a:tc>
                <a:tc>
                  <a:txBody>
                    <a:bodyPr/>
                    <a:lstStyle/>
                    <a:p>
                      <a:pPr algn="ctr"/>
                      <a:r>
                        <a:rPr lang="en-US" sz="2800" dirty="0">
                          <a:solidFill>
                            <a:schemeClr val="bg1"/>
                          </a:solidFill>
                        </a:rPr>
                        <a:t>500</a:t>
                      </a:r>
                      <a:endParaRPr lang="en-US" sz="2800" dirty="0">
                        <a:solidFill>
                          <a:schemeClr val="bg1"/>
                        </a:solidFill>
                        <a:latin typeface="+mn-lt"/>
                      </a:endParaRPr>
                    </a:p>
                  </a:txBody>
                  <a:tcPr anchor="ctr"/>
                </a:tc>
                <a:extLst>
                  <a:ext uri="{0D108BD9-81ED-4DB2-BD59-A6C34878D82A}">
                    <a16:rowId xmlns:a16="http://schemas.microsoft.com/office/drawing/2014/main" val="3575778795"/>
                  </a:ext>
                </a:extLst>
              </a:tr>
              <a:tr h="746112">
                <a:tc>
                  <a:txBody>
                    <a:bodyPr/>
                    <a:lstStyle/>
                    <a:p>
                      <a:r>
                        <a:rPr lang="en-US" sz="2800" dirty="0">
                          <a:solidFill>
                            <a:schemeClr val="bg1"/>
                          </a:solidFill>
                        </a:rPr>
                        <a:t>Providence Public Library</a:t>
                      </a:r>
                      <a:endParaRPr lang="en-US" sz="2800" dirty="0">
                        <a:solidFill>
                          <a:schemeClr val="bg1"/>
                        </a:solidFill>
                        <a:latin typeface="+mn-lt"/>
                      </a:endParaRPr>
                    </a:p>
                  </a:txBody>
                  <a:tcPr anchor="ctr"/>
                </a:tc>
                <a:tc>
                  <a:txBody>
                    <a:bodyPr/>
                    <a:lstStyle/>
                    <a:p>
                      <a:pPr algn="ctr"/>
                      <a:r>
                        <a:rPr lang="en-US" sz="2800" dirty="0">
                          <a:solidFill>
                            <a:schemeClr val="bg1"/>
                          </a:solidFill>
                        </a:rPr>
                        <a:t>900</a:t>
                      </a:r>
                      <a:endParaRPr lang="en-US" sz="2800" dirty="0">
                        <a:solidFill>
                          <a:schemeClr val="bg1"/>
                        </a:solidFill>
                        <a:latin typeface="+mn-lt"/>
                      </a:endParaRPr>
                    </a:p>
                  </a:txBody>
                  <a:tcPr anchor="ctr"/>
                </a:tc>
                <a:extLst>
                  <a:ext uri="{0D108BD9-81ED-4DB2-BD59-A6C34878D82A}">
                    <a16:rowId xmlns:a16="http://schemas.microsoft.com/office/drawing/2014/main" val="2818376439"/>
                  </a:ext>
                </a:extLst>
              </a:tr>
              <a:tr h="746112">
                <a:tc>
                  <a:txBody>
                    <a:bodyPr/>
                    <a:lstStyle/>
                    <a:p>
                      <a:r>
                        <a:rPr lang="en-US" sz="2800" dirty="0">
                          <a:solidFill>
                            <a:schemeClr val="bg1"/>
                          </a:solidFill>
                        </a:rPr>
                        <a:t>Nantucket Historical Association</a:t>
                      </a:r>
                      <a:endParaRPr lang="en-US" sz="2800" dirty="0">
                        <a:solidFill>
                          <a:schemeClr val="bg1"/>
                        </a:solidFill>
                        <a:latin typeface="+mn-lt"/>
                      </a:endParaRPr>
                    </a:p>
                  </a:txBody>
                  <a:tcPr anchor="ctr"/>
                </a:tc>
                <a:tc>
                  <a:txBody>
                    <a:bodyPr/>
                    <a:lstStyle/>
                    <a:p>
                      <a:pPr algn="ctr"/>
                      <a:r>
                        <a:rPr lang="en-US" sz="2800" dirty="0">
                          <a:solidFill>
                            <a:schemeClr val="bg1"/>
                          </a:solidFill>
                        </a:rPr>
                        <a:t>450</a:t>
                      </a:r>
                      <a:endParaRPr lang="en-US" sz="2800" dirty="0">
                        <a:solidFill>
                          <a:schemeClr val="bg1"/>
                        </a:solidFill>
                        <a:latin typeface="+mn-lt"/>
                      </a:endParaRPr>
                    </a:p>
                  </a:txBody>
                  <a:tcPr anchor="ctr"/>
                </a:tc>
                <a:extLst>
                  <a:ext uri="{0D108BD9-81ED-4DB2-BD59-A6C34878D82A}">
                    <a16:rowId xmlns:a16="http://schemas.microsoft.com/office/drawing/2014/main" val="1251360313"/>
                  </a:ext>
                </a:extLst>
              </a:tr>
              <a:tr h="746112">
                <a:tc>
                  <a:txBody>
                    <a:bodyPr/>
                    <a:lstStyle/>
                    <a:p>
                      <a:r>
                        <a:rPr kumimoji="0" lang="en-US" sz="2800" kern="1200" dirty="0">
                          <a:solidFill>
                            <a:schemeClr val="bg1"/>
                          </a:solidFill>
                          <a:effectLst/>
                        </a:rPr>
                        <a:t>Mystic Seaport (Blunt White Library)</a:t>
                      </a:r>
                      <a:endParaRPr lang="en-US" sz="2800" dirty="0">
                        <a:solidFill>
                          <a:schemeClr val="bg1"/>
                        </a:solidFill>
                        <a:latin typeface="+mn-lt"/>
                      </a:endParaRPr>
                    </a:p>
                  </a:txBody>
                  <a:tcPr anchor="ctr"/>
                </a:tc>
                <a:tc>
                  <a:txBody>
                    <a:bodyPr/>
                    <a:lstStyle/>
                    <a:p>
                      <a:pPr algn="ctr"/>
                      <a:r>
                        <a:rPr lang="en-US" sz="2800" dirty="0">
                          <a:solidFill>
                            <a:schemeClr val="bg1"/>
                          </a:solidFill>
                        </a:rPr>
                        <a:t>250</a:t>
                      </a:r>
                      <a:endParaRPr lang="en-US" sz="2800" dirty="0">
                        <a:solidFill>
                          <a:schemeClr val="bg1"/>
                        </a:solidFill>
                        <a:latin typeface="+mn-lt"/>
                      </a:endParaRPr>
                    </a:p>
                  </a:txBody>
                  <a:tcPr anchor="ctr"/>
                </a:tc>
                <a:extLst>
                  <a:ext uri="{0D108BD9-81ED-4DB2-BD59-A6C34878D82A}">
                    <a16:rowId xmlns:a16="http://schemas.microsoft.com/office/drawing/2014/main" val="2756032970"/>
                  </a:ext>
                </a:extLst>
              </a:tr>
            </a:tbl>
          </a:graphicData>
        </a:graphic>
      </p:graphicFrame>
      <p:sp>
        <p:nvSpPr>
          <p:cNvPr id="25" name="TextBox 24">
            <a:hlinkClick r:id="" action="ppaction://hlinkshowjump?jump=nextslide"/>
            <a:extLst>
              <a:ext uri="{FF2B5EF4-FFF2-40B4-BE49-F238E27FC236}">
                <a16:creationId xmlns:a16="http://schemas.microsoft.com/office/drawing/2014/main" id="{DBDDB449-1FCB-45CB-84D0-06BC3837FDDF}"/>
              </a:ext>
            </a:extLst>
          </p:cNvPr>
          <p:cNvSpPr txBox="1"/>
          <p:nvPr/>
        </p:nvSpPr>
        <p:spPr>
          <a:xfrm>
            <a:off x="20057165" y="19066853"/>
            <a:ext cx="7673191" cy="800219"/>
          </a:xfrm>
          <a:prstGeom prst="rect">
            <a:avLst/>
          </a:prstGeom>
          <a:solidFill>
            <a:schemeClr val="accent1"/>
          </a:solidFill>
        </p:spPr>
        <p:txBody>
          <a:bodyPr wrap="square" lIns="182880" tIns="91440" rIns="182880" bIns="91440" rtlCol="0">
            <a:spAutoFit/>
          </a:bodyPr>
          <a:lstStyle/>
          <a:p>
            <a:r>
              <a:rPr lang="en-US" sz="4000" dirty="0">
                <a:solidFill>
                  <a:schemeClr val="bg1"/>
                </a:solidFill>
              </a:rPr>
              <a:t>CLICK FOR VISION, PAGE 2 </a:t>
            </a:r>
          </a:p>
        </p:txBody>
      </p:sp>
    </p:spTree>
    <p:extLst>
      <p:ext uri="{BB962C8B-B14F-4D97-AF65-F5344CB8AC3E}">
        <p14:creationId xmlns:p14="http://schemas.microsoft.com/office/powerpoint/2010/main" val="2963515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2B25DB2-3A98-9344-83C4-B8E5220C356A}"/>
              </a:ext>
            </a:extLst>
          </p:cNvPr>
          <p:cNvSpPr>
            <a:spLocks noGrp="1"/>
          </p:cNvSpPr>
          <p:nvPr>
            <p:ph type="body" sz="quarter" idx="13"/>
          </p:nvPr>
        </p:nvSpPr>
        <p:spPr>
          <a:xfrm>
            <a:off x="1149576" y="4275855"/>
            <a:ext cx="26884092" cy="1737361"/>
          </a:xfrm>
        </p:spPr>
        <p:txBody>
          <a:bodyPr/>
          <a:lstStyle/>
          <a:p>
            <a:r>
              <a:rPr lang="en-US" dirty="0"/>
              <a:t>Vision &amp; transformative impact</a:t>
            </a:r>
          </a:p>
        </p:txBody>
      </p:sp>
      <p:sp>
        <p:nvSpPr>
          <p:cNvPr id="6" name="Rectangle 5">
            <a:extLst>
              <a:ext uri="{FF2B5EF4-FFF2-40B4-BE49-F238E27FC236}">
                <a16:creationId xmlns:a16="http://schemas.microsoft.com/office/drawing/2014/main" id="{7639BAE5-7D2D-3243-925D-4712922FD258}"/>
              </a:ext>
            </a:extLst>
          </p:cNvPr>
          <p:cNvSpPr/>
          <p:nvPr/>
        </p:nvSpPr>
        <p:spPr>
          <a:xfrm>
            <a:off x="30157783" y="8241642"/>
            <a:ext cx="7454537" cy="1882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991"/>
          </a:p>
        </p:txBody>
      </p:sp>
      <p:sp>
        <p:nvSpPr>
          <p:cNvPr id="5" name="Rectangle 4">
            <a:extLst>
              <a:ext uri="{FF2B5EF4-FFF2-40B4-BE49-F238E27FC236}">
                <a16:creationId xmlns:a16="http://schemas.microsoft.com/office/drawing/2014/main" id="{2C567F72-4A86-6C41-B489-333DDB79F00B}"/>
              </a:ext>
            </a:extLst>
          </p:cNvPr>
          <p:cNvSpPr/>
          <p:nvPr/>
        </p:nvSpPr>
        <p:spPr>
          <a:xfrm>
            <a:off x="1149576" y="6447690"/>
            <a:ext cx="8424730" cy="7909858"/>
          </a:xfrm>
          <a:prstGeom prst="rect">
            <a:avLst/>
          </a:prstGeom>
        </p:spPr>
        <p:txBody>
          <a:bodyPr wrap="square">
            <a:spAutoFit/>
          </a:bodyPr>
          <a:lstStyle/>
          <a:p>
            <a:r>
              <a:rPr lang="en-US" sz="4400" b="1" dirty="0">
                <a:solidFill>
                  <a:schemeClr val="tx2"/>
                </a:solidFill>
              </a:rPr>
              <a:t>How to transfer qualitative to quantitative information</a:t>
            </a:r>
            <a:endParaRPr lang="en-US" sz="2800" dirty="0">
              <a:solidFill>
                <a:schemeClr val="tx2"/>
              </a:solidFill>
            </a:endParaRPr>
          </a:p>
          <a:p>
            <a:r>
              <a:rPr lang="en-US" sz="2800" dirty="0">
                <a:solidFill>
                  <a:schemeClr val="tx2"/>
                </a:solidFill>
              </a:rPr>
              <a:t>Building on established protocols to transfer qualitative information to quantitative weather records from prior data rescue efforts (e.g., Wheeler 2014), digitizing and extracting historic observations greatly expands current records of maritime weather around the world back to ~1500 CE.</a:t>
            </a:r>
          </a:p>
          <a:p>
            <a:endParaRPr lang="en-US" sz="2800" dirty="0">
              <a:solidFill>
                <a:schemeClr val="tx2"/>
              </a:solidFill>
            </a:endParaRPr>
          </a:p>
          <a:p>
            <a:r>
              <a:rPr lang="en-US" sz="2800" dirty="0">
                <a:solidFill>
                  <a:schemeClr val="tx2"/>
                </a:solidFill>
              </a:rPr>
              <a:t>Ship logbook entries are available for date, ship position (latitude &amp; longitude), and time (daily at noon), landmarks with range and bearing, wind direction and force (incl. changes over time), sea state, weather (e.g., precipitation, cloudiness).</a:t>
            </a:r>
          </a:p>
          <a:p>
            <a:r>
              <a:rPr lang="en-US" sz="2800" dirty="0">
                <a:solidFill>
                  <a:schemeClr val="tx2"/>
                </a:solidFill>
              </a:rPr>
              <a:t>Qualitative wind descriptions can be quantified given systematic terminology used even prior to the introduction of the Beaufort wind force scale.</a:t>
            </a:r>
          </a:p>
        </p:txBody>
      </p:sp>
      <p:sp>
        <p:nvSpPr>
          <p:cNvPr id="10" name="Rectangle 9">
            <a:extLst>
              <a:ext uri="{FF2B5EF4-FFF2-40B4-BE49-F238E27FC236}">
                <a16:creationId xmlns:a16="http://schemas.microsoft.com/office/drawing/2014/main" id="{C929B684-A31B-EE41-8CF6-4B26CF9C387E}"/>
              </a:ext>
            </a:extLst>
          </p:cNvPr>
          <p:cNvSpPr/>
          <p:nvPr/>
        </p:nvSpPr>
        <p:spPr>
          <a:xfrm>
            <a:off x="10569489" y="6447690"/>
            <a:ext cx="8424730" cy="3785652"/>
          </a:xfrm>
          <a:prstGeom prst="rect">
            <a:avLst/>
          </a:prstGeom>
        </p:spPr>
        <p:txBody>
          <a:bodyPr wrap="square">
            <a:spAutoFit/>
          </a:bodyPr>
          <a:lstStyle/>
          <a:p>
            <a:r>
              <a:rPr lang="en-US" sz="4400" b="1" dirty="0">
                <a:solidFill>
                  <a:schemeClr val="tx2"/>
                </a:solidFill>
              </a:rPr>
              <a:t>Untapped potential</a:t>
            </a:r>
          </a:p>
          <a:p>
            <a:r>
              <a:rPr lang="en-US" sz="2800" dirty="0">
                <a:solidFill>
                  <a:schemeClr val="tx2"/>
                </a:solidFill>
              </a:rPr>
              <a:t>The ship logbooks from underexplored archives are complemented by untapped historic records such as port and customs records kept by European colonial powers of the 15</a:t>
            </a:r>
            <a:r>
              <a:rPr lang="en-US" sz="2800" baseline="30000" dirty="0">
                <a:solidFill>
                  <a:schemeClr val="tx2"/>
                </a:solidFill>
              </a:rPr>
              <a:t>th</a:t>
            </a:r>
            <a:r>
              <a:rPr lang="en-US" sz="2800" dirty="0">
                <a:solidFill>
                  <a:schemeClr val="tx2"/>
                </a:solidFill>
              </a:rPr>
              <a:t>-19</a:t>
            </a:r>
            <a:r>
              <a:rPr lang="en-US" sz="2800" baseline="30000" dirty="0">
                <a:solidFill>
                  <a:schemeClr val="tx2"/>
                </a:solidFill>
              </a:rPr>
              <a:t>th</a:t>
            </a:r>
            <a:r>
              <a:rPr lang="en-US" sz="2800" dirty="0">
                <a:solidFill>
                  <a:schemeClr val="tx2"/>
                </a:solidFill>
              </a:rPr>
              <a:t> century in enclaves around the world that provide maritime weather and trade information. </a:t>
            </a:r>
          </a:p>
          <a:p>
            <a:endParaRPr lang="en-US" sz="2800" dirty="0">
              <a:solidFill>
                <a:schemeClr val="tx2"/>
              </a:solidFill>
            </a:endParaRPr>
          </a:p>
        </p:txBody>
      </p:sp>
      <p:pic>
        <p:nvPicPr>
          <p:cNvPr id="16" name="Content Placeholder 4">
            <a:extLst>
              <a:ext uri="{FF2B5EF4-FFF2-40B4-BE49-F238E27FC236}">
                <a16:creationId xmlns:a16="http://schemas.microsoft.com/office/drawing/2014/main" id="{993FDAAB-EA31-4D56-8AE0-A68B57E600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534886" y="14404024"/>
            <a:ext cx="7217227" cy="5196516"/>
          </a:xfrm>
          <a:prstGeom prst="rect">
            <a:avLst/>
          </a:prstGeom>
        </p:spPr>
      </p:pic>
      <p:sp>
        <p:nvSpPr>
          <p:cNvPr id="12" name="Title Placeholder 21">
            <a:extLst>
              <a:ext uri="{FF2B5EF4-FFF2-40B4-BE49-F238E27FC236}">
                <a16:creationId xmlns:a16="http://schemas.microsoft.com/office/drawing/2014/main" id="{CFF482D9-FDCA-4A05-97FF-349F467198B2}"/>
              </a:ext>
            </a:extLst>
          </p:cNvPr>
          <p:cNvSpPr txBox="1">
            <a:spLocks/>
          </p:cNvSpPr>
          <p:nvPr/>
        </p:nvSpPr>
        <p:spPr bwMode="auto">
          <a:xfrm>
            <a:off x="1149576" y="1271575"/>
            <a:ext cx="27264557" cy="869199"/>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5400" b="1" i="0" kern="1200" spc="-246" baseline="0">
                <a:solidFill>
                  <a:schemeClr val="tx2"/>
                </a:solidFill>
                <a:latin typeface="Arial" panose="020B0604020202020204" pitchFamily="34" charset="0"/>
                <a:ea typeface="ＭＳ Ｐゴシック" charset="0"/>
                <a:cs typeface="Arial" panose="020B0604020202020204" pitchFamily="34" charset="0"/>
              </a:defRPr>
            </a:lvl1pPr>
            <a:lvl2pPr algn="l" rtl="0" eaLnBrk="1" fontAlgn="base" hangingPunct="1">
              <a:spcBef>
                <a:spcPct val="0"/>
              </a:spcBef>
              <a:spcAft>
                <a:spcPct val="0"/>
              </a:spcAft>
              <a:defRPr sz="9830">
                <a:solidFill>
                  <a:schemeClr val="bg1"/>
                </a:solidFill>
                <a:latin typeface="Calibri" charset="0"/>
                <a:ea typeface="ＭＳ Ｐゴシック" charset="0"/>
              </a:defRPr>
            </a:lvl2pPr>
            <a:lvl3pPr algn="l" rtl="0" eaLnBrk="1" fontAlgn="base" hangingPunct="1">
              <a:spcBef>
                <a:spcPct val="0"/>
              </a:spcBef>
              <a:spcAft>
                <a:spcPct val="0"/>
              </a:spcAft>
              <a:defRPr sz="9830">
                <a:solidFill>
                  <a:schemeClr val="bg1"/>
                </a:solidFill>
                <a:latin typeface="Calibri" charset="0"/>
                <a:ea typeface="ＭＳ Ｐゴシック" charset="0"/>
              </a:defRPr>
            </a:lvl3pPr>
            <a:lvl4pPr algn="l" rtl="0" eaLnBrk="1" fontAlgn="base" hangingPunct="1">
              <a:spcBef>
                <a:spcPct val="0"/>
              </a:spcBef>
              <a:spcAft>
                <a:spcPct val="0"/>
              </a:spcAft>
              <a:defRPr sz="9830">
                <a:solidFill>
                  <a:schemeClr val="bg1"/>
                </a:solidFill>
                <a:latin typeface="Calibri" charset="0"/>
                <a:ea typeface="ＭＳ Ｐゴシック" charset="0"/>
              </a:defRPr>
            </a:lvl4pPr>
            <a:lvl5pPr algn="l" rtl="0" eaLnBrk="1" fontAlgn="base" hangingPunct="1">
              <a:spcBef>
                <a:spcPct val="0"/>
              </a:spcBef>
              <a:spcAft>
                <a:spcPct val="0"/>
              </a:spcAft>
              <a:defRPr sz="9830">
                <a:solidFill>
                  <a:schemeClr val="bg1"/>
                </a:solidFill>
                <a:latin typeface="Calibri" charset="0"/>
                <a:ea typeface="ＭＳ Ｐゴシック" charset="0"/>
              </a:defRPr>
            </a:lvl5pPr>
            <a:lvl6pPr marL="1404518" algn="l" rtl="0" eaLnBrk="1" fontAlgn="base" hangingPunct="1">
              <a:spcBef>
                <a:spcPct val="0"/>
              </a:spcBef>
              <a:spcAft>
                <a:spcPct val="0"/>
              </a:spcAft>
              <a:defRPr sz="13517">
                <a:solidFill>
                  <a:srgbClr val="CDD74C"/>
                </a:solidFill>
                <a:latin typeface="Calibri" charset="0"/>
                <a:ea typeface="ＭＳ Ｐゴシック" charset="0"/>
              </a:defRPr>
            </a:lvl6pPr>
            <a:lvl7pPr marL="2809037" algn="l" rtl="0" eaLnBrk="1" fontAlgn="base" hangingPunct="1">
              <a:spcBef>
                <a:spcPct val="0"/>
              </a:spcBef>
              <a:spcAft>
                <a:spcPct val="0"/>
              </a:spcAft>
              <a:defRPr sz="13517">
                <a:solidFill>
                  <a:srgbClr val="CDD74C"/>
                </a:solidFill>
                <a:latin typeface="Calibri" charset="0"/>
                <a:ea typeface="ＭＳ Ｐゴシック" charset="0"/>
              </a:defRPr>
            </a:lvl7pPr>
            <a:lvl8pPr marL="4213555" algn="l" rtl="0" eaLnBrk="1" fontAlgn="base" hangingPunct="1">
              <a:spcBef>
                <a:spcPct val="0"/>
              </a:spcBef>
              <a:spcAft>
                <a:spcPct val="0"/>
              </a:spcAft>
              <a:defRPr sz="13517">
                <a:solidFill>
                  <a:srgbClr val="CDD74C"/>
                </a:solidFill>
                <a:latin typeface="Calibri" charset="0"/>
                <a:ea typeface="ＭＳ Ｐゴシック" charset="0"/>
              </a:defRPr>
            </a:lvl8pPr>
            <a:lvl9pPr marL="5618074" algn="l" rtl="0" eaLnBrk="1" fontAlgn="base" hangingPunct="1">
              <a:spcBef>
                <a:spcPct val="0"/>
              </a:spcBef>
              <a:spcAft>
                <a:spcPct val="0"/>
              </a:spcAft>
              <a:defRPr sz="13517">
                <a:solidFill>
                  <a:srgbClr val="CDD74C"/>
                </a:solidFill>
                <a:latin typeface="Calibri" charset="0"/>
                <a:ea typeface="ＭＳ Ｐゴシック" charset="0"/>
              </a:defRPr>
            </a:lvl9pPr>
          </a:lstStyle>
          <a:p>
            <a:pPr defTabSz="914400"/>
            <a:r>
              <a:rPr lang="en-US" dirty="0"/>
              <a:t>Mining Five Centuries of Climate and Maritime Weather Data from Historic Records</a:t>
            </a:r>
          </a:p>
        </p:txBody>
      </p:sp>
      <p:sp>
        <p:nvSpPr>
          <p:cNvPr id="17" name="Text Placeholder 19">
            <a:extLst>
              <a:ext uri="{FF2B5EF4-FFF2-40B4-BE49-F238E27FC236}">
                <a16:creationId xmlns:a16="http://schemas.microsoft.com/office/drawing/2014/main" id="{F09904DD-6726-433A-9C3C-BC9CEF78AF1A}"/>
              </a:ext>
            </a:extLst>
          </p:cNvPr>
          <p:cNvSpPr txBox="1">
            <a:spLocks/>
          </p:cNvSpPr>
          <p:nvPr/>
        </p:nvSpPr>
        <p:spPr>
          <a:xfrm>
            <a:off x="1149576" y="1992932"/>
            <a:ext cx="16071788" cy="735587"/>
          </a:xfrm>
          <a:prstGeom prst="rect">
            <a:avLst/>
          </a:prstGeom>
        </p:spPr>
        <p:txBody>
          <a:bodyPr/>
          <a:lstStyle>
            <a:lvl1pPr marL="980238" indent="-980238" algn="l" rtl="0" eaLnBrk="1" fontAlgn="base" hangingPunct="1">
              <a:lnSpc>
                <a:spcPct val="120000"/>
              </a:lnSpc>
              <a:spcBef>
                <a:spcPts val="2150"/>
              </a:spcBef>
              <a:spcAft>
                <a:spcPct val="0"/>
              </a:spcAft>
              <a:buClr>
                <a:schemeClr val="tx1"/>
              </a:buClr>
              <a:buSzPct val="100000"/>
              <a:buFont typeface="Wingdings" pitchFamily="2" charset="2"/>
              <a:buNone/>
              <a:defRPr sz="3200" b="0" i="0" kern="1200" spc="0" baseline="0">
                <a:solidFill>
                  <a:schemeClr val="tx2"/>
                </a:solidFill>
                <a:latin typeface="Arial Regular"/>
                <a:ea typeface="ＭＳ Ｐゴシック" charset="0"/>
                <a:cs typeface="Calibri" pitchFamily="34" charset="0"/>
              </a:defRPr>
            </a:lvl1pPr>
            <a:lvl2pPr marL="1965352" indent="-838810" algn="l" rtl="0" eaLnBrk="1" fontAlgn="base" hangingPunct="1">
              <a:lnSpc>
                <a:spcPct val="120000"/>
              </a:lnSpc>
              <a:spcBef>
                <a:spcPts val="1690"/>
              </a:spcBef>
              <a:spcAft>
                <a:spcPct val="0"/>
              </a:spcAft>
              <a:buClr>
                <a:schemeClr val="tx1"/>
              </a:buClr>
              <a:buSzPct val="100000"/>
              <a:buFont typeface="Wingdings" pitchFamily="2" charset="2"/>
              <a:buChar char="§"/>
              <a:defRPr sz="7373" b="0" i="0" kern="1200" spc="-123" baseline="0">
                <a:solidFill>
                  <a:schemeClr val="tx2"/>
                </a:solidFill>
                <a:latin typeface="Arial Regular"/>
                <a:ea typeface="ＭＳ Ｐゴシック" charset="0"/>
                <a:cs typeface="Calibri" pitchFamily="34" charset="0"/>
              </a:defRPr>
            </a:lvl2pPr>
            <a:lvl3pPr marL="2809037" indent="-702259" algn="l" rtl="0" eaLnBrk="1" fontAlgn="base" hangingPunct="1">
              <a:lnSpc>
                <a:spcPct val="120000"/>
              </a:lnSpc>
              <a:spcBef>
                <a:spcPts val="1536"/>
              </a:spcBef>
              <a:spcAft>
                <a:spcPct val="0"/>
              </a:spcAft>
              <a:buClr>
                <a:schemeClr val="tx1"/>
              </a:buClr>
              <a:buSzPct val="100000"/>
              <a:buFont typeface="Wingdings" pitchFamily="2" charset="2"/>
              <a:buChar char="§"/>
              <a:defRPr sz="7066" b="0" i="0" kern="1200" spc="0" baseline="0">
                <a:solidFill>
                  <a:schemeClr val="tx2"/>
                </a:solidFill>
                <a:latin typeface="Arial Regular"/>
                <a:ea typeface="ＭＳ Ｐゴシック" charset="0"/>
                <a:cs typeface="Calibri" pitchFamily="34" charset="0"/>
              </a:defRPr>
            </a:lvl3pPr>
            <a:lvl4pPr marL="4213555"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4pPr>
            <a:lvl5pPr marL="5618074"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5pPr>
            <a:lvl6pPr marL="6460785" indent="-702259" algn="l" rtl="0" eaLnBrk="1" latinLnBrk="0" hangingPunct="1">
              <a:spcBef>
                <a:spcPct val="20000"/>
              </a:spcBef>
              <a:buClr>
                <a:schemeClr val="accent1"/>
              </a:buClr>
              <a:buFont typeface="Wingdings"/>
              <a:buChar char="§"/>
              <a:defRPr kumimoji="0" sz="5530" kern="1200" baseline="0">
                <a:solidFill>
                  <a:schemeClr val="tx1"/>
                </a:solidFill>
                <a:latin typeface="+mn-lt"/>
                <a:ea typeface="+mn-ea"/>
                <a:cs typeface="+mn-cs"/>
              </a:defRPr>
            </a:lvl6pPr>
            <a:lvl7pPr marL="7303496" indent="-702259" algn="l" rtl="0" eaLnBrk="1" latinLnBrk="0" hangingPunct="1">
              <a:spcBef>
                <a:spcPct val="20000"/>
              </a:spcBef>
              <a:buClr>
                <a:schemeClr val="accent2"/>
              </a:buClr>
              <a:buFont typeface="Wingdings"/>
              <a:buChar char="§"/>
              <a:defRPr kumimoji="0" sz="5530" kern="1200" baseline="0">
                <a:solidFill>
                  <a:schemeClr val="tx1"/>
                </a:solidFill>
                <a:latin typeface="+mn-lt"/>
                <a:ea typeface="+mn-ea"/>
                <a:cs typeface="+mn-cs"/>
              </a:defRPr>
            </a:lvl7pPr>
            <a:lvl8pPr marL="8146207" indent="-702259" algn="l" rtl="0" eaLnBrk="1" latinLnBrk="0" hangingPunct="1">
              <a:spcBef>
                <a:spcPct val="20000"/>
              </a:spcBef>
              <a:buClr>
                <a:schemeClr val="accent3"/>
              </a:buClr>
              <a:buFont typeface="Wingdings"/>
              <a:buChar char="§"/>
              <a:defRPr kumimoji="0" sz="5530" kern="1200" baseline="0">
                <a:solidFill>
                  <a:schemeClr val="tx1"/>
                </a:solidFill>
                <a:latin typeface="+mn-lt"/>
                <a:ea typeface="+mn-ea"/>
                <a:cs typeface="+mn-cs"/>
              </a:defRPr>
            </a:lvl8pPr>
            <a:lvl9pPr marL="8988918" indent="-702259" algn="l" rtl="0" eaLnBrk="1" latinLnBrk="0" hangingPunct="1">
              <a:spcBef>
                <a:spcPct val="20000"/>
              </a:spcBef>
              <a:buClr>
                <a:schemeClr val="accent4"/>
              </a:buClr>
              <a:buFont typeface="Wingdings"/>
              <a:buChar char="§"/>
              <a:defRPr kumimoji="0" sz="5530" kern="1200" baseline="0">
                <a:solidFill>
                  <a:schemeClr val="tx1"/>
                </a:solidFill>
                <a:latin typeface="+mn-lt"/>
                <a:ea typeface="+mn-ea"/>
                <a:cs typeface="+mn-cs"/>
              </a:defRPr>
            </a:lvl9pPr>
          </a:lstStyle>
          <a:p>
            <a:pPr defTabSz="914400"/>
            <a:r>
              <a:rPr lang="en-US" dirty="0"/>
              <a:t>Caroline C. Ummenhofer</a:t>
            </a:r>
            <a:r>
              <a:rPr lang="en-US" baseline="30000" dirty="0"/>
              <a:t>1</a:t>
            </a:r>
            <a:r>
              <a:rPr lang="en-US" dirty="0"/>
              <a:t> and Timothy D. Walker</a:t>
            </a:r>
            <a:r>
              <a:rPr lang="en-US" baseline="30000" dirty="0"/>
              <a:t>2</a:t>
            </a:r>
          </a:p>
        </p:txBody>
      </p:sp>
      <p:sp>
        <p:nvSpPr>
          <p:cNvPr id="18" name="Text Placeholder 19">
            <a:extLst>
              <a:ext uri="{FF2B5EF4-FFF2-40B4-BE49-F238E27FC236}">
                <a16:creationId xmlns:a16="http://schemas.microsoft.com/office/drawing/2014/main" id="{FE1E198E-F535-4947-8891-97BD81B7C3CA}"/>
              </a:ext>
            </a:extLst>
          </p:cNvPr>
          <p:cNvSpPr txBox="1">
            <a:spLocks/>
          </p:cNvSpPr>
          <p:nvPr/>
        </p:nvSpPr>
        <p:spPr>
          <a:xfrm>
            <a:off x="1149575" y="2617779"/>
            <a:ext cx="25534279" cy="1155395"/>
          </a:xfrm>
          <a:prstGeom prst="rect">
            <a:avLst/>
          </a:prstGeom>
        </p:spPr>
        <p:txBody>
          <a:bodyPr/>
          <a:lstStyle>
            <a:lvl1pPr marL="980238" indent="-980238" algn="l" rtl="0" eaLnBrk="1" fontAlgn="base" hangingPunct="1">
              <a:lnSpc>
                <a:spcPct val="120000"/>
              </a:lnSpc>
              <a:spcBef>
                <a:spcPts val="2150"/>
              </a:spcBef>
              <a:spcAft>
                <a:spcPct val="0"/>
              </a:spcAft>
              <a:buClr>
                <a:schemeClr val="tx1"/>
              </a:buClr>
              <a:buSzPct val="100000"/>
              <a:buFont typeface="Wingdings" pitchFamily="2" charset="2"/>
              <a:buNone/>
              <a:defRPr sz="2400" b="0" i="1" kern="1200" spc="0" baseline="0">
                <a:solidFill>
                  <a:schemeClr val="tx2"/>
                </a:solidFill>
                <a:latin typeface="Arial Regular"/>
                <a:ea typeface="ＭＳ Ｐゴシック" charset="0"/>
                <a:cs typeface="Calibri" pitchFamily="34" charset="0"/>
              </a:defRPr>
            </a:lvl1pPr>
            <a:lvl2pPr marL="1965352" indent="-838810" algn="l" rtl="0" eaLnBrk="1" fontAlgn="base" hangingPunct="1">
              <a:lnSpc>
                <a:spcPct val="120000"/>
              </a:lnSpc>
              <a:spcBef>
                <a:spcPts val="1690"/>
              </a:spcBef>
              <a:spcAft>
                <a:spcPct val="0"/>
              </a:spcAft>
              <a:buClr>
                <a:schemeClr val="tx1"/>
              </a:buClr>
              <a:buSzPct val="100000"/>
              <a:buFont typeface="Wingdings" pitchFamily="2" charset="2"/>
              <a:buChar char="§"/>
              <a:defRPr sz="7373" b="0" i="0" kern="1200" spc="-123" baseline="0">
                <a:solidFill>
                  <a:schemeClr val="tx2"/>
                </a:solidFill>
                <a:latin typeface="Arial Regular"/>
                <a:ea typeface="ＭＳ Ｐゴシック" charset="0"/>
                <a:cs typeface="Calibri" pitchFamily="34" charset="0"/>
              </a:defRPr>
            </a:lvl2pPr>
            <a:lvl3pPr marL="2809037" indent="-702259" algn="l" rtl="0" eaLnBrk="1" fontAlgn="base" hangingPunct="1">
              <a:lnSpc>
                <a:spcPct val="120000"/>
              </a:lnSpc>
              <a:spcBef>
                <a:spcPts val="1536"/>
              </a:spcBef>
              <a:spcAft>
                <a:spcPct val="0"/>
              </a:spcAft>
              <a:buClr>
                <a:schemeClr val="tx1"/>
              </a:buClr>
              <a:buSzPct val="100000"/>
              <a:buFont typeface="Wingdings" pitchFamily="2" charset="2"/>
              <a:buChar char="§"/>
              <a:defRPr sz="7066" b="0" i="0" kern="1200" spc="0" baseline="0">
                <a:solidFill>
                  <a:schemeClr val="tx2"/>
                </a:solidFill>
                <a:latin typeface="Arial Regular"/>
                <a:ea typeface="ＭＳ Ｐゴシック" charset="0"/>
                <a:cs typeface="Calibri" pitchFamily="34" charset="0"/>
              </a:defRPr>
            </a:lvl3pPr>
            <a:lvl4pPr marL="4213555"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4pPr>
            <a:lvl5pPr marL="5618074"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5pPr>
            <a:lvl6pPr marL="6460785" indent="-702259" algn="l" rtl="0" eaLnBrk="1" latinLnBrk="0" hangingPunct="1">
              <a:spcBef>
                <a:spcPct val="20000"/>
              </a:spcBef>
              <a:buClr>
                <a:schemeClr val="accent1"/>
              </a:buClr>
              <a:buFont typeface="Wingdings"/>
              <a:buChar char="§"/>
              <a:defRPr kumimoji="0" sz="5530" kern="1200" baseline="0">
                <a:solidFill>
                  <a:schemeClr val="tx1"/>
                </a:solidFill>
                <a:latin typeface="+mn-lt"/>
                <a:ea typeface="+mn-ea"/>
                <a:cs typeface="+mn-cs"/>
              </a:defRPr>
            </a:lvl6pPr>
            <a:lvl7pPr marL="7303496" indent="-702259" algn="l" rtl="0" eaLnBrk="1" latinLnBrk="0" hangingPunct="1">
              <a:spcBef>
                <a:spcPct val="20000"/>
              </a:spcBef>
              <a:buClr>
                <a:schemeClr val="accent2"/>
              </a:buClr>
              <a:buFont typeface="Wingdings"/>
              <a:buChar char="§"/>
              <a:defRPr kumimoji="0" sz="5530" kern="1200" baseline="0">
                <a:solidFill>
                  <a:schemeClr val="tx1"/>
                </a:solidFill>
                <a:latin typeface="+mn-lt"/>
                <a:ea typeface="+mn-ea"/>
                <a:cs typeface="+mn-cs"/>
              </a:defRPr>
            </a:lvl7pPr>
            <a:lvl8pPr marL="8146207" indent="-702259" algn="l" rtl="0" eaLnBrk="1" latinLnBrk="0" hangingPunct="1">
              <a:spcBef>
                <a:spcPct val="20000"/>
              </a:spcBef>
              <a:buClr>
                <a:schemeClr val="accent3"/>
              </a:buClr>
              <a:buFont typeface="Wingdings"/>
              <a:buChar char="§"/>
              <a:defRPr kumimoji="0" sz="5530" kern="1200" baseline="0">
                <a:solidFill>
                  <a:schemeClr val="tx1"/>
                </a:solidFill>
                <a:latin typeface="+mn-lt"/>
                <a:ea typeface="+mn-ea"/>
                <a:cs typeface="+mn-cs"/>
              </a:defRPr>
            </a:lvl8pPr>
            <a:lvl9pPr marL="8988918" indent="-702259" algn="l" rtl="0" eaLnBrk="1" latinLnBrk="0" hangingPunct="1">
              <a:spcBef>
                <a:spcPct val="20000"/>
              </a:spcBef>
              <a:buClr>
                <a:schemeClr val="accent4"/>
              </a:buClr>
              <a:buFont typeface="Wingdings"/>
              <a:buChar char="§"/>
              <a:defRPr kumimoji="0" sz="5530" kern="1200" baseline="0">
                <a:solidFill>
                  <a:schemeClr val="tx1"/>
                </a:solidFill>
                <a:latin typeface="+mn-lt"/>
                <a:ea typeface="+mn-ea"/>
                <a:cs typeface="+mn-cs"/>
              </a:defRPr>
            </a:lvl9pPr>
          </a:lstStyle>
          <a:p>
            <a:pPr defTabSz="914400">
              <a:lnSpc>
                <a:spcPct val="100000"/>
              </a:lnSpc>
              <a:spcBef>
                <a:spcPts val="600"/>
              </a:spcBef>
            </a:pPr>
            <a:r>
              <a:rPr lang="en-US" baseline="30000" dirty="0"/>
              <a:t>1</a:t>
            </a:r>
            <a:r>
              <a:rPr lang="en-US" dirty="0"/>
              <a:t>Department of Physical Oceanography, Woods Hole Oceanographic Institution, Woods Hole, MA, USA; </a:t>
            </a:r>
          </a:p>
          <a:p>
            <a:pPr defTabSz="914400">
              <a:lnSpc>
                <a:spcPct val="100000"/>
              </a:lnSpc>
              <a:spcBef>
                <a:spcPts val="600"/>
              </a:spcBef>
            </a:pPr>
            <a:r>
              <a:rPr lang="en-US" baseline="30000" dirty="0"/>
              <a:t>2</a:t>
            </a:r>
            <a:r>
              <a:rPr lang="en-US" dirty="0"/>
              <a:t>Department of History, University of Massachusetts, Dartmouth, MA, USA</a:t>
            </a:r>
          </a:p>
        </p:txBody>
      </p:sp>
      <p:sp>
        <p:nvSpPr>
          <p:cNvPr id="13" name="Rectangle 12">
            <a:extLst>
              <a:ext uri="{FF2B5EF4-FFF2-40B4-BE49-F238E27FC236}">
                <a16:creationId xmlns:a16="http://schemas.microsoft.com/office/drawing/2014/main" id="{87C589E9-0969-4615-8329-E491ABA36202}"/>
              </a:ext>
            </a:extLst>
          </p:cNvPr>
          <p:cNvSpPr/>
          <p:nvPr/>
        </p:nvSpPr>
        <p:spPr>
          <a:xfrm>
            <a:off x="19741896" y="6447690"/>
            <a:ext cx="8424730" cy="4647426"/>
          </a:xfrm>
          <a:prstGeom prst="rect">
            <a:avLst/>
          </a:prstGeom>
        </p:spPr>
        <p:txBody>
          <a:bodyPr wrap="square">
            <a:spAutoFit/>
          </a:bodyPr>
          <a:lstStyle/>
          <a:p>
            <a:endParaRPr lang="en-US" sz="4400" dirty="0">
              <a:solidFill>
                <a:schemeClr val="tx2"/>
              </a:solidFill>
            </a:endParaRPr>
          </a:p>
          <a:p>
            <a:r>
              <a:rPr lang="en-US" sz="2800" dirty="0">
                <a:solidFill>
                  <a:schemeClr val="tx2"/>
                </a:solidFill>
              </a:rPr>
              <a:t>These caches of historic weather observations are unique and invaluable, as colonial records cover regions where extended climate data are often lacking such as over the Indian Ocean, the least observed of all the tropical ocean basins.</a:t>
            </a:r>
          </a:p>
          <a:p>
            <a:endParaRPr lang="en-US" sz="2800" dirty="0">
              <a:solidFill>
                <a:schemeClr val="tx2"/>
              </a:solidFill>
            </a:endParaRPr>
          </a:p>
          <a:p>
            <a:r>
              <a:rPr lang="en-US" sz="2800" dirty="0">
                <a:solidFill>
                  <a:schemeClr val="tx2"/>
                </a:solidFill>
              </a:rPr>
              <a:t>Furthermore, whalers routinely traveled remote ocean regions far from the traditional merchant or military shipping routes already analyzed.</a:t>
            </a:r>
          </a:p>
        </p:txBody>
      </p:sp>
      <p:pic>
        <p:nvPicPr>
          <p:cNvPr id="8" name="Picture 7" descr="Diagram&#10;&#10;Description automatically generated with medium confidence">
            <a:extLst>
              <a:ext uri="{FF2B5EF4-FFF2-40B4-BE49-F238E27FC236}">
                <a16:creationId xmlns:a16="http://schemas.microsoft.com/office/drawing/2014/main" id="{95CA860E-F4DB-4680-8DDE-9D225EFE87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43969" y="11719974"/>
            <a:ext cx="8263765" cy="5794562"/>
          </a:xfrm>
          <a:prstGeom prst="rect">
            <a:avLst/>
          </a:prstGeom>
        </p:spPr>
      </p:pic>
      <p:sp>
        <p:nvSpPr>
          <p:cNvPr id="15" name="TextBox 14">
            <a:extLst>
              <a:ext uri="{FF2B5EF4-FFF2-40B4-BE49-F238E27FC236}">
                <a16:creationId xmlns:a16="http://schemas.microsoft.com/office/drawing/2014/main" id="{C6FA5136-0322-4F57-935A-80D224BDECCF}"/>
              </a:ext>
            </a:extLst>
          </p:cNvPr>
          <p:cNvSpPr txBox="1"/>
          <p:nvPr/>
        </p:nvSpPr>
        <p:spPr>
          <a:xfrm>
            <a:off x="19741896" y="17909725"/>
            <a:ext cx="8424730" cy="2492990"/>
          </a:xfrm>
          <a:prstGeom prst="rect">
            <a:avLst/>
          </a:prstGeom>
          <a:noFill/>
        </p:spPr>
        <p:txBody>
          <a:bodyPr wrap="square" rtlCol="0">
            <a:spAutoFit/>
          </a:bodyPr>
          <a:lstStyle/>
          <a:p>
            <a:r>
              <a:rPr lang="en-US" sz="2600" dirty="0">
                <a:solidFill>
                  <a:schemeClr val="tx2"/>
                </a:solidFill>
                <a:latin typeface="Arial Regular"/>
              </a:rPr>
              <a:t>Number of wind direction observations in 1° grid for the 1800-2014 period in ICOADS. Black rectangles (labeled by white boxes) indicate areas selected to compute monsoonal indices. Major colonial shipping routes are apparent as increased density of observations. [From Garcia-Herrera et al. 2018].</a:t>
            </a:r>
          </a:p>
        </p:txBody>
      </p:sp>
      <p:sp>
        <p:nvSpPr>
          <p:cNvPr id="19" name="TextBox 18">
            <a:extLst>
              <a:ext uri="{FF2B5EF4-FFF2-40B4-BE49-F238E27FC236}">
                <a16:creationId xmlns:a16="http://schemas.microsoft.com/office/drawing/2014/main" id="{8BE9FE0E-D4AE-47BA-A5C2-F64ED7A55EB8}"/>
              </a:ext>
            </a:extLst>
          </p:cNvPr>
          <p:cNvSpPr txBox="1"/>
          <p:nvPr/>
        </p:nvSpPr>
        <p:spPr>
          <a:xfrm>
            <a:off x="1534886" y="19510163"/>
            <a:ext cx="7217228" cy="892552"/>
          </a:xfrm>
          <a:prstGeom prst="rect">
            <a:avLst/>
          </a:prstGeom>
          <a:noFill/>
        </p:spPr>
        <p:txBody>
          <a:bodyPr wrap="square" rtlCol="0">
            <a:spAutoFit/>
          </a:bodyPr>
          <a:lstStyle/>
          <a:p>
            <a:r>
              <a:rPr lang="en-US" sz="2600" dirty="0">
                <a:solidFill>
                  <a:schemeClr val="tx2"/>
                </a:solidFill>
                <a:latin typeface="Arial Regular"/>
              </a:rPr>
              <a:t>Beaufort wind force and scale to wind speed in knots and m/s. [From De Cola 2018].</a:t>
            </a:r>
          </a:p>
        </p:txBody>
      </p:sp>
      <p:pic>
        <p:nvPicPr>
          <p:cNvPr id="7" name="Picture 6" descr="Diagram, map&#10;&#10;Description automatically generated">
            <a:extLst>
              <a:ext uri="{FF2B5EF4-FFF2-40B4-BE49-F238E27FC236}">
                <a16:creationId xmlns:a16="http://schemas.microsoft.com/office/drawing/2014/main" id="{E5E65945-105B-4F72-AB4E-164AA15F570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97184" y="10086975"/>
            <a:ext cx="8429531" cy="10211235"/>
          </a:xfrm>
          <a:prstGeom prst="rect">
            <a:avLst/>
          </a:prstGeom>
        </p:spPr>
      </p:pic>
    </p:spTree>
    <p:extLst>
      <p:ext uri="{BB962C8B-B14F-4D97-AF65-F5344CB8AC3E}">
        <p14:creationId xmlns:p14="http://schemas.microsoft.com/office/powerpoint/2010/main" val="3775283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Object 21" hidden="1">
            <a:extLst>
              <a:ext uri="{FF2B5EF4-FFF2-40B4-BE49-F238E27FC236}">
                <a16:creationId xmlns:a16="http://schemas.microsoft.com/office/drawing/2014/main" id="{49A89FB9-02BA-425F-B63B-BF866B175D0B}"/>
              </a:ext>
            </a:extLst>
          </p:cNvPr>
          <p:cNvGraphicFramePr>
            <a:graphicFrameLocks noChangeAspect="1"/>
          </p:cNvGraphicFramePr>
          <p:nvPr>
            <p:custDataLst>
              <p:tags r:id="rId2"/>
            </p:custDataLst>
            <p:extLst>
              <p:ext uri="{D42A27DB-BD31-4B8C-83A1-F6EECF244321}">
                <p14:modId xmlns:p14="http://schemas.microsoft.com/office/powerpoint/2010/main" val="10294045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7" name="think-cell Slide" r:id="rId7" imgW="347" imgH="348" progId="TCLayout.ActiveDocument.1">
                  <p:embed/>
                </p:oleObj>
              </mc:Choice>
              <mc:Fallback>
                <p:oleObj name="think-cell Slide" r:id="rId7" imgW="347" imgH="348" progId="TCLayout.ActiveDocument.1">
                  <p:embed/>
                  <p:pic>
                    <p:nvPicPr>
                      <p:cNvPr id="0" name=""/>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0" name="Rectangle 9">
            <a:extLst>
              <a:ext uri="{FF2B5EF4-FFF2-40B4-BE49-F238E27FC236}">
                <a16:creationId xmlns:a16="http://schemas.microsoft.com/office/drawing/2014/main" id="{5E39AC1B-D67D-4356-AEAC-0340BEA843D8}"/>
              </a:ext>
            </a:extLst>
          </p:cNvPr>
          <p:cNvSpPr/>
          <p:nvPr/>
        </p:nvSpPr>
        <p:spPr>
          <a:xfrm>
            <a:off x="14985180" y="17516475"/>
            <a:ext cx="13046651" cy="2934599"/>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68B1988E-8186-43DA-96CC-508A72150D4C}"/>
              </a:ext>
            </a:extLst>
          </p:cNvPr>
          <p:cNvPicPr>
            <a:picLocks noChangeAspect="1"/>
          </p:cNvPicPr>
          <p:nvPr/>
        </p:nvPicPr>
        <p:blipFill>
          <a:blip r:embed="rId9"/>
          <a:stretch>
            <a:fillRect/>
          </a:stretch>
        </p:blipFill>
        <p:spPr>
          <a:xfrm>
            <a:off x="19307581" y="11452228"/>
            <a:ext cx="2066925" cy="2095500"/>
          </a:xfrm>
          <a:prstGeom prst="rect">
            <a:avLst/>
          </a:prstGeom>
        </p:spPr>
      </p:pic>
      <p:sp>
        <p:nvSpPr>
          <p:cNvPr id="3" name="Text Placeholder 2">
            <a:extLst>
              <a:ext uri="{FF2B5EF4-FFF2-40B4-BE49-F238E27FC236}">
                <a16:creationId xmlns:a16="http://schemas.microsoft.com/office/drawing/2014/main" id="{F2B25DB2-3A98-9344-83C4-B8E5220C356A}"/>
              </a:ext>
            </a:extLst>
          </p:cNvPr>
          <p:cNvSpPr>
            <a:spLocks noGrp="1"/>
          </p:cNvSpPr>
          <p:nvPr>
            <p:ph type="body" sz="quarter" idx="13"/>
          </p:nvPr>
        </p:nvSpPr>
        <p:spPr>
          <a:xfrm>
            <a:off x="1149576" y="4275855"/>
            <a:ext cx="26884092" cy="1737361"/>
          </a:xfrm>
        </p:spPr>
        <p:txBody>
          <a:bodyPr/>
          <a:lstStyle/>
          <a:p>
            <a:r>
              <a:rPr lang="en-US" sz="6600" dirty="0"/>
              <a:t>Connections to existing infrastructure, technology, and partnerships</a:t>
            </a:r>
          </a:p>
        </p:txBody>
      </p:sp>
      <p:sp>
        <p:nvSpPr>
          <p:cNvPr id="4" name="Rectangle 3">
            <a:extLst>
              <a:ext uri="{FF2B5EF4-FFF2-40B4-BE49-F238E27FC236}">
                <a16:creationId xmlns:a16="http://schemas.microsoft.com/office/drawing/2014/main" id="{DEA38C48-83A2-064B-960B-1FB78A29CCAB}"/>
              </a:ext>
            </a:extLst>
          </p:cNvPr>
          <p:cNvSpPr/>
          <p:nvPr/>
        </p:nvSpPr>
        <p:spPr>
          <a:xfrm>
            <a:off x="30155525" y="9509760"/>
            <a:ext cx="7439377" cy="1781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991"/>
          </a:p>
        </p:txBody>
      </p:sp>
      <p:sp>
        <p:nvSpPr>
          <p:cNvPr id="5" name="Rectangle 4">
            <a:extLst>
              <a:ext uri="{FF2B5EF4-FFF2-40B4-BE49-F238E27FC236}">
                <a16:creationId xmlns:a16="http://schemas.microsoft.com/office/drawing/2014/main" id="{6BA78E5E-C252-6645-9E88-1BC1B274B123}"/>
              </a:ext>
            </a:extLst>
          </p:cNvPr>
          <p:cNvSpPr/>
          <p:nvPr/>
        </p:nvSpPr>
        <p:spPr>
          <a:xfrm>
            <a:off x="1149576" y="6447690"/>
            <a:ext cx="13192066" cy="3354765"/>
          </a:xfrm>
          <a:prstGeom prst="rect">
            <a:avLst/>
          </a:prstGeom>
        </p:spPr>
        <p:txBody>
          <a:bodyPr wrap="square">
            <a:spAutoFit/>
          </a:bodyPr>
          <a:lstStyle/>
          <a:p>
            <a:r>
              <a:rPr lang="en-US" sz="4400" b="1" dirty="0">
                <a:solidFill>
                  <a:schemeClr val="tx2"/>
                </a:solidFill>
              </a:rPr>
              <a:t>Synergies with extant science community efforts</a:t>
            </a:r>
          </a:p>
          <a:p>
            <a:r>
              <a:rPr lang="en-US" sz="2800" dirty="0">
                <a:solidFill>
                  <a:schemeClr val="tx2"/>
                </a:solidFill>
              </a:rPr>
              <a:t>The proposed ocean shot complements and builds on established community efforts and databases, such as those housed and advanced by the U.S. National Oceanic and Atmospheric Administration (NOAA) National Centers for Environmental Information (NCEI), and the NOAA Physical Sciences Laboratory (PSL) that supports climate modeling and atmospheric reanalysis efforts (e.g., reanalyses.org.), such as exemplified by the 20</a:t>
            </a:r>
            <a:r>
              <a:rPr lang="en-US" sz="2800" baseline="30000" dirty="0">
                <a:solidFill>
                  <a:schemeClr val="tx2"/>
                </a:solidFill>
              </a:rPr>
              <a:t>th</a:t>
            </a:r>
            <a:r>
              <a:rPr lang="en-US" sz="2800" dirty="0">
                <a:solidFill>
                  <a:schemeClr val="tx2"/>
                </a:solidFill>
              </a:rPr>
              <a:t> Century reanalysis.</a:t>
            </a:r>
          </a:p>
        </p:txBody>
      </p:sp>
      <p:sp>
        <p:nvSpPr>
          <p:cNvPr id="7" name="Rectangle 6">
            <a:extLst>
              <a:ext uri="{FF2B5EF4-FFF2-40B4-BE49-F238E27FC236}">
                <a16:creationId xmlns:a16="http://schemas.microsoft.com/office/drawing/2014/main" id="{B987563A-483F-9240-98EF-C89E98AC5754}"/>
              </a:ext>
            </a:extLst>
          </p:cNvPr>
          <p:cNvSpPr/>
          <p:nvPr/>
        </p:nvSpPr>
        <p:spPr>
          <a:xfrm>
            <a:off x="14987016" y="6446520"/>
            <a:ext cx="13048488" cy="4647426"/>
          </a:xfrm>
          <a:prstGeom prst="rect">
            <a:avLst/>
          </a:prstGeom>
        </p:spPr>
        <p:txBody>
          <a:bodyPr wrap="square">
            <a:spAutoFit/>
          </a:bodyPr>
          <a:lstStyle/>
          <a:p>
            <a:r>
              <a:rPr lang="en-US" sz="4400" b="1" dirty="0">
                <a:solidFill>
                  <a:schemeClr val="tx2"/>
                </a:solidFill>
              </a:rPr>
              <a:t>Public-private partnerships</a:t>
            </a:r>
            <a:endParaRPr lang="en-US" sz="2800" dirty="0">
              <a:solidFill>
                <a:schemeClr val="tx2"/>
              </a:solidFill>
            </a:endParaRPr>
          </a:p>
          <a:p>
            <a:r>
              <a:rPr lang="en-US" sz="2800" dirty="0">
                <a:solidFill>
                  <a:schemeClr val="tx2"/>
                </a:solidFill>
              </a:rPr>
              <a:t>There is also considerable potential for public-private partnerships, which include links and synergistic opportunities with regional archives and museums across New England, such as the Nantucket Historical Association, New Bedford Whaling Museum, New Bedford Free Public Library, and Providence Public Library, as well as depositories around the U.S. where historic maritime documentation is held. Nationally, the proposed ocean shot complements priorities of the U.S. National Archives Foundation: namely, to incentivize and support expanded digitization of archival holdings, in turn facilitating citizen science and web-based consultation/analysis of primary sources.</a:t>
            </a:r>
          </a:p>
        </p:txBody>
      </p:sp>
      <p:sp>
        <p:nvSpPr>
          <p:cNvPr id="18" name="Title Placeholder 21">
            <a:extLst>
              <a:ext uri="{FF2B5EF4-FFF2-40B4-BE49-F238E27FC236}">
                <a16:creationId xmlns:a16="http://schemas.microsoft.com/office/drawing/2014/main" id="{A2B717BB-3FEF-4D9F-9600-76CFEA3524D1}"/>
              </a:ext>
            </a:extLst>
          </p:cNvPr>
          <p:cNvSpPr txBox="1">
            <a:spLocks/>
          </p:cNvSpPr>
          <p:nvPr/>
        </p:nvSpPr>
        <p:spPr bwMode="auto">
          <a:xfrm>
            <a:off x="1149576" y="1271575"/>
            <a:ext cx="27264557" cy="869199"/>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5400" b="1" i="0" kern="1200" spc="-246" baseline="0">
                <a:solidFill>
                  <a:schemeClr val="tx2"/>
                </a:solidFill>
                <a:latin typeface="Arial" panose="020B0604020202020204" pitchFamily="34" charset="0"/>
                <a:ea typeface="ＭＳ Ｐゴシック" charset="0"/>
                <a:cs typeface="Arial" panose="020B0604020202020204" pitchFamily="34" charset="0"/>
              </a:defRPr>
            </a:lvl1pPr>
            <a:lvl2pPr algn="l" rtl="0" eaLnBrk="1" fontAlgn="base" hangingPunct="1">
              <a:spcBef>
                <a:spcPct val="0"/>
              </a:spcBef>
              <a:spcAft>
                <a:spcPct val="0"/>
              </a:spcAft>
              <a:defRPr sz="9830">
                <a:solidFill>
                  <a:schemeClr val="bg1"/>
                </a:solidFill>
                <a:latin typeface="Calibri" charset="0"/>
                <a:ea typeface="ＭＳ Ｐゴシック" charset="0"/>
              </a:defRPr>
            </a:lvl2pPr>
            <a:lvl3pPr algn="l" rtl="0" eaLnBrk="1" fontAlgn="base" hangingPunct="1">
              <a:spcBef>
                <a:spcPct val="0"/>
              </a:spcBef>
              <a:spcAft>
                <a:spcPct val="0"/>
              </a:spcAft>
              <a:defRPr sz="9830">
                <a:solidFill>
                  <a:schemeClr val="bg1"/>
                </a:solidFill>
                <a:latin typeface="Calibri" charset="0"/>
                <a:ea typeface="ＭＳ Ｐゴシック" charset="0"/>
              </a:defRPr>
            </a:lvl3pPr>
            <a:lvl4pPr algn="l" rtl="0" eaLnBrk="1" fontAlgn="base" hangingPunct="1">
              <a:spcBef>
                <a:spcPct val="0"/>
              </a:spcBef>
              <a:spcAft>
                <a:spcPct val="0"/>
              </a:spcAft>
              <a:defRPr sz="9830">
                <a:solidFill>
                  <a:schemeClr val="bg1"/>
                </a:solidFill>
                <a:latin typeface="Calibri" charset="0"/>
                <a:ea typeface="ＭＳ Ｐゴシック" charset="0"/>
              </a:defRPr>
            </a:lvl4pPr>
            <a:lvl5pPr algn="l" rtl="0" eaLnBrk="1" fontAlgn="base" hangingPunct="1">
              <a:spcBef>
                <a:spcPct val="0"/>
              </a:spcBef>
              <a:spcAft>
                <a:spcPct val="0"/>
              </a:spcAft>
              <a:defRPr sz="9830">
                <a:solidFill>
                  <a:schemeClr val="bg1"/>
                </a:solidFill>
                <a:latin typeface="Calibri" charset="0"/>
                <a:ea typeface="ＭＳ Ｐゴシック" charset="0"/>
              </a:defRPr>
            </a:lvl5pPr>
            <a:lvl6pPr marL="1404518" algn="l" rtl="0" eaLnBrk="1" fontAlgn="base" hangingPunct="1">
              <a:spcBef>
                <a:spcPct val="0"/>
              </a:spcBef>
              <a:spcAft>
                <a:spcPct val="0"/>
              </a:spcAft>
              <a:defRPr sz="13517">
                <a:solidFill>
                  <a:srgbClr val="CDD74C"/>
                </a:solidFill>
                <a:latin typeface="Calibri" charset="0"/>
                <a:ea typeface="ＭＳ Ｐゴシック" charset="0"/>
              </a:defRPr>
            </a:lvl6pPr>
            <a:lvl7pPr marL="2809037" algn="l" rtl="0" eaLnBrk="1" fontAlgn="base" hangingPunct="1">
              <a:spcBef>
                <a:spcPct val="0"/>
              </a:spcBef>
              <a:spcAft>
                <a:spcPct val="0"/>
              </a:spcAft>
              <a:defRPr sz="13517">
                <a:solidFill>
                  <a:srgbClr val="CDD74C"/>
                </a:solidFill>
                <a:latin typeface="Calibri" charset="0"/>
                <a:ea typeface="ＭＳ Ｐゴシック" charset="0"/>
              </a:defRPr>
            </a:lvl7pPr>
            <a:lvl8pPr marL="4213555" algn="l" rtl="0" eaLnBrk="1" fontAlgn="base" hangingPunct="1">
              <a:spcBef>
                <a:spcPct val="0"/>
              </a:spcBef>
              <a:spcAft>
                <a:spcPct val="0"/>
              </a:spcAft>
              <a:defRPr sz="13517">
                <a:solidFill>
                  <a:srgbClr val="CDD74C"/>
                </a:solidFill>
                <a:latin typeface="Calibri" charset="0"/>
                <a:ea typeface="ＭＳ Ｐゴシック" charset="0"/>
              </a:defRPr>
            </a:lvl8pPr>
            <a:lvl9pPr marL="5618074" algn="l" rtl="0" eaLnBrk="1" fontAlgn="base" hangingPunct="1">
              <a:spcBef>
                <a:spcPct val="0"/>
              </a:spcBef>
              <a:spcAft>
                <a:spcPct val="0"/>
              </a:spcAft>
              <a:defRPr sz="13517">
                <a:solidFill>
                  <a:srgbClr val="CDD74C"/>
                </a:solidFill>
                <a:latin typeface="Calibri" charset="0"/>
                <a:ea typeface="ＭＳ Ｐゴシック" charset="0"/>
              </a:defRPr>
            </a:lvl9pPr>
          </a:lstStyle>
          <a:p>
            <a:pPr defTabSz="914400"/>
            <a:r>
              <a:rPr lang="en-US" dirty="0"/>
              <a:t>Mining Five Centuries of Climate and Maritime Weather Data from Historic Records</a:t>
            </a:r>
          </a:p>
        </p:txBody>
      </p:sp>
      <p:sp>
        <p:nvSpPr>
          <p:cNvPr id="19" name="Text Placeholder 19">
            <a:extLst>
              <a:ext uri="{FF2B5EF4-FFF2-40B4-BE49-F238E27FC236}">
                <a16:creationId xmlns:a16="http://schemas.microsoft.com/office/drawing/2014/main" id="{46BAE967-635C-4486-B257-CE523E6D9503}"/>
              </a:ext>
            </a:extLst>
          </p:cNvPr>
          <p:cNvSpPr txBox="1">
            <a:spLocks/>
          </p:cNvSpPr>
          <p:nvPr/>
        </p:nvSpPr>
        <p:spPr>
          <a:xfrm>
            <a:off x="1149576" y="1992932"/>
            <a:ext cx="16071788" cy="735587"/>
          </a:xfrm>
          <a:prstGeom prst="rect">
            <a:avLst/>
          </a:prstGeom>
        </p:spPr>
        <p:txBody>
          <a:bodyPr/>
          <a:lstStyle>
            <a:lvl1pPr marL="980238" indent="-980238" algn="l" rtl="0" eaLnBrk="1" fontAlgn="base" hangingPunct="1">
              <a:lnSpc>
                <a:spcPct val="120000"/>
              </a:lnSpc>
              <a:spcBef>
                <a:spcPts val="2150"/>
              </a:spcBef>
              <a:spcAft>
                <a:spcPct val="0"/>
              </a:spcAft>
              <a:buClr>
                <a:schemeClr val="tx1"/>
              </a:buClr>
              <a:buSzPct val="100000"/>
              <a:buFont typeface="Wingdings" pitchFamily="2" charset="2"/>
              <a:buNone/>
              <a:defRPr sz="3200" b="0" i="0" kern="1200" spc="0" baseline="0">
                <a:solidFill>
                  <a:schemeClr val="tx2"/>
                </a:solidFill>
                <a:latin typeface="Arial Regular"/>
                <a:ea typeface="ＭＳ Ｐゴシック" charset="0"/>
                <a:cs typeface="Calibri" pitchFamily="34" charset="0"/>
              </a:defRPr>
            </a:lvl1pPr>
            <a:lvl2pPr marL="1965352" indent="-838810" algn="l" rtl="0" eaLnBrk="1" fontAlgn="base" hangingPunct="1">
              <a:lnSpc>
                <a:spcPct val="120000"/>
              </a:lnSpc>
              <a:spcBef>
                <a:spcPts val="1690"/>
              </a:spcBef>
              <a:spcAft>
                <a:spcPct val="0"/>
              </a:spcAft>
              <a:buClr>
                <a:schemeClr val="tx1"/>
              </a:buClr>
              <a:buSzPct val="100000"/>
              <a:buFont typeface="Wingdings" pitchFamily="2" charset="2"/>
              <a:buChar char="§"/>
              <a:defRPr sz="7373" b="0" i="0" kern="1200" spc="-123" baseline="0">
                <a:solidFill>
                  <a:schemeClr val="tx2"/>
                </a:solidFill>
                <a:latin typeface="Arial Regular"/>
                <a:ea typeface="ＭＳ Ｐゴシック" charset="0"/>
                <a:cs typeface="Calibri" pitchFamily="34" charset="0"/>
              </a:defRPr>
            </a:lvl2pPr>
            <a:lvl3pPr marL="2809037" indent="-702259" algn="l" rtl="0" eaLnBrk="1" fontAlgn="base" hangingPunct="1">
              <a:lnSpc>
                <a:spcPct val="120000"/>
              </a:lnSpc>
              <a:spcBef>
                <a:spcPts val="1536"/>
              </a:spcBef>
              <a:spcAft>
                <a:spcPct val="0"/>
              </a:spcAft>
              <a:buClr>
                <a:schemeClr val="tx1"/>
              </a:buClr>
              <a:buSzPct val="100000"/>
              <a:buFont typeface="Wingdings" pitchFamily="2" charset="2"/>
              <a:buChar char="§"/>
              <a:defRPr sz="7066" b="0" i="0" kern="1200" spc="0" baseline="0">
                <a:solidFill>
                  <a:schemeClr val="tx2"/>
                </a:solidFill>
                <a:latin typeface="Arial Regular"/>
                <a:ea typeface="ＭＳ Ｐゴシック" charset="0"/>
                <a:cs typeface="Calibri" pitchFamily="34" charset="0"/>
              </a:defRPr>
            </a:lvl3pPr>
            <a:lvl4pPr marL="4213555"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4pPr>
            <a:lvl5pPr marL="5618074"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5pPr>
            <a:lvl6pPr marL="6460785" indent="-702259" algn="l" rtl="0" eaLnBrk="1" latinLnBrk="0" hangingPunct="1">
              <a:spcBef>
                <a:spcPct val="20000"/>
              </a:spcBef>
              <a:buClr>
                <a:schemeClr val="accent1"/>
              </a:buClr>
              <a:buFont typeface="Wingdings"/>
              <a:buChar char="§"/>
              <a:defRPr kumimoji="0" sz="5530" kern="1200" baseline="0">
                <a:solidFill>
                  <a:schemeClr val="tx1"/>
                </a:solidFill>
                <a:latin typeface="+mn-lt"/>
                <a:ea typeface="+mn-ea"/>
                <a:cs typeface="+mn-cs"/>
              </a:defRPr>
            </a:lvl6pPr>
            <a:lvl7pPr marL="7303496" indent="-702259" algn="l" rtl="0" eaLnBrk="1" latinLnBrk="0" hangingPunct="1">
              <a:spcBef>
                <a:spcPct val="20000"/>
              </a:spcBef>
              <a:buClr>
                <a:schemeClr val="accent2"/>
              </a:buClr>
              <a:buFont typeface="Wingdings"/>
              <a:buChar char="§"/>
              <a:defRPr kumimoji="0" sz="5530" kern="1200" baseline="0">
                <a:solidFill>
                  <a:schemeClr val="tx1"/>
                </a:solidFill>
                <a:latin typeface="+mn-lt"/>
                <a:ea typeface="+mn-ea"/>
                <a:cs typeface="+mn-cs"/>
              </a:defRPr>
            </a:lvl7pPr>
            <a:lvl8pPr marL="8146207" indent="-702259" algn="l" rtl="0" eaLnBrk="1" latinLnBrk="0" hangingPunct="1">
              <a:spcBef>
                <a:spcPct val="20000"/>
              </a:spcBef>
              <a:buClr>
                <a:schemeClr val="accent3"/>
              </a:buClr>
              <a:buFont typeface="Wingdings"/>
              <a:buChar char="§"/>
              <a:defRPr kumimoji="0" sz="5530" kern="1200" baseline="0">
                <a:solidFill>
                  <a:schemeClr val="tx1"/>
                </a:solidFill>
                <a:latin typeface="+mn-lt"/>
                <a:ea typeface="+mn-ea"/>
                <a:cs typeface="+mn-cs"/>
              </a:defRPr>
            </a:lvl8pPr>
            <a:lvl9pPr marL="8988918" indent="-702259" algn="l" rtl="0" eaLnBrk="1" latinLnBrk="0" hangingPunct="1">
              <a:spcBef>
                <a:spcPct val="20000"/>
              </a:spcBef>
              <a:buClr>
                <a:schemeClr val="accent4"/>
              </a:buClr>
              <a:buFont typeface="Wingdings"/>
              <a:buChar char="§"/>
              <a:defRPr kumimoji="0" sz="5530" kern="1200" baseline="0">
                <a:solidFill>
                  <a:schemeClr val="tx1"/>
                </a:solidFill>
                <a:latin typeface="+mn-lt"/>
                <a:ea typeface="+mn-ea"/>
                <a:cs typeface="+mn-cs"/>
              </a:defRPr>
            </a:lvl9pPr>
          </a:lstStyle>
          <a:p>
            <a:pPr defTabSz="914400"/>
            <a:r>
              <a:rPr lang="en-US" dirty="0"/>
              <a:t>Caroline C. Ummenhofer</a:t>
            </a:r>
            <a:r>
              <a:rPr lang="en-US" baseline="30000" dirty="0"/>
              <a:t>1</a:t>
            </a:r>
            <a:r>
              <a:rPr lang="en-US" dirty="0"/>
              <a:t> and Timothy D. Walker</a:t>
            </a:r>
            <a:r>
              <a:rPr lang="en-US" baseline="30000" dirty="0"/>
              <a:t>2</a:t>
            </a:r>
          </a:p>
        </p:txBody>
      </p:sp>
      <p:sp>
        <p:nvSpPr>
          <p:cNvPr id="20" name="Text Placeholder 19">
            <a:extLst>
              <a:ext uri="{FF2B5EF4-FFF2-40B4-BE49-F238E27FC236}">
                <a16:creationId xmlns:a16="http://schemas.microsoft.com/office/drawing/2014/main" id="{5C377C5B-2480-428B-B251-0B9D2936DE1C}"/>
              </a:ext>
            </a:extLst>
          </p:cNvPr>
          <p:cNvSpPr txBox="1">
            <a:spLocks/>
          </p:cNvSpPr>
          <p:nvPr/>
        </p:nvSpPr>
        <p:spPr>
          <a:xfrm>
            <a:off x="1149575" y="2617779"/>
            <a:ext cx="25534279" cy="1155395"/>
          </a:xfrm>
          <a:prstGeom prst="rect">
            <a:avLst/>
          </a:prstGeom>
        </p:spPr>
        <p:txBody>
          <a:bodyPr/>
          <a:lstStyle>
            <a:lvl1pPr marL="980238" indent="-980238" algn="l" rtl="0" eaLnBrk="1" fontAlgn="base" hangingPunct="1">
              <a:lnSpc>
                <a:spcPct val="120000"/>
              </a:lnSpc>
              <a:spcBef>
                <a:spcPts val="2150"/>
              </a:spcBef>
              <a:spcAft>
                <a:spcPct val="0"/>
              </a:spcAft>
              <a:buClr>
                <a:schemeClr val="tx1"/>
              </a:buClr>
              <a:buSzPct val="100000"/>
              <a:buFont typeface="Wingdings" pitchFamily="2" charset="2"/>
              <a:buNone/>
              <a:defRPr sz="2400" b="0" i="1" kern="1200" spc="0" baseline="0">
                <a:solidFill>
                  <a:schemeClr val="tx2"/>
                </a:solidFill>
                <a:latin typeface="Arial Regular"/>
                <a:ea typeface="ＭＳ Ｐゴシック" charset="0"/>
                <a:cs typeface="Calibri" pitchFamily="34" charset="0"/>
              </a:defRPr>
            </a:lvl1pPr>
            <a:lvl2pPr marL="1965352" indent="-838810" algn="l" rtl="0" eaLnBrk="1" fontAlgn="base" hangingPunct="1">
              <a:lnSpc>
                <a:spcPct val="120000"/>
              </a:lnSpc>
              <a:spcBef>
                <a:spcPts val="1690"/>
              </a:spcBef>
              <a:spcAft>
                <a:spcPct val="0"/>
              </a:spcAft>
              <a:buClr>
                <a:schemeClr val="tx1"/>
              </a:buClr>
              <a:buSzPct val="100000"/>
              <a:buFont typeface="Wingdings" pitchFamily="2" charset="2"/>
              <a:buChar char="§"/>
              <a:defRPr sz="7373" b="0" i="0" kern="1200" spc="-123" baseline="0">
                <a:solidFill>
                  <a:schemeClr val="tx2"/>
                </a:solidFill>
                <a:latin typeface="Arial Regular"/>
                <a:ea typeface="ＭＳ Ｐゴシック" charset="0"/>
                <a:cs typeface="Calibri" pitchFamily="34" charset="0"/>
              </a:defRPr>
            </a:lvl2pPr>
            <a:lvl3pPr marL="2809037" indent="-702259" algn="l" rtl="0" eaLnBrk="1" fontAlgn="base" hangingPunct="1">
              <a:lnSpc>
                <a:spcPct val="120000"/>
              </a:lnSpc>
              <a:spcBef>
                <a:spcPts val="1536"/>
              </a:spcBef>
              <a:spcAft>
                <a:spcPct val="0"/>
              </a:spcAft>
              <a:buClr>
                <a:schemeClr val="tx1"/>
              </a:buClr>
              <a:buSzPct val="100000"/>
              <a:buFont typeface="Wingdings" pitchFamily="2" charset="2"/>
              <a:buChar char="§"/>
              <a:defRPr sz="7066" b="0" i="0" kern="1200" spc="0" baseline="0">
                <a:solidFill>
                  <a:schemeClr val="tx2"/>
                </a:solidFill>
                <a:latin typeface="Arial Regular"/>
                <a:ea typeface="ＭＳ Ｐゴシック" charset="0"/>
                <a:cs typeface="Calibri" pitchFamily="34" charset="0"/>
              </a:defRPr>
            </a:lvl3pPr>
            <a:lvl4pPr marL="4213555"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4pPr>
            <a:lvl5pPr marL="5618074"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5pPr>
            <a:lvl6pPr marL="6460785" indent="-702259" algn="l" rtl="0" eaLnBrk="1" latinLnBrk="0" hangingPunct="1">
              <a:spcBef>
                <a:spcPct val="20000"/>
              </a:spcBef>
              <a:buClr>
                <a:schemeClr val="accent1"/>
              </a:buClr>
              <a:buFont typeface="Wingdings"/>
              <a:buChar char="§"/>
              <a:defRPr kumimoji="0" sz="5530" kern="1200" baseline="0">
                <a:solidFill>
                  <a:schemeClr val="tx1"/>
                </a:solidFill>
                <a:latin typeface="+mn-lt"/>
                <a:ea typeface="+mn-ea"/>
                <a:cs typeface="+mn-cs"/>
              </a:defRPr>
            </a:lvl6pPr>
            <a:lvl7pPr marL="7303496" indent="-702259" algn="l" rtl="0" eaLnBrk="1" latinLnBrk="0" hangingPunct="1">
              <a:spcBef>
                <a:spcPct val="20000"/>
              </a:spcBef>
              <a:buClr>
                <a:schemeClr val="accent2"/>
              </a:buClr>
              <a:buFont typeface="Wingdings"/>
              <a:buChar char="§"/>
              <a:defRPr kumimoji="0" sz="5530" kern="1200" baseline="0">
                <a:solidFill>
                  <a:schemeClr val="tx1"/>
                </a:solidFill>
                <a:latin typeface="+mn-lt"/>
                <a:ea typeface="+mn-ea"/>
                <a:cs typeface="+mn-cs"/>
              </a:defRPr>
            </a:lvl7pPr>
            <a:lvl8pPr marL="8146207" indent="-702259" algn="l" rtl="0" eaLnBrk="1" latinLnBrk="0" hangingPunct="1">
              <a:spcBef>
                <a:spcPct val="20000"/>
              </a:spcBef>
              <a:buClr>
                <a:schemeClr val="accent3"/>
              </a:buClr>
              <a:buFont typeface="Wingdings"/>
              <a:buChar char="§"/>
              <a:defRPr kumimoji="0" sz="5530" kern="1200" baseline="0">
                <a:solidFill>
                  <a:schemeClr val="tx1"/>
                </a:solidFill>
                <a:latin typeface="+mn-lt"/>
                <a:ea typeface="+mn-ea"/>
                <a:cs typeface="+mn-cs"/>
              </a:defRPr>
            </a:lvl8pPr>
            <a:lvl9pPr marL="8988918" indent="-702259" algn="l" rtl="0" eaLnBrk="1" latinLnBrk="0" hangingPunct="1">
              <a:spcBef>
                <a:spcPct val="20000"/>
              </a:spcBef>
              <a:buClr>
                <a:schemeClr val="accent4"/>
              </a:buClr>
              <a:buFont typeface="Wingdings"/>
              <a:buChar char="§"/>
              <a:defRPr kumimoji="0" sz="5530" kern="1200" baseline="0">
                <a:solidFill>
                  <a:schemeClr val="tx1"/>
                </a:solidFill>
                <a:latin typeface="+mn-lt"/>
                <a:ea typeface="+mn-ea"/>
                <a:cs typeface="+mn-cs"/>
              </a:defRPr>
            </a:lvl9pPr>
          </a:lstStyle>
          <a:p>
            <a:pPr defTabSz="914400">
              <a:lnSpc>
                <a:spcPct val="100000"/>
              </a:lnSpc>
              <a:spcBef>
                <a:spcPts val="600"/>
              </a:spcBef>
            </a:pPr>
            <a:r>
              <a:rPr lang="en-US" baseline="30000" dirty="0"/>
              <a:t>1</a:t>
            </a:r>
            <a:r>
              <a:rPr lang="en-US" dirty="0"/>
              <a:t>Department of Physical Oceanography, Woods Hole Oceanographic Institution, Woods Hole, MA, USA; </a:t>
            </a:r>
          </a:p>
          <a:p>
            <a:pPr defTabSz="914400">
              <a:lnSpc>
                <a:spcPct val="100000"/>
              </a:lnSpc>
              <a:spcBef>
                <a:spcPts val="600"/>
              </a:spcBef>
            </a:pPr>
            <a:r>
              <a:rPr lang="en-US" baseline="30000" dirty="0"/>
              <a:t>2</a:t>
            </a:r>
            <a:r>
              <a:rPr lang="en-US" dirty="0"/>
              <a:t>Department of History, University of Massachusetts, Dartmouth, MA, USA</a:t>
            </a:r>
          </a:p>
        </p:txBody>
      </p:sp>
      <p:sp>
        <p:nvSpPr>
          <p:cNvPr id="9" name="Rectangle 8">
            <a:extLst>
              <a:ext uri="{FF2B5EF4-FFF2-40B4-BE49-F238E27FC236}">
                <a16:creationId xmlns:a16="http://schemas.microsoft.com/office/drawing/2014/main" id="{DD47E705-65B7-416B-81EC-318A4BD1E93A}"/>
              </a:ext>
            </a:extLst>
          </p:cNvPr>
          <p:cNvSpPr/>
          <p:nvPr/>
        </p:nvSpPr>
        <p:spPr>
          <a:xfrm>
            <a:off x="15101316" y="17734070"/>
            <a:ext cx="12932351" cy="2492990"/>
          </a:xfrm>
          <a:prstGeom prst="rect">
            <a:avLst/>
          </a:prstGeom>
        </p:spPr>
        <p:txBody>
          <a:bodyPr wrap="square">
            <a:spAutoFit/>
          </a:bodyPr>
          <a:lstStyle/>
          <a:p>
            <a:r>
              <a:rPr lang="en-US" sz="4400" b="1" dirty="0">
                <a:solidFill>
                  <a:schemeClr val="bg1"/>
                </a:solidFill>
              </a:rPr>
              <a:t>Enduring impact</a:t>
            </a:r>
          </a:p>
          <a:p>
            <a:r>
              <a:rPr lang="en-US" sz="2800" dirty="0">
                <a:solidFill>
                  <a:schemeClr val="bg1"/>
                </a:solidFill>
              </a:rPr>
              <a:t>Uncovering this trove of untapped historic weather information, paired with increasingly sophisticated community reanalysis modeling, will provide crucial context for contemporary extreme climate and weather events and their impacts, informing 21</a:t>
            </a:r>
            <a:r>
              <a:rPr lang="en-US" sz="2800" baseline="30000" dirty="0">
                <a:solidFill>
                  <a:schemeClr val="bg1"/>
                </a:solidFill>
              </a:rPr>
              <a:t>st</a:t>
            </a:r>
            <a:r>
              <a:rPr lang="en-US" sz="2800" dirty="0">
                <a:solidFill>
                  <a:schemeClr val="bg1"/>
                </a:solidFill>
              </a:rPr>
              <a:t> century governments, militaries, and commercial interests.</a:t>
            </a:r>
          </a:p>
        </p:txBody>
      </p:sp>
      <p:sp>
        <p:nvSpPr>
          <p:cNvPr id="6" name="TextBox 5">
            <a:extLst>
              <a:ext uri="{FF2B5EF4-FFF2-40B4-BE49-F238E27FC236}">
                <a16:creationId xmlns:a16="http://schemas.microsoft.com/office/drawing/2014/main" id="{373A9B56-DEE7-4F0C-93AD-F30C23ADB8A5}"/>
              </a:ext>
            </a:extLst>
          </p:cNvPr>
          <p:cNvSpPr txBox="1"/>
          <p:nvPr/>
        </p:nvSpPr>
        <p:spPr>
          <a:xfrm>
            <a:off x="1149575" y="18884137"/>
            <a:ext cx="13046651" cy="1692771"/>
          </a:xfrm>
          <a:prstGeom prst="rect">
            <a:avLst/>
          </a:prstGeom>
          <a:noFill/>
        </p:spPr>
        <p:txBody>
          <a:bodyPr wrap="square" rtlCol="0">
            <a:spAutoFit/>
          </a:bodyPr>
          <a:lstStyle/>
          <a:p>
            <a:r>
              <a:rPr lang="en-US" sz="2600" dirty="0">
                <a:solidFill>
                  <a:schemeClr val="tx2"/>
                </a:solidFill>
                <a:latin typeface="Arial Regular"/>
              </a:rPr>
              <a:t>Exploring Antarctic weather 1910-1912  Surface wind (vectors), temperature (red = warm, blue = cold), sea-ice (white shading) and precipitation (black shading) from 20th Century reanalysis. Grey fog masks regions where the analysis is uncertain (as there are too few nearby observations). Yellow dots mark observations. [From Brohan 2015].</a:t>
            </a:r>
          </a:p>
        </p:txBody>
      </p:sp>
      <p:pic>
        <p:nvPicPr>
          <p:cNvPr id="1026" name="Picture 2">
            <a:extLst>
              <a:ext uri="{FF2B5EF4-FFF2-40B4-BE49-F238E27FC236}">
                <a16:creationId xmlns:a16="http://schemas.microsoft.com/office/drawing/2014/main" id="{4F1A8D88-DF55-4526-9B31-0E745519A0D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065815" y="12092941"/>
            <a:ext cx="3104836" cy="310483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0F4B13D8-5540-40FC-974A-CB653E2ADBB1}"/>
              </a:ext>
            </a:extLst>
          </p:cNvPr>
          <p:cNvPicPr>
            <a:picLocks noChangeAspect="1"/>
          </p:cNvPicPr>
          <p:nvPr/>
        </p:nvPicPr>
        <p:blipFill>
          <a:blip r:embed="rId11"/>
          <a:stretch>
            <a:fillRect/>
          </a:stretch>
        </p:blipFill>
        <p:spPr>
          <a:xfrm>
            <a:off x="21347072" y="14880494"/>
            <a:ext cx="3663990" cy="1685670"/>
          </a:xfrm>
          <a:prstGeom prst="rect">
            <a:avLst/>
          </a:prstGeom>
        </p:spPr>
      </p:pic>
      <p:pic>
        <p:nvPicPr>
          <p:cNvPr id="13" name="Picture 12" descr="Text&#10;&#10;Description automatically generated">
            <a:extLst>
              <a:ext uri="{FF2B5EF4-FFF2-40B4-BE49-F238E27FC236}">
                <a16:creationId xmlns:a16="http://schemas.microsoft.com/office/drawing/2014/main" id="{006E07FD-71AD-4669-A1C1-BB9B5940762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791725" y="11861931"/>
            <a:ext cx="3783544" cy="1810530"/>
          </a:xfrm>
          <a:prstGeom prst="rect">
            <a:avLst/>
          </a:prstGeom>
        </p:spPr>
      </p:pic>
      <p:pic>
        <p:nvPicPr>
          <p:cNvPr id="21" name="Picture 20" descr="Text&#10;&#10;Description automatically generated with medium confidence">
            <a:extLst>
              <a:ext uri="{FF2B5EF4-FFF2-40B4-BE49-F238E27FC236}">
                <a16:creationId xmlns:a16="http://schemas.microsoft.com/office/drawing/2014/main" id="{3C29273A-F8C8-4177-80D6-7E0F5FC4A69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6365855" y="15194563"/>
            <a:ext cx="4725232" cy="1246037"/>
          </a:xfrm>
          <a:prstGeom prst="rect">
            <a:avLst/>
          </a:prstGeom>
        </p:spPr>
      </p:pic>
      <p:pic>
        <p:nvPicPr>
          <p:cNvPr id="24" name="Picture 23" descr="A picture containing text, clipart&#10;&#10;Description automatically generated">
            <a:extLst>
              <a:ext uri="{FF2B5EF4-FFF2-40B4-BE49-F238E27FC236}">
                <a16:creationId xmlns:a16="http://schemas.microsoft.com/office/drawing/2014/main" id="{38BE5B7C-1F35-49EE-A3B7-C0F91930299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9299828" y="13778502"/>
            <a:ext cx="5711234" cy="899519"/>
          </a:xfrm>
          <a:prstGeom prst="rect">
            <a:avLst/>
          </a:prstGeom>
        </p:spPr>
      </p:pic>
      <p:pic>
        <p:nvPicPr>
          <p:cNvPr id="23" name="Exploring Antarctic weather 1910-1912">
            <a:hlinkClick r:id="" action="ppaction://media"/>
            <a:extLst>
              <a:ext uri="{FF2B5EF4-FFF2-40B4-BE49-F238E27FC236}">
                <a16:creationId xmlns:a16="http://schemas.microsoft.com/office/drawing/2014/main" id="{EDA663C7-FE6C-4904-9D44-53E8E68ACBF6}"/>
              </a:ext>
            </a:extLst>
          </p:cNvPr>
          <p:cNvPicPr>
            <a:picLocks noChangeAspect="1"/>
          </p:cNvPicPr>
          <p:nvPr>
            <a:videoFile r:link="rId4"/>
            <p:extLst>
              <p:ext uri="{DAA4B4D4-6D71-4841-9C94-3DE7FCFB9230}">
                <p14:media xmlns:p14="http://schemas.microsoft.com/office/powerpoint/2010/main" r:embed="rId3"/>
              </p:ext>
            </p:extLst>
          </p:nvPr>
        </p:nvPicPr>
        <p:blipFill>
          <a:blip r:embed="rId15"/>
          <a:stretch>
            <a:fillRect/>
          </a:stretch>
        </p:blipFill>
        <p:spPr>
          <a:xfrm>
            <a:off x="1866900" y="10048574"/>
            <a:ext cx="11518578" cy="8638934"/>
          </a:xfrm>
          <a:prstGeom prst="rect">
            <a:avLst/>
          </a:prstGeom>
        </p:spPr>
      </p:pic>
    </p:spTree>
    <p:extLst>
      <p:ext uri="{BB962C8B-B14F-4D97-AF65-F5344CB8AC3E}">
        <p14:creationId xmlns:p14="http://schemas.microsoft.com/office/powerpoint/2010/main" val="1793373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1083"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3"/>
                                        </p:tgtEl>
                                      </p:cBhvr>
                                    </p:cmd>
                                  </p:childTnLst>
                                </p:cTn>
                              </p:par>
                            </p:childTnLst>
                          </p:cTn>
                        </p:par>
                      </p:childTnLst>
                    </p:cTn>
                  </p:par>
                </p:childTnLst>
              </p:cTn>
              <p:nextCondLst>
                <p:cond evt="onClick" delay="0">
                  <p:tgtEl>
                    <p:spTgt spid="23"/>
                  </p:tgtEl>
                </p:cond>
              </p:nextCondLst>
            </p:seq>
            <p:video>
              <p:cMediaNode vol="80000">
                <p:cTn id="12" repeatCount="indefinite" fill="hold" display="0">
                  <p:stCondLst>
                    <p:cond delay="indefinite"/>
                  </p:stCondLst>
                </p:cTn>
                <p:tgtEl>
                  <p:spTgt spid="2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2B25DB2-3A98-9344-83C4-B8E5220C356A}"/>
              </a:ext>
            </a:extLst>
          </p:cNvPr>
          <p:cNvSpPr>
            <a:spLocks noGrp="1"/>
          </p:cNvSpPr>
          <p:nvPr>
            <p:ph type="body" sz="quarter" idx="13"/>
          </p:nvPr>
        </p:nvSpPr>
        <p:spPr>
          <a:xfrm>
            <a:off x="1149576" y="4275855"/>
            <a:ext cx="26884092" cy="1737361"/>
          </a:xfrm>
        </p:spPr>
        <p:txBody>
          <a:bodyPr/>
          <a:lstStyle/>
          <a:p>
            <a:r>
              <a:rPr lang="en-US" sz="6600" dirty="0"/>
              <a:t>Opportunities for international collaboration and capacity-building</a:t>
            </a:r>
          </a:p>
        </p:txBody>
      </p:sp>
      <p:sp>
        <p:nvSpPr>
          <p:cNvPr id="4" name="Rectangle 3">
            <a:extLst>
              <a:ext uri="{FF2B5EF4-FFF2-40B4-BE49-F238E27FC236}">
                <a16:creationId xmlns:a16="http://schemas.microsoft.com/office/drawing/2014/main" id="{E0787B10-51AB-B94A-BC91-FFD0DB741005}"/>
              </a:ext>
            </a:extLst>
          </p:cNvPr>
          <p:cNvSpPr/>
          <p:nvPr/>
        </p:nvSpPr>
        <p:spPr>
          <a:xfrm>
            <a:off x="30155525" y="10793455"/>
            <a:ext cx="7439377" cy="1880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991"/>
          </a:p>
        </p:txBody>
      </p:sp>
      <p:sp>
        <p:nvSpPr>
          <p:cNvPr id="5" name="Rectangle 4">
            <a:extLst>
              <a:ext uri="{FF2B5EF4-FFF2-40B4-BE49-F238E27FC236}">
                <a16:creationId xmlns:a16="http://schemas.microsoft.com/office/drawing/2014/main" id="{1DAE33C8-D1EB-934F-BD4A-34784B9EF1FF}"/>
              </a:ext>
            </a:extLst>
          </p:cNvPr>
          <p:cNvSpPr/>
          <p:nvPr/>
        </p:nvSpPr>
        <p:spPr>
          <a:xfrm>
            <a:off x="10369296" y="6447690"/>
            <a:ext cx="8424730" cy="8771632"/>
          </a:xfrm>
          <a:prstGeom prst="rect">
            <a:avLst/>
          </a:prstGeom>
        </p:spPr>
        <p:txBody>
          <a:bodyPr wrap="square">
            <a:spAutoFit/>
          </a:bodyPr>
          <a:lstStyle/>
          <a:p>
            <a:r>
              <a:rPr lang="en-US" sz="4400" b="1" dirty="0">
                <a:solidFill>
                  <a:schemeClr val="tx2"/>
                </a:solidFill>
              </a:rPr>
              <a:t>Synergies with international community efforts</a:t>
            </a:r>
          </a:p>
          <a:p>
            <a:r>
              <a:rPr lang="en-US" sz="2800" dirty="0">
                <a:solidFill>
                  <a:schemeClr val="tx2"/>
                </a:solidFill>
              </a:rPr>
              <a:t>The initiative implements WCRP and WMO priorities. Weather data, collated using established International Maritime Meteorological Archive standards for meteorological data from marine sources and delivered to community databases (ICOADS, ISPD), complements efforts by the Global Climate Observing System Working Group on Surface Pressure, extends observations further back, fills data gaps, and reduces uncertainties. </a:t>
            </a:r>
          </a:p>
          <a:p>
            <a:endParaRPr lang="en-US" sz="2800" dirty="0">
              <a:solidFill>
                <a:schemeClr val="tx2"/>
              </a:solidFill>
            </a:endParaRPr>
          </a:p>
          <a:p>
            <a:r>
              <a:rPr lang="en-US" sz="2800" dirty="0">
                <a:solidFill>
                  <a:schemeClr val="tx2"/>
                </a:solidFill>
              </a:rPr>
              <a:t>It adds to Atmospheric Circulation Reconstructions over the Earth (ACRE), Old Weather, Climate Reconstruction and Impacts from the Archives of Societies under PAGES – an international </a:t>
            </a:r>
            <a:r>
              <a:rPr lang="en-US" sz="2800" i="1" dirty="0">
                <a:solidFill>
                  <a:schemeClr val="tx2"/>
                </a:solidFill>
              </a:rPr>
              <a:t>Future Earth </a:t>
            </a:r>
            <a:r>
              <a:rPr lang="en-US" sz="2800" dirty="0">
                <a:solidFill>
                  <a:schemeClr val="tx2"/>
                </a:solidFill>
              </a:rPr>
              <a:t>effort for past global change research – by connecting historical weather information to the broader oceanographic research community.</a:t>
            </a:r>
          </a:p>
        </p:txBody>
      </p:sp>
      <p:sp>
        <p:nvSpPr>
          <p:cNvPr id="7" name="Rectangle 6">
            <a:extLst>
              <a:ext uri="{FF2B5EF4-FFF2-40B4-BE49-F238E27FC236}">
                <a16:creationId xmlns:a16="http://schemas.microsoft.com/office/drawing/2014/main" id="{BBAA30A3-A494-994D-B145-B5FCD169DCCE}"/>
              </a:ext>
            </a:extLst>
          </p:cNvPr>
          <p:cNvSpPr/>
          <p:nvPr/>
        </p:nvSpPr>
        <p:spPr>
          <a:xfrm>
            <a:off x="1152144" y="6435389"/>
            <a:ext cx="8438004" cy="9633406"/>
          </a:xfrm>
          <a:prstGeom prst="rect">
            <a:avLst/>
          </a:prstGeom>
        </p:spPr>
        <p:txBody>
          <a:bodyPr wrap="square">
            <a:spAutoFit/>
          </a:bodyPr>
          <a:lstStyle/>
          <a:p>
            <a:r>
              <a:rPr lang="en-US" sz="4400" b="1" dirty="0">
                <a:solidFill>
                  <a:schemeClr val="tx2"/>
                </a:solidFill>
              </a:rPr>
              <a:t>Interdisciplinary capacity-building</a:t>
            </a:r>
            <a:endParaRPr lang="en-US" sz="2800" dirty="0">
              <a:solidFill>
                <a:schemeClr val="tx2"/>
              </a:solidFill>
            </a:endParaRPr>
          </a:p>
          <a:p>
            <a:r>
              <a:rPr lang="en-US" sz="2800" dirty="0">
                <a:solidFill>
                  <a:schemeClr val="tx2"/>
                </a:solidFill>
              </a:rPr>
              <a:t>The effort helps educate the next generation of interdisciplinary scientists, enabling collaborations between researchers, practitioners, and students in oceanography, climate and atmospheric sciences, paleo reconstructions, maritime/colonial history, historical climatology, environmental history, and archaeology. </a:t>
            </a:r>
          </a:p>
          <a:p>
            <a:endParaRPr lang="en-US" sz="2800" dirty="0">
              <a:solidFill>
                <a:schemeClr val="tx2"/>
              </a:solidFill>
            </a:endParaRPr>
          </a:p>
          <a:p>
            <a:r>
              <a:rPr lang="en-US" sz="2800" dirty="0">
                <a:solidFill>
                  <a:schemeClr val="tx2"/>
                </a:solidFill>
              </a:rPr>
              <a:t>Initiatives can also facilitate training in developing countries, promoting knowledge transfer and capacity-building across disciplines:</a:t>
            </a:r>
          </a:p>
          <a:p>
            <a:pPr marL="457200" indent="-457200">
              <a:buFont typeface="Wingdings" panose="05000000000000000000" pitchFamily="2" charset="2"/>
              <a:buChar char="§"/>
            </a:pPr>
            <a:r>
              <a:rPr lang="en-US" sz="2800" dirty="0">
                <a:solidFill>
                  <a:schemeClr val="tx2"/>
                </a:solidFill>
              </a:rPr>
              <a:t>training in paleography skills;</a:t>
            </a:r>
          </a:p>
          <a:p>
            <a:pPr marL="457200" indent="-457200">
              <a:buFont typeface="Wingdings" panose="05000000000000000000" pitchFamily="2" charset="2"/>
              <a:buChar char="§"/>
            </a:pPr>
            <a:r>
              <a:rPr lang="en-US" sz="2800" dirty="0">
                <a:solidFill>
                  <a:schemeClr val="tx2"/>
                </a:solidFill>
              </a:rPr>
              <a:t>transcription and interpretation of primary sources;</a:t>
            </a:r>
          </a:p>
          <a:p>
            <a:pPr marL="457200" indent="-457200">
              <a:buFont typeface="Wingdings" panose="05000000000000000000" pitchFamily="2" charset="2"/>
              <a:buChar char="§"/>
            </a:pPr>
            <a:r>
              <a:rPr lang="en-US" sz="2800" dirty="0">
                <a:solidFill>
                  <a:schemeClr val="tx2"/>
                </a:solidFill>
              </a:rPr>
              <a:t>cataloging and conservation of historic documentary material; </a:t>
            </a:r>
          </a:p>
          <a:p>
            <a:pPr marL="457200" indent="-457200">
              <a:buFont typeface="Wingdings" panose="05000000000000000000" pitchFamily="2" charset="2"/>
              <a:buChar char="§"/>
            </a:pPr>
            <a:r>
              <a:rPr lang="en-US" sz="2800" dirty="0">
                <a:solidFill>
                  <a:schemeClr val="tx2"/>
                </a:solidFill>
              </a:rPr>
              <a:t>dataset evaluation and data analysis; </a:t>
            </a:r>
          </a:p>
          <a:p>
            <a:pPr marL="457200" indent="-457200">
              <a:buFont typeface="Wingdings" panose="05000000000000000000" pitchFamily="2" charset="2"/>
              <a:buChar char="§"/>
            </a:pPr>
            <a:r>
              <a:rPr lang="en-US" sz="2800" dirty="0">
                <a:solidFill>
                  <a:schemeClr val="tx2"/>
                </a:solidFill>
              </a:rPr>
              <a:t>scientific visualization; and </a:t>
            </a:r>
          </a:p>
          <a:p>
            <a:pPr marL="457200" indent="-457200">
              <a:buFont typeface="Wingdings" panose="05000000000000000000" pitchFamily="2" charset="2"/>
              <a:buChar char="§"/>
            </a:pPr>
            <a:r>
              <a:rPr lang="en-US" sz="2800" dirty="0">
                <a:solidFill>
                  <a:schemeClr val="tx2"/>
                </a:solidFill>
              </a:rPr>
              <a:t>reanalysis and climate modeling. </a:t>
            </a:r>
          </a:p>
        </p:txBody>
      </p:sp>
      <p:sp>
        <p:nvSpPr>
          <p:cNvPr id="8" name="Rectangle 7">
            <a:extLst>
              <a:ext uri="{FF2B5EF4-FFF2-40B4-BE49-F238E27FC236}">
                <a16:creationId xmlns:a16="http://schemas.microsoft.com/office/drawing/2014/main" id="{3AB7F23A-434D-5A4B-819E-D154D33AE272}"/>
              </a:ext>
            </a:extLst>
          </p:cNvPr>
          <p:cNvSpPr/>
          <p:nvPr/>
        </p:nvSpPr>
        <p:spPr>
          <a:xfrm>
            <a:off x="19613880" y="6447690"/>
            <a:ext cx="8424730" cy="4462760"/>
          </a:xfrm>
          <a:prstGeom prst="rect">
            <a:avLst/>
          </a:prstGeom>
        </p:spPr>
        <p:txBody>
          <a:bodyPr wrap="square">
            <a:spAutoFit/>
          </a:bodyPr>
          <a:lstStyle/>
          <a:p>
            <a:r>
              <a:rPr lang="en-US" sz="4400" b="1" dirty="0">
                <a:solidFill>
                  <a:schemeClr val="tx2"/>
                </a:solidFill>
              </a:rPr>
              <a:t>Public engagement through citizen science</a:t>
            </a:r>
          </a:p>
          <a:p>
            <a:r>
              <a:rPr lang="en-US" sz="2800" dirty="0">
                <a:solidFill>
                  <a:schemeClr val="tx2"/>
                </a:solidFill>
              </a:rPr>
              <a:t>Well-suited for citizen science, it encourages participatory science from grade school through senior citizens in climate data rescue through online evaluation of historical records, building on established practices in data rescue (e.g., Mateus et al. 2020) or already implemented as part of Old Weather for Arctic whaling voyages. </a:t>
            </a:r>
          </a:p>
        </p:txBody>
      </p:sp>
      <p:sp>
        <p:nvSpPr>
          <p:cNvPr id="16" name="Title Placeholder 21">
            <a:extLst>
              <a:ext uri="{FF2B5EF4-FFF2-40B4-BE49-F238E27FC236}">
                <a16:creationId xmlns:a16="http://schemas.microsoft.com/office/drawing/2014/main" id="{B7B7E23A-12E0-467E-AABA-8EC0F31EA22A}"/>
              </a:ext>
            </a:extLst>
          </p:cNvPr>
          <p:cNvSpPr txBox="1">
            <a:spLocks/>
          </p:cNvSpPr>
          <p:nvPr/>
        </p:nvSpPr>
        <p:spPr bwMode="auto">
          <a:xfrm>
            <a:off x="1149576" y="1271575"/>
            <a:ext cx="27264557" cy="869199"/>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5400" b="1" i="0" kern="1200" spc="-246" baseline="0">
                <a:solidFill>
                  <a:schemeClr val="tx2"/>
                </a:solidFill>
                <a:latin typeface="Arial" panose="020B0604020202020204" pitchFamily="34" charset="0"/>
                <a:ea typeface="ＭＳ Ｐゴシック" charset="0"/>
                <a:cs typeface="Arial" panose="020B0604020202020204" pitchFamily="34" charset="0"/>
              </a:defRPr>
            </a:lvl1pPr>
            <a:lvl2pPr algn="l" rtl="0" eaLnBrk="1" fontAlgn="base" hangingPunct="1">
              <a:spcBef>
                <a:spcPct val="0"/>
              </a:spcBef>
              <a:spcAft>
                <a:spcPct val="0"/>
              </a:spcAft>
              <a:defRPr sz="9830">
                <a:solidFill>
                  <a:schemeClr val="bg1"/>
                </a:solidFill>
                <a:latin typeface="Calibri" charset="0"/>
                <a:ea typeface="ＭＳ Ｐゴシック" charset="0"/>
              </a:defRPr>
            </a:lvl2pPr>
            <a:lvl3pPr algn="l" rtl="0" eaLnBrk="1" fontAlgn="base" hangingPunct="1">
              <a:spcBef>
                <a:spcPct val="0"/>
              </a:spcBef>
              <a:spcAft>
                <a:spcPct val="0"/>
              </a:spcAft>
              <a:defRPr sz="9830">
                <a:solidFill>
                  <a:schemeClr val="bg1"/>
                </a:solidFill>
                <a:latin typeface="Calibri" charset="0"/>
                <a:ea typeface="ＭＳ Ｐゴシック" charset="0"/>
              </a:defRPr>
            </a:lvl3pPr>
            <a:lvl4pPr algn="l" rtl="0" eaLnBrk="1" fontAlgn="base" hangingPunct="1">
              <a:spcBef>
                <a:spcPct val="0"/>
              </a:spcBef>
              <a:spcAft>
                <a:spcPct val="0"/>
              </a:spcAft>
              <a:defRPr sz="9830">
                <a:solidFill>
                  <a:schemeClr val="bg1"/>
                </a:solidFill>
                <a:latin typeface="Calibri" charset="0"/>
                <a:ea typeface="ＭＳ Ｐゴシック" charset="0"/>
              </a:defRPr>
            </a:lvl4pPr>
            <a:lvl5pPr algn="l" rtl="0" eaLnBrk="1" fontAlgn="base" hangingPunct="1">
              <a:spcBef>
                <a:spcPct val="0"/>
              </a:spcBef>
              <a:spcAft>
                <a:spcPct val="0"/>
              </a:spcAft>
              <a:defRPr sz="9830">
                <a:solidFill>
                  <a:schemeClr val="bg1"/>
                </a:solidFill>
                <a:latin typeface="Calibri" charset="0"/>
                <a:ea typeface="ＭＳ Ｐゴシック" charset="0"/>
              </a:defRPr>
            </a:lvl5pPr>
            <a:lvl6pPr marL="1404518" algn="l" rtl="0" eaLnBrk="1" fontAlgn="base" hangingPunct="1">
              <a:spcBef>
                <a:spcPct val="0"/>
              </a:spcBef>
              <a:spcAft>
                <a:spcPct val="0"/>
              </a:spcAft>
              <a:defRPr sz="13517">
                <a:solidFill>
                  <a:srgbClr val="CDD74C"/>
                </a:solidFill>
                <a:latin typeface="Calibri" charset="0"/>
                <a:ea typeface="ＭＳ Ｐゴシック" charset="0"/>
              </a:defRPr>
            </a:lvl6pPr>
            <a:lvl7pPr marL="2809037" algn="l" rtl="0" eaLnBrk="1" fontAlgn="base" hangingPunct="1">
              <a:spcBef>
                <a:spcPct val="0"/>
              </a:spcBef>
              <a:spcAft>
                <a:spcPct val="0"/>
              </a:spcAft>
              <a:defRPr sz="13517">
                <a:solidFill>
                  <a:srgbClr val="CDD74C"/>
                </a:solidFill>
                <a:latin typeface="Calibri" charset="0"/>
                <a:ea typeface="ＭＳ Ｐゴシック" charset="0"/>
              </a:defRPr>
            </a:lvl7pPr>
            <a:lvl8pPr marL="4213555" algn="l" rtl="0" eaLnBrk="1" fontAlgn="base" hangingPunct="1">
              <a:spcBef>
                <a:spcPct val="0"/>
              </a:spcBef>
              <a:spcAft>
                <a:spcPct val="0"/>
              </a:spcAft>
              <a:defRPr sz="13517">
                <a:solidFill>
                  <a:srgbClr val="CDD74C"/>
                </a:solidFill>
                <a:latin typeface="Calibri" charset="0"/>
                <a:ea typeface="ＭＳ Ｐゴシック" charset="0"/>
              </a:defRPr>
            </a:lvl8pPr>
            <a:lvl9pPr marL="5618074" algn="l" rtl="0" eaLnBrk="1" fontAlgn="base" hangingPunct="1">
              <a:spcBef>
                <a:spcPct val="0"/>
              </a:spcBef>
              <a:spcAft>
                <a:spcPct val="0"/>
              </a:spcAft>
              <a:defRPr sz="13517">
                <a:solidFill>
                  <a:srgbClr val="CDD74C"/>
                </a:solidFill>
                <a:latin typeface="Calibri" charset="0"/>
                <a:ea typeface="ＭＳ Ｐゴシック" charset="0"/>
              </a:defRPr>
            </a:lvl9pPr>
          </a:lstStyle>
          <a:p>
            <a:pPr defTabSz="914400"/>
            <a:r>
              <a:rPr lang="en-US" dirty="0"/>
              <a:t>Mining Five Centuries of Climate and Maritime Weather Data from Historic Records</a:t>
            </a:r>
          </a:p>
        </p:txBody>
      </p:sp>
      <p:sp>
        <p:nvSpPr>
          <p:cNvPr id="17" name="Text Placeholder 19">
            <a:extLst>
              <a:ext uri="{FF2B5EF4-FFF2-40B4-BE49-F238E27FC236}">
                <a16:creationId xmlns:a16="http://schemas.microsoft.com/office/drawing/2014/main" id="{BFEDCDB9-6DD7-4734-BF34-8A542AC3510E}"/>
              </a:ext>
            </a:extLst>
          </p:cNvPr>
          <p:cNvSpPr txBox="1">
            <a:spLocks/>
          </p:cNvSpPr>
          <p:nvPr/>
        </p:nvSpPr>
        <p:spPr>
          <a:xfrm>
            <a:off x="1149576" y="1992932"/>
            <a:ext cx="16071788" cy="735587"/>
          </a:xfrm>
          <a:prstGeom prst="rect">
            <a:avLst/>
          </a:prstGeom>
        </p:spPr>
        <p:txBody>
          <a:bodyPr/>
          <a:lstStyle>
            <a:lvl1pPr marL="980238" indent="-980238" algn="l" rtl="0" eaLnBrk="1" fontAlgn="base" hangingPunct="1">
              <a:lnSpc>
                <a:spcPct val="120000"/>
              </a:lnSpc>
              <a:spcBef>
                <a:spcPts val="2150"/>
              </a:spcBef>
              <a:spcAft>
                <a:spcPct val="0"/>
              </a:spcAft>
              <a:buClr>
                <a:schemeClr val="tx1"/>
              </a:buClr>
              <a:buSzPct val="100000"/>
              <a:buFont typeface="Wingdings" pitchFamily="2" charset="2"/>
              <a:buNone/>
              <a:defRPr sz="3200" b="0" i="0" kern="1200" spc="0" baseline="0">
                <a:solidFill>
                  <a:schemeClr val="tx2"/>
                </a:solidFill>
                <a:latin typeface="Arial Regular"/>
                <a:ea typeface="ＭＳ Ｐゴシック" charset="0"/>
                <a:cs typeface="Calibri" pitchFamily="34" charset="0"/>
              </a:defRPr>
            </a:lvl1pPr>
            <a:lvl2pPr marL="1965352" indent="-838810" algn="l" rtl="0" eaLnBrk="1" fontAlgn="base" hangingPunct="1">
              <a:lnSpc>
                <a:spcPct val="120000"/>
              </a:lnSpc>
              <a:spcBef>
                <a:spcPts val="1690"/>
              </a:spcBef>
              <a:spcAft>
                <a:spcPct val="0"/>
              </a:spcAft>
              <a:buClr>
                <a:schemeClr val="tx1"/>
              </a:buClr>
              <a:buSzPct val="100000"/>
              <a:buFont typeface="Wingdings" pitchFamily="2" charset="2"/>
              <a:buChar char="§"/>
              <a:defRPr sz="7373" b="0" i="0" kern="1200" spc="-123" baseline="0">
                <a:solidFill>
                  <a:schemeClr val="tx2"/>
                </a:solidFill>
                <a:latin typeface="Arial Regular"/>
                <a:ea typeface="ＭＳ Ｐゴシック" charset="0"/>
                <a:cs typeface="Calibri" pitchFamily="34" charset="0"/>
              </a:defRPr>
            </a:lvl2pPr>
            <a:lvl3pPr marL="2809037" indent="-702259" algn="l" rtl="0" eaLnBrk="1" fontAlgn="base" hangingPunct="1">
              <a:lnSpc>
                <a:spcPct val="120000"/>
              </a:lnSpc>
              <a:spcBef>
                <a:spcPts val="1536"/>
              </a:spcBef>
              <a:spcAft>
                <a:spcPct val="0"/>
              </a:spcAft>
              <a:buClr>
                <a:schemeClr val="tx1"/>
              </a:buClr>
              <a:buSzPct val="100000"/>
              <a:buFont typeface="Wingdings" pitchFamily="2" charset="2"/>
              <a:buChar char="§"/>
              <a:defRPr sz="7066" b="0" i="0" kern="1200" spc="0" baseline="0">
                <a:solidFill>
                  <a:schemeClr val="tx2"/>
                </a:solidFill>
                <a:latin typeface="Arial Regular"/>
                <a:ea typeface="ＭＳ Ｐゴシック" charset="0"/>
                <a:cs typeface="Calibri" pitchFamily="34" charset="0"/>
              </a:defRPr>
            </a:lvl3pPr>
            <a:lvl4pPr marL="4213555"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4pPr>
            <a:lvl5pPr marL="5618074"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5pPr>
            <a:lvl6pPr marL="6460785" indent="-702259" algn="l" rtl="0" eaLnBrk="1" latinLnBrk="0" hangingPunct="1">
              <a:spcBef>
                <a:spcPct val="20000"/>
              </a:spcBef>
              <a:buClr>
                <a:schemeClr val="accent1"/>
              </a:buClr>
              <a:buFont typeface="Wingdings"/>
              <a:buChar char="§"/>
              <a:defRPr kumimoji="0" sz="5530" kern="1200" baseline="0">
                <a:solidFill>
                  <a:schemeClr val="tx1"/>
                </a:solidFill>
                <a:latin typeface="+mn-lt"/>
                <a:ea typeface="+mn-ea"/>
                <a:cs typeface="+mn-cs"/>
              </a:defRPr>
            </a:lvl6pPr>
            <a:lvl7pPr marL="7303496" indent="-702259" algn="l" rtl="0" eaLnBrk="1" latinLnBrk="0" hangingPunct="1">
              <a:spcBef>
                <a:spcPct val="20000"/>
              </a:spcBef>
              <a:buClr>
                <a:schemeClr val="accent2"/>
              </a:buClr>
              <a:buFont typeface="Wingdings"/>
              <a:buChar char="§"/>
              <a:defRPr kumimoji="0" sz="5530" kern="1200" baseline="0">
                <a:solidFill>
                  <a:schemeClr val="tx1"/>
                </a:solidFill>
                <a:latin typeface="+mn-lt"/>
                <a:ea typeface="+mn-ea"/>
                <a:cs typeface="+mn-cs"/>
              </a:defRPr>
            </a:lvl7pPr>
            <a:lvl8pPr marL="8146207" indent="-702259" algn="l" rtl="0" eaLnBrk="1" latinLnBrk="0" hangingPunct="1">
              <a:spcBef>
                <a:spcPct val="20000"/>
              </a:spcBef>
              <a:buClr>
                <a:schemeClr val="accent3"/>
              </a:buClr>
              <a:buFont typeface="Wingdings"/>
              <a:buChar char="§"/>
              <a:defRPr kumimoji="0" sz="5530" kern="1200" baseline="0">
                <a:solidFill>
                  <a:schemeClr val="tx1"/>
                </a:solidFill>
                <a:latin typeface="+mn-lt"/>
                <a:ea typeface="+mn-ea"/>
                <a:cs typeface="+mn-cs"/>
              </a:defRPr>
            </a:lvl8pPr>
            <a:lvl9pPr marL="8988918" indent="-702259" algn="l" rtl="0" eaLnBrk="1" latinLnBrk="0" hangingPunct="1">
              <a:spcBef>
                <a:spcPct val="20000"/>
              </a:spcBef>
              <a:buClr>
                <a:schemeClr val="accent4"/>
              </a:buClr>
              <a:buFont typeface="Wingdings"/>
              <a:buChar char="§"/>
              <a:defRPr kumimoji="0" sz="5530" kern="1200" baseline="0">
                <a:solidFill>
                  <a:schemeClr val="tx1"/>
                </a:solidFill>
                <a:latin typeface="+mn-lt"/>
                <a:ea typeface="+mn-ea"/>
                <a:cs typeface="+mn-cs"/>
              </a:defRPr>
            </a:lvl9pPr>
          </a:lstStyle>
          <a:p>
            <a:pPr defTabSz="914400"/>
            <a:r>
              <a:rPr lang="en-US" dirty="0"/>
              <a:t>Caroline C. Ummenhofer</a:t>
            </a:r>
            <a:r>
              <a:rPr lang="en-US" baseline="30000" dirty="0"/>
              <a:t>1</a:t>
            </a:r>
            <a:r>
              <a:rPr lang="en-US" dirty="0"/>
              <a:t> and Timothy D. Walker</a:t>
            </a:r>
            <a:r>
              <a:rPr lang="en-US" baseline="30000" dirty="0"/>
              <a:t>2</a:t>
            </a:r>
          </a:p>
        </p:txBody>
      </p:sp>
      <p:sp>
        <p:nvSpPr>
          <p:cNvPr id="18" name="Text Placeholder 19">
            <a:extLst>
              <a:ext uri="{FF2B5EF4-FFF2-40B4-BE49-F238E27FC236}">
                <a16:creationId xmlns:a16="http://schemas.microsoft.com/office/drawing/2014/main" id="{186B7E5D-550E-4957-832B-065CE6A0D5E2}"/>
              </a:ext>
            </a:extLst>
          </p:cNvPr>
          <p:cNvSpPr txBox="1">
            <a:spLocks/>
          </p:cNvSpPr>
          <p:nvPr/>
        </p:nvSpPr>
        <p:spPr>
          <a:xfrm>
            <a:off x="1149575" y="2617779"/>
            <a:ext cx="25534279" cy="1155395"/>
          </a:xfrm>
          <a:prstGeom prst="rect">
            <a:avLst/>
          </a:prstGeom>
        </p:spPr>
        <p:txBody>
          <a:bodyPr/>
          <a:lstStyle>
            <a:lvl1pPr marL="980238" indent="-980238" algn="l" rtl="0" eaLnBrk="1" fontAlgn="base" hangingPunct="1">
              <a:lnSpc>
                <a:spcPct val="120000"/>
              </a:lnSpc>
              <a:spcBef>
                <a:spcPts val="2150"/>
              </a:spcBef>
              <a:spcAft>
                <a:spcPct val="0"/>
              </a:spcAft>
              <a:buClr>
                <a:schemeClr val="tx1"/>
              </a:buClr>
              <a:buSzPct val="100000"/>
              <a:buFont typeface="Wingdings" pitchFamily="2" charset="2"/>
              <a:buNone/>
              <a:defRPr sz="2400" b="0" i="1" kern="1200" spc="0" baseline="0">
                <a:solidFill>
                  <a:schemeClr val="tx2"/>
                </a:solidFill>
                <a:latin typeface="Arial Regular"/>
                <a:ea typeface="ＭＳ Ｐゴシック" charset="0"/>
                <a:cs typeface="Calibri" pitchFamily="34" charset="0"/>
              </a:defRPr>
            </a:lvl1pPr>
            <a:lvl2pPr marL="1965352" indent="-838810" algn="l" rtl="0" eaLnBrk="1" fontAlgn="base" hangingPunct="1">
              <a:lnSpc>
                <a:spcPct val="120000"/>
              </a:lnSpc>
              <a:spcBef>
                <a:spcPts val="1690"/>
              </a:spcBef>
              <a:spcAft>
                <a:spcPct val="0"/>
              </a:spcAft>
              <a:buClr>
                <a:schemeClr val="tx1"/>
              </a:buClr>
              <a:buSzPct val="100000"/>
              <a:buFont typeface="Wingdings" pitchFamily="2" charset="2"/>
              <a:buChar char="§"/>
              <a:defRPr sz="7373" b="0" i="0" kern="1200" spc="-123" baseline="0">
                <a:solidFill>
                  <a:schemeClr val="tx2"/>
                </a:solidFill>
                <a:latin typeface="Arial Regular"/>
                <a:ea typeface="ＭＳ Ｐゴシック" charset="0"/>
                <a:cs typeface="Calibri" pitchFamily="34" charset="0"/>
              </a:defRPr>
            </a:lvl2pPr>
            <a:lvl3pPr marL="2809037" indent="-702259" algn="l" rtl="0" eaLnBrk="1" fontAlgn="base" hangingPunct="1">
              <a:lnSpc>
                <a:spcPct val="120000"/>
              </a:lnSpc>
              <a:spcBef>
                <a:spcPts val="1536"/>
              </a:spcBef>
              <a:spcAft>
                <a:spcPct val="0"/>
              </a:spcAft>
              <a:buClr>
                <a:schemeClr val="tx1"/>
              </a:buClr>
              <a:buSzPct val="100000"/>
              <a:buFont typeface="Wingdings" pitchFamily="2" charset="2"/>
              <a:buChar char="§"/>
              <a:defRPr sz="7066" b="0" i="0" kern="1200" spc="0" baseline="0">
                <a:solidFill>
                  <a:schemeClr val="tx2"/>
                </a:solidFill>
                <a:latin typeface="Arial Regular"/>
                <a:ea typeface="ＭＳ Ｐゴシック" charset="0"/>
                <a:cs typeface="Calibri" pitchFamily="34" charset="0"/>
              </a:defRPr>
            </a:lvl3pPr>
            <a:lvl4pPr marL="4213555"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4pPr>
            <a:lvl5pPr marL="5618074" indent="-702259" algn="l" rtl="0" eaLnBrk="1" fontAlgn="base" hangingPunct="1">
              <a:lnSpc>
                <a:spcPct val="120000"/>
              </a:lnSpc>
              <a:spcBef>
                <a:spcPts val="1229"/>
              </a:spcBef>
              <a:spcAft>
                <a:spcPct val="0"/>
              </a:spcAft>
              <a:buClr>
                <a:schemeClr val="tx1"/>
              </a:buClr>
              <a:buSzPct val="100000"/>
              <a:buFont typeface="Wingdings" pitchFamily="2" charset="2"/>
              <a:buChar char="§"/>
              <a:defRPr sz="6144" b="0" i="0" kern="1200" spc="0" baseline="0">
                <a:solidFill>
                  <a:schemeClr val="tx2"/>
                </a:solidFill>
                <a:latin typeface="Arial Regular"/>
                <a:ea typeface="ＭＳ Ｐゴシック" charset="0"/>
                <a:cs typeface="Calibri" pitchFamily="34" charset="0"/>
              </a:defRPr>
            </a:lvl5pPr>
            <a:lvl6pPr marL="6460785" indent="-702259" algn="l" rtl="0" eaLnBrk="1" latinLnBrk="0" hangingPunct="1">
              <a:spcBef>
                <a:spcPct val="20000"/>
              </a:spcBef>
              <a:buClr>
                <a:schemeClr val="accent1"/>
              </a:buClr>
              <a:buFont typeface="Wingdings"/>
              <a:buChar char="§"/>
              <a:defRPr kumimoji="0" sz="5530" kern="1200" baseline="0">
                <a:solidFill>
                  <a:schemeClr val="tx1"/>
                </a:solidFill>
                <a:latin typeface="+mn-lt"/>
                <a:ea typeface="+mn-ea"/>
                <a:cs typeface="+mn-cs"/>
              </a:defRPr>
            </a:lvl6pPr>
            <a:lvl7pPr marL="7303496" indent="-702259" algn="l" rtl="0" eaLnBrk="1" latinLnBrk="0" hangingPunct="1">
              <a:spcBef>
                <a:spcPct val="20000"/>
              </a:spcBef>
              <a:buClr>
                <a:schemeClr val="accent2"/>
              </a:buClr>
              <a:buFont typeface="Wingdings"/>
              <a:buChar char="§"/>
              <a:defRPr kumimoji="0" sz="5530" kern="1200" baseline="0">
                <a:solidFill>
                  <a:schemeClr val="tx1"/>
                </a:solidFill>
                <a:latin typeface="+mn-lt"/>
                <a:ea typeface="+mn-ea"/>
                <a:cs typeface="+mn-cs"/>
              </a:defRPr>
            </a:lvl7pPr>
            <a:lvl8pPr marL="8146207" indent="-702259" algn="l" rtl="0" eaLnBrk="1" latinLnBrk="0" hangingPunct="1">
              <a:spcBef>
                <a:spcPct val="20000"/>
              </a:spcBef>
              <a:buClr>
                <a:schemeClr val="accent3"/>
              </a:buClr>
              <a:buFont typeface="Wingdings"/>
              <a:buChar char="§"/>
              <a:defRPr kumimoji="0" sz="5530" kern="1200" baseline="0">
                <a:solidFill>
                  <a:schemeClr val="tx1"/>
                </a:solidFill>
                <a:latin typeface="+mn-lt"/>
                <a:ea typeface="+mn-ea"/>
                <a:cs typeface="+mn-cs"/>
              </a:defRPr>
            </a:lvl8pPr>
            <a:lvl9pPr marL="8988918" indent="-702259" algn="l" rtl="0" eaLnBrk="1" latinLnBrk="0" hangingPunct="1">
              <a:spcBef>
                <a:spcPct val="20000"/>
              </a:spcBef>
              <a:buClr>
                <a:schemeClr val="accent4"/>
              </a:buClr>
              <a:buFont typeface="Wingdings"/>
              <a:buChar char="§"/>
              <a:defRPr kumimoji="0" sz="5530" kern="1200" baseline="0">
                <a:solidFill>
                  <a:schemeClr val="tx1"/>
                </a:solidFill>
                <a:latin typeface="+mn-lt"/>
                <a:ea typeface="+mn-ea"/>
                <a:cs typeface="+mn-cs"/>
              </a:defRPr>
            </a:lvl9pPr>
          </a:lstStyle>
          <a:p>
            <a:pPr defTabSz="914400">
              <a:lnSpc>
                <a:spcPct val="100000"/>
              </a:lnSpc>
              <a:spcBef>
                <a:spcPts val="600"/>
              </a:spcBef>
            </a:pPr>
            <a:r>
              <a:rPr lang="en-US" baseline="30000" dirty="0"/>
              <a:t>1</a:t>
            </a:r>
            <a:r>
              <a:rPr lang="en-US" dirty="0"/>
              <a:t>Department of Physical Oceanography, Woods Hole Oceanographic Institution, Woods Hole, MA, USA; </a:t>
            </a:r>
          </a:p>
          <a:p>
            <a:pPr defTabSz="914400">
              <a:lnSpc>
                <a:spcPct val="100000"/>
              </a:lnSpc>
              <a:spcBef>
                <a:spcPts val="600"/>
              </a:spcBef>
            </a:pPr>
            <a:r>
              <a:rPr lang="en-US" baseline="30000" dirty="0"/>
              <a:t>2</a:t>
            </a:r>
            <a:r>
              <a:rPr lang="en-US" dirty="0"/>
              <a:t>Department of History, University of Massachusetts, Dartmouth, MA, USA</a:t>
            </a:r>
          </a:p>
        </p:txBody>
      </p:sp>
      <p:pic>
        <p:nvPicPr>
          <p:cNvPr id="6" name="Picture 5" descr="Graphical user interface, website&#10;&#10;Description automatically generated">
            <a:extLst>
              <a:ext uri="{FF2B5EF4-FFF2-40B4-BE49-F238E27FC236}">
                <a16:creationId xmlns:a16="http://schemas.microsoft.com/office/drawing/2014/main" id="{90B128DC-1E91-412B-B75E-B7FB669957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66387" y="15486793"/>
            <a:ext cx="7947099" cy="5011007"/>
          </a:xfrm>
          <a:prstGeom prst="rect">
            <a:avLst/>
          </a:prstGeom>
        </p:spPr>
      </p:pic>
      <p:pic>
        <p:nvPicPr>
          <p:cNvPr id="15" name="Picture 14">
            <a:extLst>
              <a:ext uri="{FF2B5EF4-FFF2-40B4-BE49-F238E27FC236}">
                <a16:creationId xmlns:a16="http://schemas.microsoft.com/office/drawing/2014/main" id="{C6E3E5B3-E452-4332-9C22-CD5805480E59}"/>
              </a:ext>
            </a:extLst>
          </p:cNvPr>
          <p:cNvPicPr>
            <a:picLocks noChangeAspect="1"/>
          </p:cNvPicPr>
          <p:nvPr/>
        </p:nvPicPr>
        <p:blipFill>
          <a:blip r:embed="rId3"/>
          <a:stretch>
            <a:fillRect/>
          </a:stretch>
        </p:blipFill>
        <p:spPr>
          <a:xfrm>
            <a:off x="20202496" y="11887849"/>
            <a:ext cx="6914311" cy="7757519"/>
          </a:xfrm>
          <a:prstGeom prst="rect">
            <a:avLst/>
          </a:prstGeom>
        </p:spPr>
      </p:pic>
      <p:sp>
        <p:nvSpPr>
          <p:cNvPr id="2" name="Rectangle 1">
            <a:extLst>
              <a:ext uri="{FF2B5EF4-FFF2-40B4-BE49-F238E27FC236}">
                <a16:creationId xmlns:a16="http://schemas.microsoft.com/office/drawing/2014/main" id="{658D0668-4CE6-4547-A35B-F659F323714D}"/>
              </a:ext>
            </a:extLst>
          </p:cNvPr>
          <p:cNvSpPr/>
          <p:nvPr/>
        </p:nvSpPr>
        <p:spPr>
          <a:xfrm>
            <a:off x="1149575" y="16737191"/>
            <a:ext cx="8438004" cy="3760610"/>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08A0DAC-D589-42DA-BC54-935D6E04AC91}"/>
              </a:ext>
            </a:extLst>
          </p:cNvPr>
          <p:cNvSpPr txBox="1"/>
          <p:nvPr/>
        </p:nvSpPr>
        <p:spPr>
          <a:xfrm>
            <a:off x="1485900" y="17316450"/>
            <a:ext cx="7829550" cy="2677656"/>
          </a:xfrm>
          <a:prstGeom prst="rect">
            <a:avLst/>
          </a:prstGeom>
          <a:noFill/>
        </p:spPr>
        <p:txBody>
          <a:bodyPr wrap="square" rtlCol="0">
            <a:spAutoFit/>
          </a:bodyPr>
          <a:lstStyle/>
          <a:p>
            <a:pPr marL="0" marR="0" lvl="0" indent="0" algn="l" defTabSz="2809494"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Arial" panose="020B0604020202020204"/>
                <a:ea typeface="+mn-ea"/>
                <a:cs typeface="+mn-cs"/>
              </a:rPr>
              <a:t>This fundamental training provides a means for dialogue across disciplinary frontiers, fostering convergence, and builds enduring research capacity among a new generation of interdisciplinary scholars that span across the natural sciences-humanities divide.</a:t>
            </a:r>
          </a:p>
        </p:txBody>
      </p:sp>
    </p:spTree>
    <p:extLst>
      <p:ext uri="{BB962C8B-B14F-4D97-AF65-F5344CB8AC3E}">
        <p14:creationId xmlns:p14="http://schemas.microsoft.com/office/powerpoint/2010/main" val="30257594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EQ9YVtsWTMUAhUpt6JOoB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WHOI-white">
  <a:themeElements>
    <a:clrScheme name="WHOI">
      <a:dk1>
        <a:srgbClr val="041E41"/>
      </a:dk1>
      <a:lt1>
        <a:srgbClr val="FFFFFF"/>
      </a:lt1>
      <a:dk2>
        <a:srgbClr val="535659"/>
      </a:dk2>
      <a:lt2>
        <a:srgbClr val="E6E7E8"/>
      </a:lt2>
      <a:accent1>
        <a:srgbClr val="00B7BD"/>
      </a:accent1>
      <a:accent2>
        <a:srgbClr val="00A9E0"/>
      </a:accent2>
      <a:accent3>
        <a:srgbClr val="0069B1"/>
      </a:accent3>
      <a:accent4>
        <a:srgbClr val="BBBCBC"/>
      </a:accent4>
      <a:accent5>
        <a:srgbClr val="EE5340"/>
      </a:accent5>
      <a:accent6>
        <a:srgbClr val="FFD100"/>
      </a:accent6>
      <a:hlink>
        <a:srgbClr val="0069B1"/>
      </a:hlink>
      <a:folHlink>
        <a:srgbClr val="00A9E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dvancement Board Presentation-KJa" id="{3E3B3410-747B-F44E-98F9-491B4C443F68}" vid="{62078CFA-0E46-BD49-A457-F06576045E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Advancement</Template>
  <TotalTime>12443</TotalTime>
  <Words>2039</Words>
  <Application>Microsoft Macintosh PowerPoint</Application>
  <PresentationFormat>Custom</PresentationFormat>
  <Paragraphs>112</Paragraphs>
  <Slides>6</Slides>
  <Notes>5</Notes>
  <HiddenSlides>0</HiddenSlides>
  <MMClips>1</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6</vt:i4>
      </vt:variant>
    </vt:vector>
  </HeadingPairs>
  <TitlesOfParts>
    <vt:vector size="12" baseType="lpstr">
      <vt:lpstr>Arial</vt:lpstr>
      <vt:lpstr>Arial Regular</vt:lpstr>
      <vt:lpstr>Calibri</vt:lpstr>
      <vt:lpstr>Wingdings</vt:lpstr>
      <vt:lpstr>WHOI-white</vt:lpstr>
      <vt:lpstr>think-cell Slide</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Motamedi, Rod</dc:creator>
  <cp:keywords/>
  <dc:description/>
  <cp:lastModifiedBy>Elizabeth Hillman</cp:lastModifiedBy>
  <cp:revision>432</cp:revision>
  <cp:lastPrinted>2019-09-05T20:48:45Z</cp:lastPrinted>
  <dcterms:created xsi:type="dcterms:W3CDTF">2019-05-25T17:37:16Z</dcterms:created>
  <dcterms:modified xsi:type="dcterms:W3CDTF">2021-03-15T19:11:20Z</dcterms:modified>
  <cp:category/>
</cp:coreProperties>
</file>