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84"/>
  </p:notesMasterIdLst>
  <p:handoutMasterIdLst>
    <p:handoutMasterId r:id="rId85"/>
  </p:handoutMasterIdLst>
  <p:sldIdLst>
    <p:sldId id="479" r:id="rId6"/>
    <p:sldId id="627" r:id="rId7"/>
    <p:sldId id="628" r:id="rId8"/>
    <p:sldId id="600" r:id="rId9"/>
    <p:sldId id="594" r:id="rId10"/>
    <p:sldId id="428" r:id="rId11"/>
    <p:sldId id="527" r:id="rId12"/>
    <p:sldId id="528" r:id="rId13"/>
    <p:sldId id="634" r:id="rId14"/>
    <p:sldId id="502" r:id="rId15"/>
    <p:sldId id="436" r:id="rId16"/>
    <p:sldId id="606" r:id="rId17"/>
    <p:sldId id="607" r:id="rId18"/>
    <p:sldId id="608" r:id="rId19"/>
    <p:sldId id="609" r:id="rId20"/>
    <p:sldId id="610" r:id="rId21"/>
    <p:sldId id="611" r:id="rId22"/>
    <p:sldId id="612" r:id="rId23"/>
    <p:sldId id="613" r:id="rId24"/>
    <p:sldId id="614" r:id="rId25"/>
    <p:sldId id="615" r:id="rId26"/>
    <p:sldId id="616" r:id="rId27"/>
    <p:sldId id="617" r:id="rId28"/>
    <p:sldId id="618" r:id="rId29"/>
    <p:sldId id="619" r:id="rId30"/>
    <p:sldId id="620" r:id="rId31"/>
    <p:sldId id="621" r:id="rId32"/>
    <p:sldId id="622" r:id="rId33"/>
    <p:sldId id="624" r:id="rId34"/>
    <p:sldId id="625" r:id="rId35"/>
    <p:sldId id="663" r:id="rId36"/>
    <p:sldId id="660" r:id="rId37"/>
    <p:sldId id="437" r:id="rId38"/>
    <p:sldId id="541" r:id="rId39"/>
    <p:sldId id="641" r:id="rId40"/>
    <p:sldId id="642" r:id="rId41"/>
    <p:sldId id="643" r:id="rId42"/>
    <p:sldId id="694" r:id="rId43"/>
    <p:sldId id="645" r:id="rId44"/>
    <p:sldId id="646" r:id="rId45"/>
    <p:sldId id="647" r:id="rId46"/>
    <p:sldId id="648" r:id="rId47"/>
    <p:sldId id="653" r:id="rId48"/>
    <p:sldId id="695" r:id="rId49"/>
    <p:sldId id="658" r:id="rId50"/>
    <p:sldId id="696" r:id="rId51"/>
    <p:sldId id="635" r:id="rId52"/>
    <p:sldId id="559" r:id="rId53"/>
    <p:sldId id="664" r:id="rId54"/>
    <p:sldId id="631" r:id="rId55"/>
    <p:sldId id="630" r:id="rId56"/>
    <p:sldId id="633" r:id="rId57"/>
    <p:sldId id="632" r:id="rId58"/>
    <p:sldId id="636" r:id="rId59"/>
    <p:sldId id="667" r:id="rId60"/>
    <p:sldId id="668" r:id="rId61"/>
    <p:sldId id="665" r:id="rId62"/>
    <p:sldId id="640" r:id="rId63"/>
    <p:sldId id="638" r:id="rId64"/>
    <p:sldId id="671" r:id="rId65"/>
    <p:sldId id="672" r:id="rId66"/>
    <p:sldId id="674" r:id="rId67"/>
    <p:sldId id="637" r:id="rId68"/>
    <p:sldId id="675" r:id="rId69"/>
    <p:sldId id="682" r:id="rId70"/>
    <p:sldId id="683" r:id="rId71"/>
    <p:sldId id="686" r:id="rId72"/>
    <p:sldId id="684" r:id="rId73"/>
    <p:sldId id="685" r:id="rId74"/>
    <p:sldId id="687" r:id="rId75"/>
    <p:sldId id="688" r:id="rId76"/>
    <p:sldId id="689" r:id="rId77"/>
    <p:sldId id="690" r:id="rId78"/>
    <p:sldId id="693" r:id="rId79"/>
    <p:sldId id="691" r:id="rId80"/>
    <p:sldId id="662" r:id="rId81"/>
    <p:sldId id="655" r:id="rId82"/>
    <p:sldId id="697" r:id="rId8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A83386-5B02-3F8C-28A2-72F8CB5833C9}" name="Tanmoy Bhowmik" initials="TB" userId="Tanmoy Bhowmi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veen Eluru" initials="NE" lastIdx="7" clrIdx="0">
    <p:extLst>
      <p:ext uri="{19B8F6BF-5375-455C-9EA6-DF929625EA0E}">
        <p15:presenceInfo xmlns:p15="http://schemas.microsoft.com/office/powerpoint/2012/main" userId="Naveen Eluru" providerId="None"/>
      </p:ext>
    </p:extLst>
  </p:cmAuthor>
  <p:cmAuthor id="2" name="Tanmoy Bhowmik" initials="TB" lastIdx="1" clrIdx="1">
    <p:extLst>
      <p:ext uri="{19B8F6BF-5375-455C-9EA6-DF929625EA0E}">
        <p15:presenceInfo xmlns:p15="http://schemas.microsoft.com/office/powerpoint/2012/main" userId="7406a2e391184d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CF37"/>
    <a:srgbClr val="098D74"/>
    <a:srgbClr val="E51D26"/>
    <a:srgbClr val="92D050"/>
    <a:srgbClr val="961D1A"/>
    <a:srgbClr val="2F5597"/>
    <a:srgbClr val="FFC000"/>
    <a:srgbClr val="4C8A9E"/>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313EF-D491-49A0-86EA-1D57215B02C6}" v="1" dt="2024-01-06T04:03:43.788"/>
    <p1510:client id="{E3647593-2124-49AB-8DE0-77325FE19827}" v="68" dt="2024-01-06T04:12:27.2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wan Ashraful Parvez" userId="b6440f7f-8c20-4a53-9d1f-67978e027db7" providerId="ADAL" clId="{98F313EF-D491-49A0-86EA-1D57215B02C6}"/>
    <pc:docChg chg="custSel modSld modMainMaster">
      <pc:chgData name="Dewan Ashraful Parvez" userId="b6440f7f-8c20-4a53-9d1f-67978e027db7" providerId="ADAL" clId="{98F313EF-D491-49A0-86EA-1D57215B02C6}" dt="2024-01-06T04:03:43.788" v="9"/>
      <pc:docMkLst>
        <pc:docMk/>
      </pc:docMkLst>
      <pc:sldChg chg="addSp modSp">
        <pc:chgData name="Dewan Ashraful Parvez" userId="b6440f7f-8c20-4a53-9d1f-67978e027db7" providerId="ADAL" clId="{98F313EF-D491-49A0-86EA-1D57215B02C6}" dt="2024-01-06T04:03:43.788" v="9"/>
        <pc:sldMkLst>
          <pc:docMk/>
          <pc:sldMk cId="4239336697" sldId="594"/>
        </pc:sldMkLst>
        <pc:picChg chg="add mod">
          <ac:chgData name="Dewan Ashraful Parvez" userId="b6440f7f-8c20-4a53-9d1f-67978e027db7" providerId="ADAL" clId="{98F313EF-D491-49A0-86EA-1D57215B02C6}" dt="2024-01-06T04:03:43.788" v="9"/>
          <ac:picMkLst>
            <pc:docMk/>
            <pc:sldMk cId="4239336697" sldId="594"/>
            <ac:picMk id="9" creationId="{C6900F83-659D-4203-9AB7-ECCA72AF99A4}"/>
          </ac:picMkLst>
        </pc:picChg>
      </pc:sldChg>
      <pc:sldChg chg="modSp">
        <pc:chgData name="Dewan Ashraful Parvez" userId="b6440f7f-8c20-4a53-9d1f-67978e027db7" providerId="ADAL" clId="{98F313EF-D491-49A0-86EA-1D57215B02C6}" dt="2023-12-19T01:30:17.898" v="7" actId="20577"/>
        <pc:sldMkLst>
          <pc:docMk/>
          <pc:sldMk cId="1179350215" sldId="635"/>
        </pc:sldMkLst>
        <pc:graphicFrameChg chg="mod">
          <ac:chgData name="Dewan Ashraful Parvez" userId="b6440f7f-8c20-4a53-9d1f-67978e027db7" providerId="ADAL" clId="{98F313EF-D491-49A0-86EA-1D57215B02C6}" dt="2023-12-19T01:30:17.898" v="7" actId="20577"/>
          <ac:graphicFrameMkLst>
            <pc:docMk/>
            <pc:sldMk cId="1179350215" sldId="635"/>
            <ac:graphicFrameMk id="7" creationId="{2E0A090C-0917-4801-836D-56B9E8370284}"/>
          </ac:graphicFrameMkLst>
        </pc:graphicFrameChg>
      </pc:sldChg>
      <pc:sldMasterChg chg="delSp mod">
        <pc:chgData name="Dewan Ashraful Parvez" userId="b6440f7f-8c20-4a53-9d1f-67978e027db7" providerId="ADAL" clId="{98F313EF-D491-49A0-86EA-1D57215B02C6}" dt="2024-01-06T04:03:38.691" v="8" actId="478"/>
        <pc:sldMasterMkLst>
          <pc:docMk/>
          <pc:sldMasterMk cId="3040802899" sldId="2147483660"/>
        </pc:sldMasterMkLst>
        <pc:picChg chg="del">
          <ac:chgData name="Dewan Ashraful Parvez" userId="b6440f7f-8c20-4a53-9d1f-67978e027db7" providerId="ADAL" clId="{98F313EF-D491-49A0-86EA-1D57215B02C6}" dt="2024-01-06T04:03:38.691" v="8" actId="478"/>
          <ac:picMkLst>
            <pc:docMk/>
            <pc:sldMasterMk cId="3040802899" sldId="2147483660"/>
            <ac:picMk id="18" creationId="{D7A3964D-EC1C-46FF-B7E3-5D003CC8778E}"/>
          </ac:picMkLst>
        </pc:picChg>
      </pc:sldMasterChg>
    </pc:docChg>
  </pc:docChgLst>
  <pc:docChgLst>
    <pc:chgData name="Naveen Eluru" userId="fc8970e7-9fb1-4702-8698-87e3a8a3ecd5" providerId="ADAL" clId="{E3647593-2124-49AB-8DE0-77325FE19827}"/>
    <pc:docChg chg="undo custSel addSld modSld modMainMaster">
      <pc:chgData name="Naveen Eluru" userId="fc8970e7-9fb1-4702-8698-87e3a8a3ecd5" providerId="ADAL" clId="{E3647593-2124-49AB-8DE0-77325FE19827}" dt="2024-01-06T04:12:32.940" v="307" actId="1076"/>
      <pc:docMkLst>
        <pc:docMk/>
      </pc:docMkLst>
      <pc:sldChg chg="modSp mod">
        <pc:chgData name="Naveen Eluru" userId="fc8970e7-9fb1-4702-8698-87e3a8a3ecd5" providerId="ADAL" clId="{E3647593-2124-49AB-8DE0-77325FE19827}" dt="2024-01-06T03:47:08.704" v="69" actId="20577"/>
        <pc:sldMkLst>
          <pc:docMk/>
          <pc:sldMk cId="1942382579" sldId="479"/>
        </pc:sldMkLst>
        <pc:spChg chg="mod">
          <ac:chgData name="Naveen Eluru" userId="fc8970e7-9fb1-4702-8698-87e3a8a3ecd5" providerId="ADAL" clId="{E3647593-2124-49AB-8DE0-77325FE19827}" dt="2024-01-06T03:47:08.704" v="69" actId="20577"/>
          <ac:spMkLst>
            <pc:docMk/>
            <pc:sldMk cId="1942382579" sldId="479"/>
            <ac:spMk id="8" creationId="{00000000-0000-0000-0000-000000000000}"/>
          </ac:spMkLst>
        </pc:spChg>
      </pc:sldChg>
      <pc:sldChg chg="modSp mod">
        <pc:chgData name="Naveen Eluru" userId="fc8970e7-9fb1-4702-8698-87e3a8a3ecd5" providerId="ADAL" clId="{E3647593-2124-49AB-8DE0-77325FE19827}" dt="2024-01-06T04:12:32.940" v="307" actId="1076"/>
        <pc:sldMkLst>
          <pc:docMk/>
          <pc:sldMk cId="4239336697" sldId="594"/>
        </pc:sldMkLst>
        <pc:spChg chg="mod">
          <ac:chgData name="Naveen Eluru" userId="fc8970e7-9fb1-4702-8698-87e3a8a3ecd5" providerId="ADAL" clId="{E3647593-2124-49AB-8DE0-77325FE19827}" dt="2024-01-06T04:09:58.973" v="232" actId="20577"/>
          <ac:spMkLst>
            <pc:docMk/>
            <pc:sldMk cId="4239336697" sldId="594"/>
            <ac:spMk id="2" creationId="{8F5CEB52-AE4E-4469-B6DF-482BD4C1789D}"/>
          </ac:spMkLst>
        </pc:spChg>
        <pc:graphicFrameChg chg="mod">
          <ac:chgData name="Naveen Eluru" userId="fc8970e7-9fb1-4702-8698-87e3a8a3ecd5" providerId="ADAL" clId="{E3647593-2124-49AB-8DE0-77325FE19827}" dt="2024-01-06T04:12:27.254" v="306" actId="20577"/>
          <ac:graphicFrameMkLst>
            <pc:docMk/>
            <pc:sldMk cId="4239336697" sldId="594"/>
            <ac:graphicFrameMk id="4" creationId="{9079F0B2-0338-3068-B494-8C6FC2AC84CA}"/>
          </ac:graphicFrameMkLst>
        </pc:graphicFrameChg>
        <pc:picChg chg="mod">
          <ac:chgData name="Naveen Eluru" userId="fc8970e7-9fb1-4702-8698-87e3a8a3ecd5" providerId="ADAL" clId="{E3647593-2124-49AB-8DE0-77325FE19827}" dt="2024-01-06T04:09:53.786" v="230" actId="14100"/>
          <ac:picMkLst>
            <pc:docMk/>
            <pc:sldMk cId="4239336697" sldId="594"/>
            <ac:picMk id="9" creationId="{C6900F83-659D-4203-9AB7-ECCA72AF99A4}"/>
          </ac:picMkLst>
        </pc:picChg>
        <pc:picChg chg="mod">
          <ac:chgData name="Naveen Eluru" userId="fc8970e7-9fb1-4702-8698-87e3a8a3ecd5" providerId="ADAL" clId="{E3647593-2124-49AB-8DE0-77325FE19827}" dt="2024-01-06T04:12:32.940" v="307" actId="1076"/>
          <ac:picMkLst>
            <pc:docMk/>
            <pc:sldMk cId="4239336697" sldId="594"/>
            <ac:picMk id="10" creationId="{59AF1736-4220-4260-B9F2-B4AECC0FDDD1}"/>
          </ac:picMkLst>
        </pc:picChg>
      </pc:sldChg>
      <pc:sldChg chg="modSp mod">
        <pc:chgData name="Naveen Eluru" userId="fc8970e7-9fb1-4702-8698-87e3a8a3ecd5" providerId="ADAL" clId="{E3647593-2124-49AB-8DE0-77325FE19827}" dt="2024-01-06T03:45:18.384" v="26" actId="20577"/>
        <pc:sldMkLst>
          <pc:docMk/>
          <pc:sldMk cId="755701120" sldId="636"/>
        </pc:sldMkLst>
        <pc:spChg chg="mod">
          <ac:chgData name="Naveen Eluru" userId="fc8970e7-9fb1-4702-8698-87e3a8a3ecd5" providerId="ADAL" clId="{E3647593-2124-49AB-8DE0-77325FE19827}" dt="2024-01-06T03:45:18.384" v="26" actId="20577"/>
          <ac:spMkLst>
            <pc:docMk/>
            <pc:sldMk cId="755701120" sldId="636"/>
            <ac:spMk id="2" creationId="{F123C82C-96D7-4468-BC77-71F3596B4E32}"/>
          </ac:spMkLst>
        </pc:spChg>
      </pc:sldChg>
      <pc:sldChg chg="modSp mod">
        <pc:chgData name="Naveen Eluru" userId="fc8970e7-9fb1-4702-8698-87e3a8a3ecd5" providerId="ADAL" clId="{E3647593-2124-49AB-8DE0-77325FE19827}" dt="2024-01-06T03:46:35.433" v="51" actId="20577"/>
        <pc:sldMkLst>
          <pc:docMk/>
          <pc:sldMk cId="4132578469" sldId="655"/>
        </pc:sldMkLst>
        <pc:spChg chg="mod">
          <ac:chgData name="Naveen Eluru" userId="fc8970e7-9fb1-4702-8698-87e3a8a3ecd5" providerId="ADAL" clId="{E3647593-2124-49AB-8DE0-77325FE19827}" dt="2024-01-06T03:46:35.433" v="51" actId="20577"/>
          <ac:spMkLst>
            <pc:docMk/>
            <pc:sldMk cId="4132578469" sldId="655"/>
            <ac:spMk id="3" creationId="{D98B42DF-9BB0-4C7E-BD08-09D5329B218C}"/>
          </ac:spMkLst>
        </pc:spChg>
      </pc:sldChg>
      <pc:sldChg chg="modSp new mod">
        <pc:chgData name="Naveen Eluru" userId="fc8970e7-9fb1-4702-8698-87e3a8a3ecd5" providerId="ADAL" clId="{E3647593-2124-49AB-8DE0-77325FE19827}" dt="2024-01-06T03:46:47.624" v="61" actId="20577"/>
        <pc:sldMkLst>
          <pc:docMk/>
          <pc:sldMk cId="1798774332" sldId="697"/>
        </pc:sldMkLst>
        <pc:spChg chg="mod">
          <ac:chgData name="Naveen Eluru" userId="fc8970e7-9fb1-4702-8698-87e3a8a3ecd5" providerId="ADAL" clId="{E3647593-2124-49AB-8DE0-77325FE19827}" dt="2024-01-06T03:46:47.624" v="61" actId="20577"/>
          <ac:spMkLst>
            <pc:docMk/>
            <pc:sldMk cId="1798774332" sldId="697"/>
            <ac:spMk id="3" creationId="{D4F168A4-72EC-2F84-F97C-87FC9F04351F}"/>
          </ac:spMkLst>
        </pc:spChg>
      </pc:sldChg>
      <pc:sldMasterChg chg="modSldLayout">
        <pc:chgData name="Naveen Eluru" userId="fc8970e7-9fb1-4702-8698-87e3a8a3ecd5" providerId="ADAL" clId="{E3647593-2124-49AB-8DE0-77325FE19827}" dt="2024-01-06T03:48:09.906" v="71" actId="478"/>
        <pc:sldMasterMkLst>
          <pc:docMk/>
          <pc:sldMasterMk cId="3040802899" sldId="2147483660"/>
        </pc:sldMasterMkLst>
        <pc:sldLayoutChg chg="delSp mod">
          <pc:chgData name="Naveen Eluru" userId="fc8970e7-9fb1-4702-8698-87e3a8a3ecd5" providerId="ADAL" clId="{E3647593-2124-49AB-8DE0-77325FE19827}" dt="2024-01-06T03:48:09.906" v="71" actId="478"/>
          <pc:sldLayoutMkLst>
            <pc:docMk/>
            <pc:sldMasterMk cId="3040802899" sldId="2147483660"/>
            <pc:sldLayoutMk cId="84434384" sldId="2147483666"/>
          </pc:sldLayoutMkLst>
          <pc:picChg chg="del">
            <ac:chgData name="Naveen Eluru" userId="fc8970e7-9fb1-4702-8698-87e3a8a3ecd5" providerId="ADAL" clId="{E3647593-2124-49AB-8DE0-77325FE19827}" dt="2024-01-06T03:48:06.531" v="70" actId="478"/>
            <ac:picMkLst>
              <pc:docMk/>
              <pc:sldMasterMk cId="3040802899" sldId="2147483660"/>
              <pc:sldLayoutMk cId="84434384" sldId="2147483666"/>
              <ac:picMk id="8" creationId="{00000000-0000-0000-0000-000000000000}"/>
            </ac:picMkLst>
          </pc:picChg>
          <pc:picChg chg="del">
            <ac:chgData name="Naveen Eluru" userId="fc8970e7-9fb1-4702-8698-87e3a8a3ecd5" providerId="ADAL" clId="{E3647593-2124-49AB-8DE0-77325FE19827}" dt="2024-01-06T03:48:09.906" v="71" actId="478"/>
            <ac:picMkLst>
              <pc:docMk/>
              <pc:sldMasterMk cId="3040802899" sldId="2147483660"/>
              <pc:sldLayoutMk cId="84434384" sldId="2147483666"/>
              <ac:picMk id="9" creationId="{00000000-0000-0000-0000-000000000000}"/>
            </ac:picMkLst>
          </pc:picChg>
        </pc:sldLayoutChg>
      </pc:sldMasterChg>
    </pc:docChg>
  </pc:docChgLst>
</pc:chgInfo>
</file>

<file path=ppt/diagrams/_rels/data11.xml.rels><?xml version="1.0" encoding="UTF-8" standalone="yes"?>
<Relationships xmlns="http://schemas.openxmlformats.org/package/2006/relationships"><Relationship Id="rId2" Type="http://schemas.microsoft.com/office/2007/relationships/hdphoto" Target="../media/hdphoto11.wdp"/><Relationship Id="rId1" Type="http://schemas.openxmlformats.org/officeDocument/2006/relationships/image" Target="../media/image53.png"/></Relationships>
</file>

<file path=ppt/diagrams/_rels/data12.xml.rels><?xml version="1.0" encoding="UTF-8" standalone="yes"?>
<Relationships xmlns="http://schemas.openxmlformats.org/package/2006/relationships"><Relationship Id="rId2" Type="http://schemas.microsoft.com/office/2007/relationships/hdphoto" Target="../media/hdphoto11.wdp"/><Relationship Id="rId1" Type="http://schemas.openxmlformats.org/officeDocument/2006/relationships/image" Target="../media/image53.png"/></Relationships>
</file>

<file path=ppt/diagrams/_rels/data13.xml.rels><?xml version="1.0" encoding="UTF-8" standalone="yes"?>
<Relationships xmlns="http://schemas.openxmlformats.org/package/2006/relationships"><Relationship Id="rId2" Type="http://schemas.microsoft.com/office/2007/relationships/hdphoto" Target="../media/hdphoto11.wdp"/><Relationship Id="rId1" Type="http://schemas.openxmlformats.org/officeDocument/2006/relationships/image" Target="../media/image53.png"/></Relationships>
</file>

<file path=ppt/diagrams/_rels/data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11.xml.rels><?xml version="1.0" encoding="UTF-8" standalone="yes"?>
<Relationships xmlns="http://schemas.openxmlformats.org/package/2006/relationships"><Relationship Id="rId2" Type="http://schemas.microsoft.com/office/2007/relationships/hdphoto" Target="../media/hdphoto11.wdp"/><Relationship Id="rId1" Type="http://schemas.openxmlformats.org/officeDocument/2006/relationships/image" Target="../media/image53.png"/></Relationships>
</file>

<file path=ppt/diagrams/_rels/drawing12.xml.rels><?xml version="1.0" encoding="UTF-8" standalone="yes"?>
<Relationships xmlns="http://schemas.openxmlformats.org/package/2006/relationships"><Relationship Id="rId2" Type="http://schemas.microsoft.com/office/2007/relationships/hdphoto" Target="../media/hdphoto11.wdp"/><Relationship Id="rId1" Type="http://schemas.openxmlformats.org/officeDocument/2006/relationships/image" Target="../media/image53.png"/></Relationships>
</file>

<file path=ppt/diagrams/_rels/drawing13.xml.rels><?xml version="1.0" encoding="UTF-8" standalone="yes"?>
<Relationships xmlns="http://schemas.openxmlformats.org/package/2006/relationships"><Relationship Id="rId2" Type="http://schemas.microsoft.com/office/2007/relationships/hdphoto" Target="../media/hdphoto11.wdp"/><Relationship Id="rId1" Type="http://schemas.openxmlformats.org/officeDocument/2006/relationships/image" Target="../media/image5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AEE59-2BCA-414B-9FE0-3B076447E31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65057B9-8A3F-4DFB-A5D4-14DC977735DC}">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Background</a:t>
          </a:r>
        </a:p>
      </dgm:t>
    </dgm:pt>
    <dgm:pt modelId="{8513F2CB-FFCA-4293-9EB1-EF641A983D96}" type="parTrans" cxnId="{CCB93087-FCEC-4A8D-8D47-E720FB6B9BAB}">
      <dgm:prSet/>
      <dgm:spPr/>
      <dgm:t>
        <a:bodyPr/>
        <a:lstStyle/>
        <a:p>
          <a:endParaRPr lang="en-US" sz="2000"/>
        </a:p>
      </dgm:t>
    </dgm:pt>
    <dgm:pt modelId="{1FE3A120-4A28-498F-927E-F54E2B5EDEB4}" type="sibTrans" cxnId="{CCB93087-FCEC-4A8D-8D47-E720FB6B9BAB}">
      <dgm:prSet/>
      <dgm:spPr/>
      <dgm:t>
        <a:bodyPr/>
        <a:lstStyle/>
        <a:p>
          <a:endParaRPr lang="en-US" sz="2000"/>
        </a:p>
      </dgm:t>
    </dgm:pt>
    <dgm:pt modelId="{018825E4-EDF7-45BA-9C37-46D97E2FCB3C}">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Phase I</a:t>
          </a:r>
        </a:p>
      </dgm:t>
    </dgm:pt>
    <dgm:pt modelId="{1FDC76F2-9E89-414E-8274-BEB22710BB38}" type="parTrans" cxnId="{03B9315B-8D6A-4CEC-A677-0EE8CE3D934F}">
      <dgm:prSet/>
      <dgm:spPr/>
      <dgm:t>
        <a:bodyPr/>
        <a:lstStyle/>
        <a:p>
          <a:endParaRPr lang="en-US" sz="2000"/>
        </a:p>
      </dgm:t>
    </dgm:pt>
    <dgm:pt modelId="{44B8AC4C-8465-4DA1-A503-C9C334593918}" type="sibTrans" cxnId="{03B9315B-8D6A-4CEC-A677-0EE8CE3D934F}">
      <dgm:prSet/>
      <dgm:spPr/>
      <dgm:t>
        <a:bodyPr/>
        <a:lstStyle/>
        <a:p>
          <a:endParaRPr lang="en-US" sz="2000"/>
        </a:p>
      </dgm:t>
    </dgm:pt>
    <dgm:pt modelId="{D29A3760-D9D0-4B4E-A5B1-E56DDBEA39AD}">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chemeClr val="bg1"/>
              </a:solidFill>
            </a:rPr>
            <a:t>Phase II: Guidebook</a:t>
          </a:r>
          <a:endParaRPr lang="en-US" sz="2200" b="1" kern="1200">
            <a:solidFill>
              <a:schemeClr val="bg1"/>
            </a:solidFill>
            <a:latin typeface="Century Schoolbook" panose="02040604050505020304"/>
            <a:ea typeface="+mn-ea"/>
            <a:cs typeface="+mn-cs"/>
          </a:endParaRPr>
        </a:p>
      </dgm:t>
    </dgm:pt>
    <dgm:pt modelId="{EEF58D24-6B90-4B83-BAD8-A54D4BB3DF2D}" type="parTrans" cxnId="{309CB243-08A8-4D35-AA60-5E53154DF307}">
      <dgm:prSet/>
      <dgm:spPr/>
      <dgm:t>
        <a:bodyPr/>
        <a:lstStyle/>
        <a:p>
          <a:endParaRPr lang="en-US" sz="2000"/>
        </a:p>
      </dgm:t>
    </dgm:pt>
    <dgm:pt modelId="{6BBDF131-C23F-430F-AB48-4656ACDAC658}" type="sibTrans" cxnId="{309CB243-08A8-4D35-AA60-5E53154DF307}">
      <dgm:prSet/>
      <dgm:spPr/>
      <dgm:t>
        <a:bodyPr/>
        <a:lstStyle/>
        <a:p>
          <a:endParaRPr lang="en-US" sz="2000"/>
        </a:p>
      </dgm:t>
    </dgm:pt>
    <dgm:pt modelId="{AA88F700-D54F-44D4-82B4-18509D3631B3}">
      <dgm:prSet custT="1"/>
      <dgm:spPr/>
      <dgm:t>
        <a:bodyPr/>
        <a:lstStyle/>
        <a:p>
          <a:r>
            <a:rPr lang="en-US" sz="2000" b="1">
              <a:solidFill>
                <a:schemeClr val="tx1"/>
              </a:solidFill>
            </a:rPr>
            <a:t>Project Objectives</a:t>
          </a:r>
        </a:p>
      </dgm:t>
    </dgm:pt>
    <dgm:pt modelId="{20B9675F-ED55-422C-BC4F-E62324064449}" type="parTrans" cxnId="{0917A4A4-20F9-4A8B-906D-BCF1A60F9A2D}">
      <dgm:prSet/>
      <dgm:spPr/>
      <dgm:t>
        <a:bodyPr/>
        <a:lstStyle/>
        <a:p>
          <a:endParaRPr lang="en-US" sz="2000"/>
        </a:p>
      </dgm:t>
    </dgm:pt>
    <dgm:pt modelId="{4FC5883E-159E-4C2D-8284-B0114050D7C3}" type="sibTrans" cxnId="{0917A4A4-20F9-4A8B-906D-BCF1A60F9A2D}">
      <dgm:prSet/>
      <dgm:spPr/>
      <dgm:t>
        <a:bodyPr/>
        <a:lstStyle/>
        <a:p>
          <a:endParaRPr lang="en-US" sz="2000"/>
        </a:p>
      </dgm:t>
    </dgm:pt>
    <dgm:pt modelId="{AF668EE6-C19E-45A9-B153-598A519114F1}">
      <dgm:prSet custT="1"/>
      <dgm:spPr/>
      <dgm:t>
        <a:bodyPr/>
        <a:lstStyle/>
        <a:p>
          <a:r>
            <a:rPr lang="en-US" sz="2000" b="1">
              <a:solidFill>
                <a:schemeClr val="tx1"/>
              </a:solidFill>
            </a:rPr>
            <a:t>Project Timeline</a:t>
          </a:r>
        </a:p>
      </dgm:t>
    </dgm:pt>
    <dgm:pt modelId="{D1A5FD5E-80E1-49F9-B9EA-C4B9C027B21B}" type="parTrans" cxnId="{E5606730-EA13-4BA8-A606-7BB168513652}">
      <dgm:prSet/>
      <dgm:spPr/>
      <dgm:t>
        <a:bodyPr/>
        <a:lstStyle/>
        <a:p>
          <a:endParaRPr lang="en-US" sz="2000"/>
        </a:p>
      </dgm:t>
    </dgm:pt>
    <dgm:pt modelId="{FAD4E43B-C9E2-4806-987E-3C2959619247}" type="sibTrans" cxnId="{E5606730-EA13-4BA8-A606-7BB168513652}">
      <dgm:prSet/>
      <dgm:spPr/>
      <dgm:t>
        <a:bodyPr/>
        <a:lstStyle/>
        <a:p>
          <a:endParaRPr lang="en-US" sz="2000"/>
        </a:p>
      </dgm:t>
    </dgm:pt>
    <dgm:pt modelId="{B42CB62C-2088-4D80-9AB4-8369A3DF7B7D}">
      <dgm:prSet custT="1"/>
      <dgm:spPr/>
      <dgm:t>
        <a:bodyPr/>
        <a:lstStyle/>
        <a:p>
          <a:r>
            <a:rPr lang="en-US" sz="2000" b="1">
              <a:solidFill>
                <a:schemeClr val="tx1"/>
              </a:solidFill>
            </a:rPr>
            <a:t>Team Introduction</a:t>
          </a:r>
        </a:p>
      </dgm:t>
    </dgm:pt>
    <dgm:pt modelId="{54C092BD-4290-4066-AD08-AB0DA59A13DD}" type="parTrans" cxnId="{9ADDDB1B-7F09-4A5D-9471-90E4BE9346A1}">
      <dgm:prSet/>
      <dgm:spPr/>
      <dgm:t>
        <a:bodyPr/>
        <a:lstStyle/>
        <a:p>
          <a:endParaRPr lang="en-US" sz="1600"/>
        </a:p>
      </dgm:t>
    </dgm:pt>
    <dgm:pt modelId="{1E04B0B8-8F82-41A3-9C07-CE3D60BC4ECA}" type="sibTrans" cxnId="{9ADDDB1B-7F09-4A5D-9471-90E4BE9346A1}">
      <dgm:prSet/>
      <dgm:spPr/>
      <dgm:t>
        <a:bodyPr/>
        <a:lstStyle/>
        <a:p>
          <a:endParaRPr lang="en-US" sz="1600"/>
        </a:p>
      </dgm:t>
    </dgm:pt>
    <dgm:pt modelId="{DE5E794B-77F3-4BD4-AEA7-30E56EACF8F4}">
      <dgm:prSet custT="1"/>
      <dgm:spPr/>
      <dgm:t>
        <a:bodyPr/>
        <a:lstStyle/>
        <a:p>
          <a:r>
            <a:rPr lang="en-US" sz="2000" b="1" kern="1200">
              <a:solidFill>
                <a:schemeClr val="tx1"/>
              </a:solidFill>
            </a:rPr>
            <a:t>Task I: Literature Review</a:t>
          </a:r>
        </a:p>
      </dgm:t>
    </dgm:pt>
    <dgm:pt modelId="{8158029C-50AF-499F-A19A-27D2F137582B}" type="parTrans" cxnId="{BB00803C-E6B7-40FA-B17F-4AF37E6DA55B}">
      <dgm:prSet/>
      <dgm:spPr/>
      <dgm:t>
        <a:bodyPr/>
        <a:lstStyle/>
        <a:p>
          <a:endParaRPr lang="en-US" sz="1600"/>
        </a:p>
      </dgm:t>
    </dgm:pt>
    <dgm:pt modelId="{1F6B6B42-EAC6-40F8-B6B0-6A215AC2606D}" type="sibTrans" cxnId="{BB00803C-E6B7-40FA-B17F-4AF37E6DA55B}">
      <dgm:prSet/>
      <dgm:spPr/>
      <dgm:t>
        <a:bodyPr/>
        <a:lstStyle/>
        <a:p>
          <a:endParaRPr lang="en-US" sz="1600"/>
        </a:p>
      </dgm:t>
    </dgm:pt>
    <dgm:pt modelId="{FBB4ED3C-BCD4-4856-BB36-7D3239C9216C}">
      <dgm:prSet custT="1"/>
      <dgm:spPr/>
      <dgm:t>
        <a:bodyPr/>
        <a:lstStyle/>
        <a:p>
          <a:r>
            <a:rPr lang="en-US" sz="2000" b="1" kern="1200">
              <a:solidFill>
                <a:schemeClr val="tx1"/>
              </a:solidFill>
            </a:rPr>
            <a:t>Task II: Selection of NMOs</a:t>
          </a:r>
        </a:p>
      </dgm:t>
    </dgm:pt>
    <dgm:pt modelId="{93D1725D-50D1-4113-9D88-86DBEBAD0E8C}" type="sibTrans" cxnId="{77AF77AB-BF42-4425-AF14-6B310AD3C120}">
      <dgm:prSet/>
      <dgm:spPr/>
      <dgm:t>
        <a:bodyPr/>
        <a:lstStyle/>
        <a:p>
          <a:endParaRPr lang="en-US"/>
        </a:p>
      </dgm:t>
    </dgm:pt>
    <dgm:pt modelId="{277BB1C9-1C8A-423D-9C04-94A738756A1A}" type="parTrans" cxnId="{77AF77AB-BF42-4425-AF14-6B310AD3C120}">
      <dgm:prSet/>
      <dgm:spPr/>
      <dgm:t>
        <a:bodyPr/>
        <a:lstStyle/>
        <a:p>
          <a:endParaRPr lang="en-US"/>
        </a:p>
      </dgm:t>
    </dgm:pt>
    <dgm:pt modelId="{B6041413-E905-4346-8836-7BE2EC10FC59}">
      <dgm:prSet custT="1"/>
      <dgm:spPr/>
      <dgm:t>
        <a:bodyPr/>
        <a:lstStyle/>
        <a:p>
          <a:r>
            <a:rPr lang="en-US" sz="2000" b="1" kern="1200">
              <a:solidFill>
                <a:schemeClr val="tx1"/>
              </a:solidFill>
            </a:rPr>
            <a:t>Task III: Stakeholder Survey</a:t>
          </a:r>
        </a:p>
      </dgm:t>
    </dgm:pt>
    <dgm:pt modelId="{F8AA1637-D991-48A3-BF2F-2428DEF12E6A}" type="sibTrans" cxnId="{F4309528-BF9E-4985-AB31-F40A12937BE5}">
      <dgm:prSet/>
      <dgm:spPr/>
      <dgm:t>
        <a:bodyPr/>
        <a:lstStyle/>
        <a:p>
          <a:endParaRPr lang="en-US"/>
        </a:p>
      </dgm:t>
    </dgm:pt>
    <dgm:pt modelId="{819B1ECD-416D-4510-82FD-1C0D9ED2C219}" type="parTrans" cxnId="{F4309528-BF9E-4985-AB31-F40A12937BE5}">
      <dgm:prSet/>
      <dgm:spPr/>
      <dgm:t>
        <a:bodyPr/>
        <a:lstStyle/>
        <a:p>
          <a:endParaRPr lang="en-US"/>
        </a:p>
      </dgm:t>
    </dgm:pt>
    <dgm:pt modelId="{15C5A485-5160-41E8-B660-4DAD38121CCF}">
      <dgm:prSet custT="1"/>
      <dgm:spPr/>
      <dgm:t>
        <a:bodyPr/>
        <a:lstStyle/>
        <a:p>
          <a:pPr marL="0" lvl="0" indent="0" algn="l" defTabSz="977900">
            <a:lnSpc>
              <a:spcPct val="90000"/>
            </a:lnSpc>
            <a:spcBef>
              <a:spcPct val="0"/>
            </a:spcBef>
            <a:spcAft>
              <a:spcPct val="35000"/>
            </a:spcAft>
          </a:pPr>
          <a:r>
            <a:rPr lang="en-US" sz="2000" b="1" kern="1200">
              <a:solidFill>
                <a:schemeClr val="tx1"/>
              </a:solidFill>
            </a:rPr>
            <a:t>Performance Metrics</a:t>
          </a:r>
          <a:endParaRPr lang="en-US" sz="2000" b="1" kern="1200">
            <a:solidFill>
              <a:srgbClr val="FFFFFF"/>
            </a:solidFill>
            <a:latin typeface="Century Schoolbook" panose="02040604050505020304"/>
            <a:ea typeface="+mn-ea"/>
            <a:cs typeface="+mn-cs"/>
          </a:endParaRPr>
        </a:p>
      </dgm:t>
    </dgm:pt>
    <dgm:pt modelId="{D1FA03B0-D99A-4738-AF28-A41F71864AB9}" type="parTrans" cxnId="{46E9E3D4-1634-4788-AA42-B2A68D7ABF44}">
      <dgm:prSet/>
      <dgm:spPr/>
      <dgm:t>
        <a:bodyPr/>
        <a:lstStyle/>
        <a:p>
          <a:endParaRPr lang="en-US"/>
        </a:p>
      </dgm:t>
    </dgm:pt>
    <dgm:pt modelId="{380D3A31-6664-4449-8BB3-AA77AE11CB82}" type="sibTrans" cxnId="{46E9E3D4-1634-4788-AA42-B2A68D7ABF44}">
      <dgm:prSet/>
      <dgm:spPr/>
      <dgm:t>
        <a:bodyPr/>
        <a:lstStyle/>
        <a:p>
          <a:endParaRPr lang="en-US"/>
        </a:p>
      </dgm:t>
    </dgm:pt>
    <dgm:pt modelId="{BBDC8031-33DC-4764-959C-AC7E05532E61}">
      <dgm:prSet custT="1"/>
      <dgm:spPr/>
      <dgm:t>
        <a:bodyPr/>
        <a:lstStyle/>
        <a:p>
          <a:pPr marL="0" lvl="0" indent="0" algn="l" defTabSz="977900">
            <a:lnSpc>
              <a:spcPct val="90000"/>
            </a:lnSpc>
            <a:spcBef>
              <a:spcPct val="0"/>
            </a:spcBef>
            <a:spcAft>
              <a:spcPct val="35000"/>
            </a:spcAft>
          </a:pPr>
          <a:r>
            <a:rPr lang="en-US" sz="2000" b="1" kern="1200">
              <a:solidFill>
                <a:schemeClr val="tx1"/>
              </a:solidFill>
              <a:latin typeface="Century Schoolbook" panose="02040604050505020304"/>
              <a:ea typeface="+mn-ea"/>
              <a:cs typeface="+mn-cs"/>
            </a:rPr>
            <a:t>TDFM Updates</a:t>
          </a:r>
        </a:p>
      </dgm:t>
    </dgm:pt>
    <dgm:pt modelId="{FABA74A3-7BD3-482B-B911-3E515EC7CE14}" type="parTrans" cxnId="{CF004EE2-A0E2-4954-9D16-FF9451C58534}">
      <dgm:prSet/>
      <dgm:spPr/>
      <dgm:t>
        <a:bodyPr/>
        <a:lstStyle/>
        <a:p>
          <a:endParaRPr lang="en-US"/>
        </a:p>
      </dgm:t>
    </dgm:pt>
    <dgm:pt modelId="{6B949831-AC00-4FB4-AFC0-14CD72328341}" type="sibTrans" cxnId="{CF004EE2-A0E2-4954-9D16-FF9451C58534}">
      <dgm:prSet/>
      <dgm:spPr/>
      <dgm:t>
        <a:bodyPr/>
        <a:lstStyle/>
        <a:p>
          <a:endParaRPr lang="en-US"/>
        </a:p>
      </dgm:t>
    </dgm:pt>
    <dgm:pt modelId="{6A4DD607-0B61-46BD-BE66-3447A191880A}">
      <dgm:prSet custT="1"/>
      <dgm:spPr/>
      <dgm:t>
        <a:bodyPr/>
        <a:lstStyle/>
        <a:p>
          <a:pPr marL="0" lvl="0" indent="0" algn="l" defTabSz="977900">
            <a:lnSpc>
              <a:spcPct val="90000"/>
            </a:lnSpc>
            <a:spcBef>
              <a:spcPct val="0"/>
            </a:spcBef>
            <a:spcAft>
              <a:spcPct val="35000"/>
            </a:spcAft>
            <a:buChar char="•"/>
          </a:pPr>
          <a:r>
            <a:rPr lang="en-US" sz="2000" b="1" kern="1200">
              <a:solidFill>
                <a:srgbClr val="000000"/>
              </a:solidFill>
              <a:latin typeface="Century Schoolbook" panose="02040604050505020304"/>
              <a:ea typeface="+mn-ea"/>
              <a:cs typeface="+mn-cs"/>
            </a:rPr>
            <a:t>TDFM Use Case Analysis</a:t>
          </a:r>
          <a:endParaRPr lang="en-US" sz="2000" b="1" kern="1200">
            <a:solidFill>
              <a:schemeClr val="tx1"/>
            </a:solidFill>
            <a:latin typeface="Century Schoolbook" panose="02040604050505020304"/>
            <a:ea typeface="+mn-ea"/>
            <a:cs typeface="+mn-cs"/>
          </a:endParaRPr>
        </a:p>
      </dgm:t>
    </dgm:pt>
    <dgm:pt modelId="{2E5EDFC7-53B9-433D-BE17-4FF65369C978}" type="parTrans" cxnId="{4B122EF4-CF0C-4338-8E68-94C6EB95BCEB}">
      <dgm:prSet/>
      <dgm:spPr/>
      <dgm:t>
        <a:bodyPr/>
        <a:lstStyle/>
        <a:p>
          <a:endParaRPr lang="en-US"/>
        </a:p>
      </dgm:t>
    </dgm:pt>
    <dgm:pt modelId="{A2B6ED88-9B11-4917-8BE2-670997DBA5AB}" type="sibTrans" cxnId="{4B122EF4-CF0C-4338-8E68-94C6EB95BCEB}">
      <dgm:prSet/>
      <dgm:spPr/>
      <dgm:t>
        <a:bodyPr/>
        <a:lstStyle/>
        <a:p>
          <a:endParaRPr lang="en-US"/>
        </a:p>
      </dgm:t>
    </dgm:pt>
    <dgm:pt modelId="{8EB1E006-D9DF-4955-8335-BD81E3CACF94}">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a:buNone/>
          </a:pPr>
          <a:r>
            <a:rPr lang="en-US" sz="2200" b="1" kern="1200">
              <a:solidFill>
                <a:srgbClr val="FFFFFF"/>
              </a:solidFill>
              <a:latin typeface="Century Schoolbook" panose="02040604050505020304"/>
              <a:ea typeface="+mn-ea"/>
              <a:cs typeface="+mn-cs"/>
            </a:rPr>
            <a:t>Implementation of Research Findings</a:t>
          </a:r>
        </a:p>
      </dgm:t>
    </dgm:pt>
    <dgm:pt modelId="{51FA54C0-D605-4019-B10D-BDE9E53504F2}" type="parTrans" cxnId="{8BD9F556-6D3C-47B4-8E86-EB548A270D2D}">
      <dgm:prSet/>
      <dgm:spPr/>
      <dgm:t>
        <a:bodyPr/>
        <a:lstStyle/>
        <a:p>
          <a:endParaRPr lang="en-US"/>
        </a:p>
      </dgm:t>
    </dgm:pt>
    <dgm:pt modelId="{CC31A318-6D91-49FA-9A2E-35DAE9589F59}" type="sibTrans" cxnId="{8BD9F556-6D3C-47B4-8E86-EB548A270D2D}">
      <dgm:prSet/>
      <dgm:spPr/>
      <dgm:t>
        <a:bodyPr/>
        <a:lstStyle/>
        <a:p>
          <a:endParaRPr lang="en-US"/>
        </a:p>
      </dgm:t>
    </dgm:pt>
    <dgm:pt modelId="{1DE18A5F-CEC7-4B25-9641-0973A96AF751}" type="pres">
      <dgm:prSet presAssocID="{DECAEE59-2BCA-414B-9FE0-3B076447E31C}" presName="linear" presStyleCnt="0">
        <dgm:presLayoutVars>
          <dgm:animLvl val="lvl"/>
          <dgm:resizeHandles val="exact"/>
        </dgm:presLayoutVars>
      </dgm:prSet>
      <dgm:spPr/>
    </dgm:pt>
    <dgm:pt modelId="{F19D60DA-BF9E-42E3-A672-E686018C0EF8}" type="pres">
      <dgm:prSet presAssocID="{565057B9-8A3F-4DFB-A5D4-14DC977735DC}" presName="parentText" presStyleLbl="node1" presStyleIdx="0" presStyleCnt="4" custScaleY="55149">
        <dgm:presLayoutVars>
          <dgm:chMax val="0"/>
          <dgm:bulletEnabled val="1"/>
        </dgm:presLayoutVars>
      </dgm:prSet>
      <dgm:spPr>
        <a:xfrm>
          <a:off x="0" y="12561"/>
          <a:ext cx="9674948" cy="640081"/>
        </a:xfrm>
        <a:prstGeom prst="roundRect">
          <a:avLst/>
        </a:prstGeom>
      </dgm:spPr>
    </dgm:pt>
    <dgm:pt modelId="{1F6E299C-189E-4D0E-84DD-63DAFD676FF0}" type="pres">
      <dgm:prSet presAssocID="{565057B9-8A3F-4DFB-A5D4-14DC977735DC}" presName="childText" presStyleLbl="revTx" presStyleIdx="0" presStyleCnt="3">
        <dgm:presLayoutVars>
          <dgm:bulletEnabled val="1"/>
        </dgm:presLayoutVars>
      </dgm:prSet>
      <dgm:spPr/>
    </dgm:pt>
    <dgm:pt modelId="{9FE304BE-49EF-4577-AF12-52CF4B43648C}" type="pres">
      <dgm:prSet presAssocID="{018825E4-EDF7-45BA-9C37-46D97E2FCB3C}" presName="parentText" presStyleLbl="node1" presStyleIdx="1" presStyleCnt="4" custScaleY="55149">
        <dgm:presLayoutVars>
          <dgm:chMax val="0"/>
          <dgm:bulletEnabled val="1"/>
        </dgm:presLayoutVars>
      </dgm:prSet>
      <dgm:spPr>
        <a:xfrm>
          <a:off x="0" y="1679363"/>
          <a:ext cx="9674948" cy="640081"/>
        </a:xfrm>
        <a:prstGeom prst="roundRect">
          <a:avLst/>
        </a:prstGeom>
      </dgm:spPr>
    </dgm:pt>
    <dgm:pt modelId="{EAAF28C9-3456-41B2-9387-4F9850B701E7}" type="pres">
      <dgm:prSet presAssocID="{018825E4-EDF7-45BA-9C37-46D97E2FCB3C}" presName="childText" presStyleLbl="revTx" presStyleIdx="1" presStyleCnt="3">
        <dgm:presLayoutVars>
          <dgm:bulletEnabled val="1"/>
        </dgm:presLayoutVars>
      </dgm:prSet>
      <dgm:spPr/>
    </dgm:pt>
    <dgm:pt modelId="{FAF855C8-1A7C-445D-A3C6-01A8F5F55324}" type="pres">
      <dgm:prSet presAssocID="{D29A3760-D9D0-4B4E-A5B1-E56DDBEA39AD}" presName="parentText" presStyleLbl="node1" presStyleIdx="2" presStyleCnt="4" custScaleY="55149" custLinFactNeighborY="-1591">
        <dgm:presLayoutVars>
          <dgm:chMax val="0"/>
          <dgm:bulletEnabled val="1"/>
        </dgm:presLayoutVars>
      </dgm:prSet>
      <dgm:spPr>
        <a:xfrm>
          <a:off x="0" y="3343323"/>
          <a:ext cx="9674948" cy="640081"/>
        </a:xfrm>
        <a:prstGeom prst="roundRect">
          <a:avLst/>
        </a:prstGeom>
      </dgm:spPr>
    </dgm:pt>
    <dgm:pt modelId="{DA261AC8-8172-40CE-A7F5-3F061999C76A}" type="pres">
      <dgm:prSet presAssocID="{D29A3760-D9D0-4B4E-A5B1-E56DDBEA39AD}" presName="childText" presStyleLbl="revTx" presStyleIdx="2" presStyleCnt="3">
        <dgm:presLayoutVars>
          <dgm:bulletEnabled val="1"/>
        </dgm:presLayoutVars>
      </dgm:prSet>
      <dgm:spPr/>
    </dgm:pt>
    <dgm:pt modelId="{FE1DB136-BF72-4619-A541-14FB4133A5AC}" type="pres">
      <dgm:prSet presAssocID="{8EB1E006-D9DF-4955-8335-BD81E3CACF94}" presName="parentText" presStyleLbl="node1" presStyleIdx="3" presStyleCnt="4" custScaleY="55149" custLinFactNeighborY="-1591">
        <dgm:presLayoutVars>
          <dgm:chMax val="0"/>
          <dgm:bulletEnabled val="1"/>
        </dgm:presLayoutVars>
      </dgm:prSet>
      <dgm:spPr>
        <a:prstGeom prst="roundRect">
          <a:avLst/>
        </a:prstGeom>
      </dgm:spPr>
    </dgm:pt>
  </dgm:ptLst>
  <dgm:cxnLst>
    <dgm:cxn modelId="{467C770A-E566-4872-A920-9B68A368318E}" type="presOf" srcId="{DECAEE59-2BCA-414B-9FE0-3B076447E31C}" destId="{1DE18A5F-CEC7-4B25-9641-0973A96AF751}" srcOrd="0" destOrd="0" presId="urn:microsoft.com/office/officeart/2005/8/layout/vList2"/>
    <dgm:cxn modelId="{27FA3D11-3F68-4FFF-B732-E9B55C33813F}" type="presOf" srcId="{DE5E794B-77F3-4BD4-AEA7-30E56EACF8F4}" destId="{EAAF28C9-3456-41B2-9387-4F9850B701E7}" srcOrd="0" destOrd="0" presId="urn:microsoft.com/office/officeart/2005/8/layout/vList2"/>
    <dgm:cxn modelId="{9ADDDB1B-7F09-4A5D-9471-90E4BE9346A1}" srcId="{565057B9-8A3F-4DFB-A5D4-14DC977735DC}" destId="{B42CB62C-2088-4D80-9AB4-8369A3DF7B7D}" srcOrd="0" destOrd="0" parTransId="{54C092BD-4290-4066-AD08-AB0DA59A13DD}" sibTransId="{1E04B0B8-8F82-41A3-9C07-CE3D60BC4ECA}"/>
    <dgm:cxn modelId="{F4309528-BF9E-4985-AB31-F40A12937BE5}" srcId="{018825E4-EDF7-45BA-9C37-46D97E2FCB3C}" destId="{B6041413-E905-4346-8836-7BE2EC10FC59}" srcOrd="2" destOrd="0" parTransId="{819B1ECD-416D-4510-82FD-1C0D9ED2C219}" sibTransId="{F8AA1637-D991-48A3-BF2F-2428DEF12E6A}"/>
    <dgm:cxn modelId="{E5606730-EA13-4BA8-A606-7BB168513652}" srcId="{565057B9-8A3F-4DFB-A5D4-14DC977735DC}" destId="{AF668EE6-C19E-45A9-B153-598A519114F1}" srcOrd="2" destOrd="0" parTransId="{D1A5FD5E-80E1-49F9-B9EA-C4B9C027B21B}" sibTransId="{FAD4E43B-C9E2-4806-987E-3C2959619247}"/>
    <dgm:cxn modelId="{EA509834-09E5-4D5C-A522-8705520D0D94}" type="presOf" srcId="{B6041413-E905-4346-8836-7BE2EC10FC59}" destId="{EAAF28C9-3456-41B2-9387-4F9850B701E7}" srcOrd="0" destOrd="2" presId="urn:microsoft.com/office/officeart/2005/8/layout/vList2"/>
    <dgm:cxn modelId="{49459935-9188-42C0-89E4-4EC1CAFADCC2}" type="presOf" srcId="{565057B9-8A3F-4DFB-A5D4-14DC977735DC}" destId="{F19D60DA-BF9E-42E3-A672-E686018C0EF8}" srcOrd="0" destOrd="0" presId="urn:microsoft.com/office/officeart/2005/8/layout/vList2"/>
    <dgm:cxn modelId="{BB00803C-E6B7-40FA-B17F-4AF37E6DA55B}" srcId="{018825E4-EDF7-45BA-9C37-46D97E2FCB3C}" destId="{DE5E794B-77F3-4BD4-AEA7-30E56EACF8F4}" srcOrd="0" destOrd="0" parTransId="{8158029C-50AF-499F-A19A-27D2F137582B}" sibTransId="{1F6B6B42-EAC6-40F8-B6B0-6A215AC2606D}"/>
    <dgm:cxn modelId="{03B9315B-8D6A-4CEC-A677-0EE8CE3D934F}" srcId="{DECAEE59-2BCA-414B-9FE0-3B076447E31C}" destId="{018825E4-EDF7-45BA-9C37-46D97E2FCB3C}" srcOrd="1" destOrd="0" parTransId="{1FDC76F2-9E89-414E-8274-BEB22710BB38}" sibTransId="{44B8AC4C-8465-4DA1-A503-C9C334593918}"/>
    <dgm:cxn modelId="{309CB243-08A8-4D35-AA60-5E53154DF307}" srcId="{DECAEE59-2BCA-414B-9FE0-3B076447E31C}" destId="{D29A3760-D9D0-4B4E-A5B1-E56DDBEA39AD}" srcOrd="2" destOrd="0" parTransId="{EEF58D24-6B90-4B83-BAD8-A54D4BB3DF2D}" sibTransId="{6BBDF131-C23F-430F-AB48-4656ACDAC658}"/>
    <dgm:cxn modelId="{4A12064D-9C44-4029-8C2E-DD3155CD2545}" type="presOf" srcId="{AF668EE6-C19E-45A9-B153-598A519114F1}" destId="{1F6E299C-189E-4D0E-84DD-63DAFD676FF0}" srcOrd="0" destOrd="2" presId="urn:microsoft.com/office/officeart/2005/8/layout/vList2"/>
    <dgm:cxn modelId="{8B8A9955-CA31-4B11-916F-FEAAEFA64CB1}" type="presOf" srcId="{15C5A485-5160-41E8-B660-4DAD38121CCF}" destId="{DA261AC8-8172-40CE-A7F5-3F061999C76A}" srcOrd="0" destOrd="0" presId="urn:microsoft.com/office/officeart/2005/8/layout/vList2"/>
    <dgm:cxn modelId="{8BD9F556-6D3C-47B4-8E86-EB548A270D2D}" srcId="{DECAEE59-2BCA-414B-9FE0-3B076447E31C}" destId="{8EB1E006-D9DF-4955-8335-BD81E3CACF94}" srcOrd="3" destOrd="0" parTransId="{51FA54C0-D605-4019-B10D-BDE9E53504F2}" sibTransId="{CC31A318-6D91-49FA-9A2E-35DAE9589F59}"/>
    <dgm:cxn modelId="{CCB93087-FCEC-4A8D-8D47-E720FB6B9BAB}" srcId="{DECAEE59-2BCA-414B-9FE0-3B076447E31C}" destId="{565057B9-8A3F-4DFB-A5D4-14DC977735DC}" srcOrd="0" destOrd="0" parTransId="{8513F2CB-FFCA-4293-9EB1-EF641A983D96}" sibTransId="{1FE3A120-4A28-498F-927E-F54E2B5EDEB4}"/>
    <dgm:cxn modelId="{A3A0CD8C-9784-4E1C-9575-61621B6253AE}" type="presOf" srcId="{8EB1E006-D9DF-4955-8335-BD81E3CACF94}" destId="{FE1DB136-BF72-4619-A541-14FB4133A5AC}" srcOrd="0" destOrd="0" presId="urn:microsoft.com/office/officeart/2005/8/layout/vList2"/>
    <dgm:cxn modelId="{0917A4A4-20F9-4A8B-906D-BCF1A60F9A2D}" srcId="{565057B9-8A3F-4DFB-A5D4-14DC977735DC}" destId="{AA88F700-D54F-44D4-82B4-18509D3631B3}" srcOrd="1" destOrd="0" parTransId="{20B9675F-ED55-422C-BC4F-E62324064449}" sibTransId="{4FC5883E-159E-4C2D-8284-B0114050D7C3}"/>
    <dgm:cxn modelId="{B33A4DA6-3F6E-4CFF-901A-34CA7BA1727B}" type="presOf" srcId="{6A4DD607-0B61-46BD-BE66-3447A191880A}" destId="{DA261AC8-8172-40CE-A7F5-3F061999C76A}" srcOrd="0" destOrd="2" presId="urn:microsoft.com/office/officeart/2005/8/layout/vList2"/>
    <dgm:cxn modelId="{77AF77AB-BF42-4425-AF14-6B310AD3C120}" srcId="{018825E4-EDF7-45BA-9C37-46D97E2FCB3C}" destId="{FBB4ED3C-BCD4-4856-BB36-7D3239C9216C}" srcOrd="1" destOrd="0" parTransId="{277BB1C9-1C8A-423D-9C04-94A738756A1A}" sibTransId="{93D1725D-50D1-4113-9D88-86DBEBAD0E8C}"/>
    <dgm:cxn modelId="{F1DBE8D3-2F97-4C1B-8204-9CC5B4B51AFF}" type="presOf" srcId="{B42CB62C-2088-4D80-9AB4-8369A3DF7B7D}" destId="{1F6E299C-189E-4D0E-84DD-63DAFD676FF0}" srcOrd="0" destOrd="0" presId="urn:microsoft.com/office/officeart/2005/8/layout/vList2"/>
    <dgm:cxn modelId="{46E9E3D4-1634-4788-AA42-B2A68D7ABF44}" srcId="{D29A3760-D9D0-4B4E-A5B1-E56DDBEA39AD}" destId="{15C5A485-5160-41E8-B660-4DAD38121CCF}" srcOrd="0" destOrd="0" parTransId="{D1FA03B0-D99A-4738-AF28-A41F71864AB9}" sibTransId="{380D3A31-6664-4449-8BB3-AA77AE11CB82}"/>
    <dgm:cxn modelId="{CF004EE2-A0E2-4954-9D16-FF9451C58534}" srcId="{D29A3760-D9D0-4B4E-A5B1-E56DDBEA39AD}" destId="{BBDC8031-33DC-4764-959C-AC7E05532E61}" srcOrd="1" destOrd="0" parTransId="{FABA74A3-7BD3-482B-B911-3E515EC7CE14}" sibTransId="{6B949831-AC00-4FB4-AFC0-14CD72328341}"/>
    <dgm:cxn modelId="{D28A9AEA-6F1D-4700-B92D-D76344A09580}" type="presOf" srcId="{BBDC8031-33DC-4764-959C-AC7E05532E61}" destId="{DA261AC8-8172-40CE-A7F5-3F061999C76A}" srcOrd="0" destOrd="1" presId="urn:microsoft.com/office/officeart/2005/8/layout/vList2"/>
    <dgm:cxn modelId="{D582CCF2-6F75-4172-A6D5-EDF81CC2F40E}" type="presOf" srcId="{FBB4ED3C-BCD4-4856-BB36-7D3239C9216C}" destId="{EAAF28C9-3456-41B2-9387-4F9850B701E7}" srcOrd="0" destOrd="1" presId="urn:microsoft.com/office/officeart/2005/8/layout/vList2"/>
    <dgm:cxn modelId="{5BE0F1F2-2320-4941-8E04-2AA9898703CA}" type="presOf" srcId="{D29A3760-D9D0-4B4E-A5B1-E56DDBEA39AD}" destId="{FAF855C8-1A7C-445D-A3C6-01A8F5F55324}" srcOrd="0" destOrd="0" presId="urn:microsoft.com/office/officeart/2005/8/layout/vList2"/>
    <dgm:cxn modelId="{FDFEFCF3-AA3B-45B4-AA69-6D220F071838}" type="presOf" srcId="{AA88F700-D54F-44D4-82B4-18509D3631B3}" destId="{1F6E299C-189E-4D0E-84DD-63DAFD676FF0}" srcOrd="0" destOrd="1" presId="urn:microsoft.com/office/officeart/2005/8/layout/vList2"/>
    <dgm:cxn modelId="{4B122EF4-CF0C-4338-8E68-94C6EB95BCEB}" srcId="{D29A3760-D9D0-4B4E-A5B1-E56DDBEA39AD}" destId="{6A4DD607-0B61-46BD-BE66-3447A191880A}" srcOrd="2" destOrd="0" parTransId="{2E5EDFC7-53B9-433D-BE17-4FF65369C978}" sibTransId="{A2B6ED88-9B11-4917-8BE2-670997DBA5AB}"/>
    <dgm:cxn modelId="{5C593AFA-7410-4BA4-A7C1-FB9AC85E7AE5}" type="presOf" srcId="{018825E4-EDF7-45BA-9C37-46D97E2FCB3C}" destId="{9FE304BE-49EF-4577-AF12-52CF4B43648C}" srcOrd="0" destOrd="0" presId="urn:microsoft.com/office/officeart/2005/8/layout/vList2"/>
    <dgm:cxn modelId="{32989124-FBB1-4151-9EA0-1CE3F8436F04}" type="presParOf" srcId="{1DE18A5F-CEC7-4B25-9641-0973A96AF751}" destId="{F19D60DA-BF9E-42E3-A672-E686018C0EF8}" srcOrd="0" destOrd="0" presId="urn:microsoft.com/office/officeart/2005/8/layout/vList2"/>
    <dgm:cxn modelId="{0E6C99FB-D7A4-4CB5-9312-084C532AC97D}" type="presParOf" srcId="{1DE18A5F-CEC7-4B25-9641-0973A96AF751}" destId="{1F6E299C-189E-4D0E-84DD-63DAFD676FF0}" srcOrd="1" destOrd="0" presId="urn:microsoft.com/office/officeart/2005/8/layout/vList2"/>
    <dgm:cxn modelId="{0CB6481E-0887-4AD9-8E01-E4BE28E09179}" type="presParOf" srcId="{1DE18A5F-CEC7-4B25-9641-0973A96AF751}" destId="{9FE304BE-49EF-4577-AF12-52CF4B43648C}" srcOrd="2" destOrd="0" presId="urn:microsoft.com/office/officeart/2005/8/layout/vList2"/>
    <dgm:cxn modelId="{19853F93-B5E6-4ABD-BDA2-8161171B1D57}" type="presParOf" srcId="{1DE18A5F-CEC7-4B25-9641-0973A96AF751}" destId="{EAAF28C9-3456-41B2-9387-4F9850B701E7}" srcOrd="3" destOrd="0" presId="urn:microsoft.com/office/officeart/2005/8/layout/vList2"/>
    <dgm:cxn modelId="{96A94AFC-0A54-4AFA-A82C-167A6E6B65FF}" type="presParOf" srcId="{1DE18A5F-CEC7-4B25-9641-0973A96AF751}" destId="{FAF855C8-1A7C-445D-A3C6-01A8F5F55324}" srcOrd="4" destOrd="0" presId="urn:microsoft.com/office/officeart/2005/8/layout/vList2"/>
    <dgm:cxn modelId="{DE99A593-6295-46DF-9461-CB67BCBCB188}" type="presParOf" srcId="{1DE18A5F-CEC7-4B25-9641-0973A96AF751}" destId="{DA261AC8-8172-40CE-A7F5-3F061999C76A}" srcOrd="5" destOrd="0" presId="urn:microsoft.com/office/officeart/2005/8/layout/vList2"/>
    <dgm:cxn modelId="{D23AFAE0-A93B-4826-9A65-E429AA1416D6}" type="presParOf" srcId="{1DE18A5F-CEC7-4B25-9641-0973A96AF751}" destId="{FE1DB136-BF72-4619-A541-14FB4133A5A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CAEE59-2BCA-414B-9FE0-3B076447E31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65057B9-8A3F-4DFB-A5D4-14DC977735DC}">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Background</a:t>
          </a:r>
        </a:p>
      </dgm:t>
    </dgm:pt>
    <dgm:pt modelId="{8513F2CB-FFCA-4293-9EB1-EF641A983D96}" type="parTrans" cxnId="{CCB93087-FCEC-4A8D-8D47-E720FB6B9BAB}">
      <dgm:prSet/>
      <dgm:spPr/>
      <dgm:t>
        <a:bodyPr/>
        <a:lstStyle/>
        <a:p>
          <a:endParaRPr lang="en-US" sz="2000"/>
        </a:p>
      </dgm:t>
    </dgm:pt>
    <dgm:pt modelId="{1FE3A120-4A28-498F-927E-F54E2B5EDEB4}" type="sibTrans" cxnId="{CCB93087-FCEC-4A8D-8D47-E720FB6B9BAB}">
      <dgm:prSet/>
      <dgm:spPr/>
      <dgm:t>
        <a:bodyPr/>
        <a:lstStyle/>
        <a:p>
          <a:endParaRPr lang="en-US" sz="2000"/>
        </a:p>
      </dgm:t>
    </dgm:pt>
    <dgm:pt modelId="{018825E4-EDF7-45BA-9C37-46D97E2FCB3C}">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a:t>
          </a:r>
        </a:p>
      </dgm:t>
    </dgm:pt>
    <dgm:pt modelId="{1FDC76F2-9E89-414E-8274-BEB22710BB38}" type="parTrans" cxnId="{03B9315B-8D6A-4CEC-A677-0EE8CE3D934F}">
      <dgm:prSet/>
      <dgm:spPr/>
      <dgm:t>
        <a:bodyPr/>
        <a:lstStyle/>
        <a:p>
          <a:endParaRPr lang="en-US" sz="2000"/>
        </a:p>
      </dgm:t>
    </dgm:pt>
    <dgm:pt modelId="{44B8AC4C-8465-4DA1-A503-C9C334593918}" type="sibTrans" cxnId="{03B9315B-8D6A-4CEC-A677-0EE8CE3D934F}">
      <dgm:prSet/>
      <dgm:spPr/>
      <dgm:t>
        <a:bodyPr/>
        <a:lstStyle/>
        <a:p>
          <a:endParaRPr lang="en-US" sz="2000"/>
        </a:p>
      </dgm:t>
    </dgm:pt>
    <dgm:pt modelId="{D29A3760-D9D0-4B4E-A5B1-E56DDBEA39AD}">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Phase II: Guidebook</a:t>
          </a:r>
        </a:p>
      </dgm:t>
    </dgm:pt>
    <dgm:pt modelId="{EEF58D24-6B90-4B83-BAD8-A54D4BB3DF2D}" type="parTrans" cxnId="{309CB243-08A8-4D35-AA60-5E53154DF307}">
      <dgm:prSet/>
      <dgm:spPr/>
      <dgm:t>
        <a:bodyPr/>
        <a:lstStyle/>
        <a:p>
          <a:endParaRPr lang="en-US" sz="2000"/>
        </a:p>
      </dgm:t>
    </dgm:pt>
    <dgm:pt modelId="{6BBDF131-C23F-430F-AB48-4656ACDAC658}" type="sibTrans" cxnId="{309CB243-08A8-4D35-AA60-5E53154DF307}">
      <dgm:prSet/>
      <dgm:spPr/>
      <dgm:t>
        <a:bodyPr/>
        <a:lstStyle/>
        <a:p>
          <a:endParaRPr lang="en-US" sz="2000"/>
        </a:p>
      </dgm:t>
    </dgm:pt>
    <dgm:pt modelId="{AA88F700-D54F-44D4-82B4-18509D3631B3}">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Objectives</a:t>
          </a:r>
        </a:p>
      </dgm:t>
    </dgm:pt>
    <dgm:pt modelId="{20B9675F-ED55-422C-BC4F-E62324064449}" type="parTrans" cxnId="{0917A4A4-20F9-4A8B-906D-BCF1A60F9A2D}">
      <dgm:prSet/>
      <dgm:spPr/>
      <dgm:t>
        <a:bodyPr/>
        <a:lstStyle/>
        <a:p>
          <a:endParaRPr lang="en-US" sz="2000"/>
        </a:p>
      </dgm:t>
    </dgm:pt>
    <dgm:pt modelId="{4FC5883E-159E-4C2D-8284-B0114050D7C3}" type="sibTrans" cxnId="{0917A4A4-20F9-4A8B-906D-BCF1A60F9A2D}">
      <dgm:prSet/>
      <dgm:spPr/>
      <dgm:t>
        <a:bodyPr/>
        <a:lstStyle/>
        <a:p>
          <a:endParaRPr lang="en-US" sz="2000"/>
        </a:p>
      </dgm:t>
    </dgm:pt>
    <dgm:pt modelId="{AF668EE6-C19E-45A9-B153-598A519114F1}">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Timeline</a:t>
          </a:r>
        </a:p>
      </dgm:t>
    </dgm:pt>
    <dgm:pt modelId="{D1A5FD5E-80E1-49F9-B9EA-C4B9C027B21B}" type="parTrans" cxnId="{E5606730-EA13-4BA8-A606-7BB168513652}">
      <dgm:prSet/>
      <dgm:spPr/>
      <dgm:t>
        <a:bodyPr/>
        <a:lstStyle/>
        <a:p>
          <a:endParaRPr lang="en-US" sz="2000"/>
        </a:p>
      </dgm:t>
    </dgm:pt>
    <dgm:pt modelId="{FAD4E43B-C9E2-4806-987E-3C2959619247}" type="sibTrans" cxnId="{E5606730-EA13-4BA8-A606-7BB168513652}">
      <dgm:prSet/>
      <dgm:spPr/>
      <dgm:t>
        <a:bodyPr/>
        <a:lstStyle/>
        <a:p>
          <a:endParaRPr lang="en-US" sz="2000"/>
        </a:p>
      </dgm:t>
    </dgm:pt>
    <dgm:pt modelId="{B42CB62C-2088-4D80-9AB4-8369A3DF7B7D}">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Team Introduction</a:t>
          </a:r>
        </a:p>
      </dgm:t>
    </dgm:pt>
    <dgm:pt modelId="{54C092BD-4290-4066-AD08-AB0DA59A13DD}" type="parTrans" cxnId="{9ADDDB1B-7F09-4A5D-9471-90E4BE9346A1}">
      <dgm:prSet/>
      <dgm:spPr/>
      <dgm:t>
        <a:bodyPr/>
        <a:lstStyle/>
        <a:p>
          <a:endParaRPr lang="en-US" sz="1600"/>
        </a:p>
      </dgm:t>
    </dgm:pt>
    <dgm:pt modelId="{1E04B0B8-8F82-41A3-9C07-CE3D60BC4ECA}" type="sibTrans" cxnId="{9ADDDB1B-7F09-4A5D-9471-90E4BE9346A1}">
      <dgm:prSet/>
      <dgm:spPr/>
      <dgm:t>
        <a:bodyPr/>
        <a:lstStyle/>
        <a:p>
          <a:endParaRPr lang="en-US" sz="1600"/>
        </a:p>
      </dgm:t>
    </dgm:pt>
    <dgm:pt modelId="{DE5E794B-77F3-4BD4-AEA7-30E56EACF8F4}">
      <dgm:prSet custT="1"/>
      <dgm:spPr/>
      <dgm:t>
        <a:bodyPr/>
        <a:lstStyle/>
        <a:p>
          <a:r>
            <a:rPr lang="en-US" sz="2000" b="1" kern="1200">
              <a:solidFill>
                <a:srgbClr val="FFFFFF">
                  <a:lumMod val="95000"/>
                </a:srgbClr>
              </a:solidFill>
              <a:latin typeface="Century Schoolbook" panose="02040604050505020304"/>
              <a:ea typeface="+mn-ea"/>
              <a:cs typeface="+mn-cs"/>
            </a:rPr>
            <a:t>Task I: Literature Review</a:t>
          </a:r>
        </a:p>
      </dgm:t>
    </dgm:pt>
    <dgm:pt modelId="{8158029C-50AF-499F-A19A-27D2F137582B}" type="parTrans" cxnId="{BB00803C-E6B7-40FA-B17F-4AF37E6DA55B}">
      <dgm:prSet/>
      <dgm:spPr/>
      <dgm:t>
        <a:bodyPr/>
        <a:lstStyle/>
        <a:p>
          <a:endParaRPr lang="en-US" sz="1600"/>
        </a:p>
      </dgm:t>
    </dgm:pt>
    <dgm:pt modelId="{1F6B6B42-EAC6-40F8-B6B0-6A215AC2606D}" type="sibTrans" cxnId="{BB00803C-E6B7-40FA-B17F-4AF37E6DA55B}">
      <dgm:prSet/>
      <dgm:spPr/>
      <dgm:t>
        <a:bodyPr/>
        <a:lstStyle/>
        <a:p>
          <a:endParaRPr lang="en-US" sz="1600"/>
        </a:p>
      </dgm:t>
    </dgm:pt>
    <dgm:pt modelId="{FBB4ED3C-BCD4-4856-BB36-7D3239C9216C}">
      <dgm:prSet custT="1"/>
      <dgm:spPr/>
      <dgm:t>
        <a:bodyPr/>
        <a:lstStyle/>
        <a:p>
          <a:r>
            <a:rPr lang="en-US" sz="2000" b="1" kern="1200">
              <a:solidFill>
                <a:srgbClr val="FFFFFF">
                  <a:lumMod val="95000"/>
                </a:srgbClr>
              </a:solidFill>
              <a:latin typeface="Century Schoolbook" panose="02040604050505020304"/>
              <a:ea typeface="+mn-ea"/>
              <a:cs typeface="+mn-cs"/>
            </a:rPr>
            <a:t>Task II: Selection of NMOs</a:t>
          </a:r>
        </a:p>
      </dgm:t>
    </dgm:pt>
    <dgm:pt modelId="{93D1725D-50D1-4113-9D88-86DBEBAD0E8C}" type="sibTrans" cxnId="{77AF77AB-BF42-4425-AF14-6B310AD3C120}">
      <dgm:prSet/>
      <dgm:spPr/>
      <dgm:t>
        <a:bodyPr/>
        <a:lstStyle/>
        <a:p>
          <a:endParaRPr lang="en-US"/>
        </a:p>
      </dgm:t>
    </dgm:pt>
    <dgm:pt modelId="{277BB1C9-1C8A-423D-9C04-94A738756A1A}" type="parTrans" cxnId="{77AF77AB-BF42-4425-AF14-6B310AD3C120}">
      <dgm:prSet/>
      <dgm:spPr/>
      <dgm:t>
        <a:bodyPr/>
        <a:lstStyle/>
        <a:p>
          <a:endParaRPr lang="en-US"/>
        </a:p>
      </dgm:t>
    </dgm:pt>
    <dgm:pt modelId="{B6041413-E905-4346-8836-7BE2EC10FC59}">
      <dgm:prSet custT="1"/>
      <dgm:spPr/>
      <dgm:t>
        <a:bodyPr/>
        <a:lstStyle/>
        <a:p>
          <a:r>
            <a:rPr lang="en-US" sz="2000" b="1" kern="1200">
              <a:solidFill>
                <a:srgbClr val="FFFFFF">
                  <a:lumMod val="95000"/>
                </a:srgbClr>
              </a:solidFill>
              <a:latin typeface="Century Schoolbook" panose="02040604050505020304"/>
              <a:ea typeface="+mn-ea"/>
              <a:cs typeface="+mn-cs"/>
            </a:rPr>
            <a:t>Task III: Stakeholder Survey</a:t>
          </a:r>
        </a:p>
      </dgm:t>
    </dgm:pt>
    <dgm:pt modelId="{F8AA1637-D991-48A3-BF2F-2428DEF12E6A}" type="sibTrans" cxnId="{F4309528-BF9E-4985-AB31-F40A12937BE5}">
      <dgm:prSet/>
      <dgm:spPr/>
      <dgm:t>
        <a:bodyPr/>
        <a:lstStyle/>
        <a:p>
          <a:endParaRPr lang="en-US"/>
        </a:p>
      </dgm:t>
    </dgm:pt>
    <dgm:pt modelId="{819B1ECD-416D-4510-82FD-1C0D9ED2C219}" type="parTrans" cxnId="{F4309528-BF9E-4985-AB31-F40A12937BE5}">
      <dgm:prSet/>
      <dgm:spPr/>
      <dgm:t>
        <a:bodyPr/>
        <a:lstStyle/>
        <a:p>
          <a:endParaRPr lang="en-US"/>
        </a:p>
      </dgm:t>
    </dgm:pt>
    <dgm:pt modelId="{84670326-F43F-4CC9-B1C4-C5F56710A4C0}">
      <dgm:prSet custT="1"/>
      <dgm:spPr/>
      <dgm:t>
        <a:bodyPr/>
        <a:lstStyle/>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Performance Metrics</a:t>
          </a:r>
        </a:p>
      </dgm:t>
    </dgm:pt>
    <dgm:pt modelId="{D9EF2F03-0CA8-438B-A3EE-76411513176C}" type="parTrans" cxnId="{6DB24D3F-8E5D-4F27-9A01-2F9CCDBB93BA}">
      <dgm:prSet/>
      <dgm:spPr/>
      <dgm:t>
        <a:bodyPr/>
        <a:lstStyle/>
        <a:p>
          <a:endParaRPr lang="en-US"/>
        </a:p>
      </dgm:t>
    </dgm:pt>
    <dgm:pt modelId="{32AA2527-A8EF-4EA9-983D-5AD55C74BBD3}" type="sibTrans" cxnId="{6DB24D3F-8E5D-4F27-9A01-2F9CCDBB93BA}">
      <dgm:prSet/>
      <dgm:spPr/>
      <dgm:t>
        <a:bodyPr/>
        <a:lstStyle/>
        <a:p>
          <a:endParaRPr lang="en-US"/>
        </a:p>
      </dgm:t>
    </dgm:pt>
    <dgm:pt modelId="{5A4CEE2D-84B7-413C-9593-5FE97FCFEF33}">
      <dgm:prSet custT="1"/>
      <dgm:spPr/>
      <dgm:t>
        <a:bodyPr/>
        <a:lstStyle/>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TDFM Updates</a:t>
          </a:r>
        </a:p>
      </dgm:t>
    </dgm:pt>
    <dgm:pt modelId="{B4B20A34-EBCA-4DA4-AFB3-B34EA930DB19}" type="parTrans" cxnId="{A792916C-529C-47EA-8C4F-040A4B50F298}">
      <dgm:prSet/>
      <dgm:spPr/>
      <dgm:t>
        <a:bodyPr/>
        <a:lstStyle/>
        <a:p>
          <a:endParaRPr lang="en-US"/>
        </a:p>
      </dgm:t>
    </dgm:pt>
    <dgm:pt modelId="{CF955433-3E74-4FBE-A8B2-F2BA4C8F220B}" type="sibTrans" cxnId="{A792916C-529C-47EA-8C4F-040A4B50F298}">
      <dgm:prSet/>
      <dgm:spPr/>
      <dgm:t>
        <a:bodyPr/>
        <a:lstStyle/>
        <a:p>
          <a:endParaRPr lang="en-US"/>
        </a:p>
      </dgm:t>
    </dgm:pt>
    <dgm:pt modelId="{179B29A6-E5E8-46B1-830F-C4FB7EEF824B}">
      <dgm:prSet custT="1"/>
      <dgm:spPr/>
      <dgm:t>
        <a:bodyPr/>
        <a:lstStyle/>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TDFM Use Case Analysis</a:t>
          </a:r>
        </a:p>
      </dgm:t>
    </dgm:pt>
    <dgm:pt modelId="{816D2477-B931-454A-8990-101BC8EADEF2}" type="parTrans" cxnId="{EC40EBAB-A30C-41C1-8DC5-DFC4ADAD627C}">
      <dgm:prSet/>
      <dgm:spPr/>
      <dgm:t>
        <a:bodyPr/>
        <a:lstStyle/>
        <a:p>
          <a:endParaRPr lang="en-US"/>
        </a:p>
      </dgm:t>
    </dgm:pt>
    <dgm:pt modelId="{9E25F708-74F5-4A12-BE0F-7481F4CFED28}" type="sibTrans" cxnId="{EC40EBAB-A30C-41C1-8DC5-DFC4ADAD627C}">
      <dgm:prSet/>
      <dgm:spPr/>
      <dgm:t>
        <a:bodyPr/>
        <a:lstStyle/>
        <a:p>
          <a:endParaRPr lang="en-US"/>
        </a:p>
      </dgm:t>
    </dgm:pt>
    <dgm:pt modelId="{C7E0A3B3-D554-4786-8B0C-D58C00F8D675}">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Implementation of Research Findings</a:t>
          </a:r>
        </a:p>
      </dgm:t>
    </dgm:pt>
    <dgm:pt modelId="{100AD952-0A29-4C37-8257-11173E668012}" type="parTrans" cxnId="{D2D46E51-7DD4-484A-A4C5-5BA47F3F669F}">
      <dgm:prSet/>
      <dgm:spPr/>
      <dgm:t>
        <a:bodyPr/>
        <a:lstStyle/>
        <a:p>
          <a:endParaRPr lang="en-US"/>
        </a:p>
      </dgm:t>
    </dgm:pt>
    <dgm:pt modelId="{16F91F7B-8852-453E-A4B8-74F15F48BCDA}" type="sibTrans" cxnId="{D2D46E51-7DD4-484A-A4C5-5BA47F3F669F}">
      <dgm:prSet/>
      <dgm:spPr/>
      <dgm:t>
        <a:bodyPr/>
        <a:lstStyle/>
        <a:p>
          <a:endParaRPr lang="en-US"/>
        </a:p>
      </dgm:t>
    </dgm:pt>
    <dgm:pt modelId="{1DE18A5F-CEC7-4B25-9641-0973A96AF751}" type="pres">
      <dgm:prSet presAssocID="{DECAEE59-2BCA-414B-9FE0-3B076447E31C}" presName="linear" presStyleCnt="0">
        <dgm:presLayoutVars>
          <dgm:animLvl val="lvl"/>
          <dgm:resizeHandles val="exact"/>
        </dgm:presLayoutVars>
      </dgm:prSet>
      <dgm:spPr/>
    </dgm:pt>
    <dgm:pt modelId="{F19D60DA-BF9E-42E3-A672-E686018C0EF8}" type="pres">
      <dgm:prSet presAssocID="{565057B9-8A3F-4DFB-A5D4-14DC977735DC}" presName="parentText" presStyleLbl="node1" presStyleIdx="0" presStyleCnt="4" custScaleY="55149">
        <dgm:presLayoutVars>
          <dgm:chMax val="0"/>
          <dgm:bulletEnabled val="1"/>
        </dgm:presLayoutVars>
      </dgm:prSet>
      <dgm:spPr>
        <a:xfrm>
          <a:off x="0" y="9795"/>
          <a:ext cx="9674948" cy="598785"/>
        </a:xfrm>
        <a:prstGeom prst="roundRect">
          <a:avLst/>
        </a:prstGeom>
      </dgm:spPr>
    </dgm:pt>
    <dgm:pt modelId="{1F6E299C-189E-4D0E-84DD-63DAFD676FF0}" type="pres">
      <dgm:prSet presAssocID="{565057B9-8A3F-4DFB-A5D4-14DC977735DC}" presName="childText" presStyleLbl="revTx" presStyleIdx="0" presStyleCnt="3">
        <dgm:presLayoutVars>
          <dgm:bulletEnabled val="1"/>
        </dgm:presLayoutVars>
      </dgm:prSet>
      <dgm:spPr/>
    </dgm:pt>
    <dgm:pt modelId="{9FE304BE-49EF-4577-AF12-52CF4B43648C}" type="pres">
      <dgm:prSet presAssocID="{018825E4-EDF7-45BA-9C37-46D97E2FCB3C}" presName="parentText" presStyleLbl="node1" presStyleIdx="1" presStyleCnt="4" custScaleY="55149">
        <dgm:presLayoutVars>
          <dgm:chMax val="0"/>
          <dgm:bulletEnabled val="1"/>
        </dgm:presLayoutVars>
      </dgm:prSet>
      <dgm:spPr>
        <a:xfrm>
          <a:off x="0" y="1686779"/>
          <a:ext cx="9674948" cy="588461"/>
        </a:xfrm>
        <a:prstGeom prst="roundRect">
          <a:avLst/>
        </a:prstGeom>
      </dgm:spPr>
    </dgm:pt>
    <dgm:pt modelId="{EAAF28C9-3456-41B2-9387-4F9850B701E7}" type="pres">
      <dgm:prSet presAssocID="{018825E4-EDF7-45BA-9C37-46D97E2FCB3C}" presName="childText" presStyleLbl="revTx" presStyleIdx="1" presStyleCnt="3">
        <dgm:presLayoutVars>
          <dgm:bulletEnabled val="1"/>
        </dgm:presLayoutVars>
      </dgm:prSet>
      <dgm:spPr/>
    </dgm:pt>
    <dgm:pt modelId="{FAF855C8-1A7C-445D-A3C6-01A8F5F55324}" type="pres">
      <dgm:prSet presAssocID="{D29A3760-D9D0-4B4E-A5B1-E56DDBEA39AD}" presName="parentText" presStyleLbl="node1" presStyleIdx="2" presStyleCnt="4" custScaleY="55149" custLinFactNeighborY="-1591">
        <dgm:presLayoutVars>
          <dgm:chMax val="0"/>
          <dgm:bulletEnabled val="1"/>
        </dgm:presLayoutVars>
      </dgm:prSet>
      <dgm:spPr>
        <a:xfrm>
          <a:off x="0" y="3263138"/>
          <a:ext cx="9674948" cy="588461"/>
        </a:xfrm>
        <a:prstGeom prst="roundRect">
          <a:avLst/>
        </a:prstGeom>
      </dgm:spPr>
    </dgm:pt>
    <dgm:pt modelId="{875A014B-AE29-4085-9011-A26E09E70D6C}" type="pres">
      <dgm:prSet presAssocID="{D29A3760-D9D0-4B4E-A5B1-E56DDBEA39AD}" presName="childText" presStyleLbl="revTx" presStyleIdx="2" presStyleCnt="3">
        <dgm:presLayoutVars>
          <dgm:bulletEnabled val="1"/>
        </dgm:presLayoutVars>
      </dgm:prSet>
      <dgm:spPr/>
    </dgm:pt>
    <dgm:pt modelId="{4D871F89-22FB-40B7-93DE-4A0B12C602DE}" type="pres">
      <dgm:prSet presAssocID="{C7E0A3B3-D554-4786-8B0C-D58C00F8D675}" presName="parentText" presStyleLbl="node1" presStyleIdx="3" presStyleCnt="4" custScaleY="55149" custLinFactNeighborY="-1591">
        <dgm:presLayoutVars>
          <dgm:chMax val="0"/>
          <dgm:bulletEnabled val="1"/>
        </dgm:presLayoutVars>
      </dgm:prSet>
      <dgm:spPr>
        <a:xfrm>
          <a:off x="0" y="4370895"/>
          <a:ext cx="9674948" cy="417795"/>
        </a:xfrm>
        <a:prstGeom prst="roundRect">
          <a:avLst/>
        </a:prstGeom>
      </dgm:spPr>
    </dgm:pt>
  </dgm:ptLst>
  <dgm:cxnLst>
    <dgm:cxn modelId="{03A95E08-C49E-4A4F-A100-40F25EA5F43D}" type="presOf" srcId="{179B29A6-E5E8-46B1-830F-C4FB7EEF824B}" destId="{875A014B-AE29-4085-9011-A26E09E70D6C}" srcOrd="0" destOrd="2" presId="urn:microsoft.com/office/officeart/2005/8/layout/vList2"/>
    <dgm:cxn modelId="{467C770A-E566-4872-A920-9B68A368318E}" type="presOf" srcId="{DECAEE59-2BCA-414B-9FE0-3B076447E31C}" destId="{1DE18A5F-CEC7-4B25-9641-0973A96AF751}" srcOrd="0" destOrd="0" presId="urn:microsoft.com/office/officeart/2005/8/layout/vList2"/>
    <dgm:cxn modelId="{27FA3D11-3F68-4FFF-B732-E9B55C33813F}" type="presOf" srcId="{DE5E794B-77F3-4BD4-AEA7-30E56EACF8F4}" destId="{EAAF28C9-3456-41B2-9387-4F9850B701E7}" srcOrd="0" destOrd="0" presId="urn:microsoft.com/office/officeart/2005/8/layout/vList2"/>
    <dgm:cxn modelId="{9ADDDB1B-7F09-4A5D-9471-90E4BE9346A1}" srcId="{565057B9-8A3F-4DFB-A5D4-14DC977735DC}" destId="{B42CB62C-2088-4D80-9AB4-8369A3DF7B7D}" srcOrd="0" destOrd="0" parTransId="{54C092BD-4290-4066-AD08-AB0DA59A13DD}" sibTransId="{1E04B0B8-8F82-41A3-9C07-CE3D60BC4ECA}"/>
    <dgm:cxn modelId="{F4309528-BF9E-4985-AB31-F40A12937BE5}" srcId="{018825E4-EDF7-45BA-9C37-46D97E2FCB3C}" destId="{B6041413-E905-4346-8836-7BE2EC10FC59}" srcOrd="2" destOrd="0" parTransId="{819B1ECD-416D-4510-82FD-1C0D9ED2C219}" sibTransId="{F8AA1637-D991-48A3-BF2F-2428DEF12E6A}"/>
    <dgm:cxn modelId="{E5606730-EA13-4BA8-A606-7BB168513652}" srcId="{565057B9-8A3F-4DFB-A5D4-14DC977735DC}" destId="{AF668EE6-C19E-45A9-B153-598A519114F1}" srcOrd="2" destOrd="0" parTransId="{D1A5FD5E-80E1-49F9-B9EA-C4B9C027B21B}" sibTransId="{FAD4E43B-C9E2-4806-987E-3C2959619247}"/>
    <dgm:cxn modelId="{EA509834-09E5-4D5C-A522-8705520D0D94}" type="presOf" srcId="{B6041413-E905-4346-8836-7BE2EC10FC59}" destId="{EAAF28C9-3456-41B2-9387-4F9850B701E7}" srcOrd="0" destOrd="2" presId="urn:microsoft.com/office/officeart/2005/8/layout/vList2"/>
    <dgm:cxn modelId="{49459935-9188-42C0-89E4-4EC1CAFADCC2}" type="presOf" srcId="{565057B9-8A3F-4DFB-A5D4-14DC977735DC}" destId="{F19D60DA-BF9E-42E3-A672-E686018C0EF8}" srcOrd="0" destOrd="0" presId="urn:microsoft.com/office/officeart/2005/8/layout/vList2"/>
    <dgm:cxn modelId="{3A633F38-3A3C-40CD-9237-44B0BA5988E7}" type="presOf" srcId="{84670326-F43F-4CC9-B1C4-C5F56710A4C0}" destId="{875A014B-AE29-4085-9011-A26E09E70D6C}" srcOrd="0" destOrd="0" presId="urn:microsoft.com/office/officeart/2005/8/layout/vList2"/>
    <dgm:cxn modelId="{BB00803C-E6B7-40FA-B17F-4AF37E6DA55B}" srcId="{018825E4-EDF7-45BA-9C37-46D97E2FCB3C}" destId="{DE5E794B-77F3-4BD4-AEA7-30E56EACF8F4}" srcOrd="0" destOrd="0" parTransId="{8158029C-50AF-499F-A19A-27D2F137582B}" sibTransId="{1F6B6B42-EAC6-40F8-B6B0-6A215AC2606D}"/>
    <dgm:cxn modelId="{6DB24D3F-8E5D-4F27-9A01-2F9CCDBB93BA}" srcId="{D29A3760-D9D0-4B4E-A5B1-E56DDBEA39AD}" destId="{84670326-F43F-4CC9-B1C4-C5F56710A4C0}" srcOrd="0" destOrd="0" parTransId="{D9EF2F03-0CA8-438B-A3EE-76411513176C}" sibTransId="{32AA2527-A8EF-4EA9-983D-5AD55C74BBD3}"/>
    <dgm:cxn modelId="{03B9315B-8D6A-4CEC-A677-0EE8CE3D934F}" srcId="{DECAEE59-2BCA-414B-9FE0-3B076447E31C}" destId="{018825E4-EDF7-45BA-9C37-46D97E2FCB3C}" srcOrd="1" destOrd="0" parTransId="{1FDC76F2-9E89-414E-8274-BEB22710BB38}" sibTransId="{44B8AC4C-8465-4DA1-A503-C9C334593918}"/>
    <dgm:cxn modelId="{309CB243-08A8-4D35-AA60-5E53154DF307}" srcId="{DECAEE59-2BCA-414B-9FE0-3B076447E31C}" destId="{D29A3760-D9D0-4B4E-A5B1-E56DDBEA39AD}" srcOrd="2" destOrd="0" parTransId="{EEF58D24-6B90-4B83-BAD8-A54D4BB3DF2D}" sibTransId="{6BBDF131-C23F-430F-AB48-4656ACDAC658}"/>
    <dgm:cxn modelId="{A792916C-529C-47EA-8C4F-040A4B50F298}" srcId="{D29A3760-D9D0-4B4E-A5B1-E56DDBEA39AD}" destId="{5A4CEE2D-84B7-413C-9593-5FE97FCFEF33}" srcOrd="1" destOrd="0" parTransId="{B4B20A34-EBCA-4DA4-AFB3-B34EA930DB19}" sibTransId="{CF955433-3E74-4FBE-A8B2-F2BA4C8F220B}"/>
    <dgm:cxn modelId="{4A12064D-9C44-4029-8C2E-DD3155CD2545}" type="presOf" srcId="{AF668EE6-C19E-45A9-B153-598A519114F1}" destId="{1F6E299C-189E-4D0E-84DD-63DAFD676FF0}" srcOrd="0" destOrd="2" presId="urn:microsoft.com/office/officeart/2005/8/layout/vList2"/>
    <dgm:cxn modelId="{D2D46E51-7DD4-484A-A4C5-5BA47F3F669F}" srcId="{DECAEE59-2BCA-414B-9FE0-3B076447E31C}" destId="{C7E0A3B3-D554-4786-8B0C-D58C00F8D675}" srcOrd="3" destOrd="0" parTransId="{100AD952-0A29-4C37-8257-11173E668012}" sibTransId="{16F91F7B-8852-453E-A4B8-74F15F48BCDA}"/>
    <dgm:cxn modelId="{89EC7E78-3E56-4F77-AED3-322F56228C90}" type="presOf" srcId="{C7E0A3B3-D554-4786-8B0C-D58C00F8D675}" destId="{4D871F89-22FB-40B7-93DE-4A0B12C602DE}" srcOrd="0" destOrd="0" presId="urn:microsoft.com/office/officeart/2005/8/layout/vList2"/>
    <dgm:cxn modelId="{CCB93087-FCEC-4A8D-8D47-E720FB6B9BAB}" srcId="{DECAEE59-2BCA-414B-9FE0-3B076447E31C}" destId="{565057B9-8A3F-4DFB-A5D4-14DC977735DC}" srcOrd="0" destOrd="0" parTransId="{8513F2CB-FFCA-4293-9EB1-EF641A983D96}" sibTransId="{1FE3A120-4A28-498F-927E-F54E2B5EDEB4}"/>
    <dgm:cxn modelId="{A1950D90-25B3-4CAC-B9DB-23D30C669EFC}" type="presOf" srcId="{5A4CEE2D-84B7-413C-9593-5FE97FCFEF33}" destId="{875A014B-AE29-4085-9011-A26E09E70D6C}" srcOrd="0" destOrd="1" presId="urn:microsoft.com/office/officeart/2005/8/layout/vList2"/>
    <dgm:cxn modelId="{0917A4A4-20F9-4A8B-906D-BCF1A60F9A2D}" srcId="{565057B9-8A3F-4DFB-A5D4-14DC977735DC}" destId="{AA88F700-D54F-44D4-82B4-18509D3631B3}" srcOrd="1" destOrd="0" parTransId="{20B9675F-ED55-422C-BC4F-E62324064449}" sibTransId="{4FC5883E-159E-4C2D-8284-B0114050D7C3}"/>
    <dgm:cxn modelId="{77AF77AB-BF42-4425-AF14-6B310AD3C120}" srcId="{018825E4-EDF7-45BA-9C37-46D97E2FCB3C}" destId="{FBB4ED3C-BCD4-4856-BB36-7D3239C9216C}" srcOrd="1" destOrd="0" parTransId="{277BB1C9-1C8A-423D-9C04-94A738756A1A}" sibTransId="{93D1725D-50D1-4113-9D88-86DBEBAD0E8C}"/>
    <dgm:cxn modelId="{EC40EBAB-A30C-41C1-8DC5-DFC4ADAD627C}" srcId="{D29A3760-D9D0-4B4E-A5B1-E56DDBEA39AD}" destId="{179B29A6-E5E8-46B1-830F-C4FB7EEF824B}" srcOrd="2" destOrd="0" parTransId="{816D2477-B931-454A-8990-101BC8EADEF2}" sibTransId="{9E25F708-74F5-4A12-BE0F-7481F4CFED28}"/>
    <dgm:cxn modelId="{F1DBE8D3-2F97-4C1B-8204-9CC5B4B51AFF}" type="presOf" srcId="{B42CB62C-2088-4D80-9AB4-8369A3DF7B7D}" destId="{1F6E299C-189E-4D0E-84DD-63DAFD676FF0}" srcOrd="0" destOrd="0" presId="urn:microsoft.com/office/officeart/2005/8/layout/vList2"/>
    <dgm:cxn modelId="{D582CCF2-6F75-4172-A6D5-EDF81CC2F40E}" type="presOf" srcId="{FBB4ED3C-BCD4-4856-BB36-7D3239C9216C}" destId="{EAAF28C9-3456-41B2-9387-4F9850B701E7}" srcOrd="0" destOrd="1" presId="urn:microsoft.com/office/officeart/2005/8/layout/vList2"/>
    <dgm:cxn modelId="{5BE0F1F2-2320-4941-8E04-2AA9898703CA}" type="presOf" srcId="{D29A3760-D9D0-4B4E-A5B1-E56DDBEA39AD}" destId="{FAF855C8-1A7C-445D-A3C6-01A8F5F55324}" srcOrd="0" destOrd="0" presId="urn:microsoft.com/office/officeart/2005/8/layout/vList2"/>
    <dgm:cxn modelId="{FDFEFCF3-AA3B-45B4-AA69-6D220F071838}" type="presOf" srcId="{AA88F700-D54F-44D4-82B4-18509D3631B3}" destId="{1F6E299C-189E-4D0E-84DD-63DAFD676FF0}" srcOrd="0" destOrd="1" presId="urn:microsoft.com/office/officeart/2005/8/layout/vList2"/>
    <dgm:cxn modelId="{5C593AFA-7410-4BA4-A7C1-FB9AC85E7AE5}" type="presOf" srcId="{018825E4-EDF7-45BA-9C37-46D97E2FCB3C}" destId="{9FE304BE-49EF-4577-AF12-52CF4B43648C}" srcOrd="0" destOrd="0" presId="urn:microsoft.com/office/officeart/2005/8/layout/vList2"/>
    <dgm:cxn modelId="{32989124-FBB1-4151-9EA0-1CE3F8436F04}" type="presParOf" srcId="{1DE18A5F-CEC7-4B25-9641-0973A96AF751}" destId="{F19D60DA-BF9E-42E3-A672-E686018C0EF8}" srcOrd="0" destOrd="0" presId="urn:microsoft.com/office/officeart/2005/8/layout/vList2"/>
    <dgm:cxn modelId="{0E6C99FB-D7A4-4CB5-9312-084C532AC97D}" type="presParOf" srcId="{1DE18A5F-CEC7-4B25-9641-0973A96AF751}" destId="{1F6E299C-189E-4D0E-84DD-63DAFD676FF0}" srcOrd="1" destOrd="0" presId="urn:microsoft.com/office/officeart/2005/8/layout/vList2"/>
    <dgm:cxn modelId="{0CB6481E-0887-4AD9-8E01-E4BE28E09179}" type="presParOf" srcId="{1DE18A5F-CEC7-4B25-9641-0973A96AF751}" destId="{9FE304BE-49EF-4577-AF12-52CF4B43648C}" srcOrd="2" destOrd="0" presId="urn:microsoft.com/office/officeart/2005/8/layout/vList2"/>
    <dgm:cxn modelId="{19853F93-B5E6-4ABD-BDA2-8161171B1D57}" type="presParOf" srcId="{1DE18A5F-CEC7-4B25-9641-0973A96AF751}" destId="{EAAF28C9-3456-41B2-9387-4F9850B701E7}" srcOrd="3" destOrd="0" presId="urn:microsoft.com/office/officeart/2005/8/layout/vList2"/>
    <dgm:cxn modelId="{96A94AFC-0A54-4AFA-A82C-167A6E6B65FF}" type="presParOf" srcId="{1DE18A5F-CEC7-4B25-9641-0973A96AF751}" destId="{FAF855C8-1A7C-445D-A3C6-01A8F5F55324}" srcOrd="4" destOrd="0" presId="urn:microsoft.com/office/officeart/2005/8/layout/vList2"/>
    <dgm:cxn modelId="{261CB9F1-3B4C-46D0-A66F-3452A5252DB2}" type="presParOf" srcId="{1DE18A5F-CEC7-4B25-9641-0973A96AF751}" destId="{875A014B-AE29-4085-9011-A26E09E70D6C}" srcOrd="5" destOrd="0" presId="urn:microsoft.com/office/officeart/2005/8/layout/vList2"/>
    <dgm:cxn modelId="{D3310DA4-8A96-4B4E-98ED-27C24F532DFF}" type="presParOf" srcId="{1DE18A5F-CEC7-4B25-9641-0973A96AF751}" destId="{4D871F89-22FB-40B7-93DE-4A0B12C602D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CCC730-F58A-4C14-BF45-E5B442E16296}"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91D8C2CC-4C8F-48FB-9D60-58422DF89FEB}">
      <dgm:prSet phldrT="[Text]" custT="1"/>
      <dgm:spPr>
        <a:solidFill>
          <a:srgbClr val="CAEDD2"/>
        </a:solidFill>
      </dgm:spPr>
      <dgm:t>
        <a:bodyPr/>
        <a:lstStyle/>
        <a:p>
          <a:pPr algn="just"/>
          <a:r>
            <a:rPr lang="en-US" sz="2400">
              <a:solidFill>
                <a:schemeClr val="tx1"/>
              </a:solidFill>
            </a:rPr>
            <a:t>Synthesize datasets from real-world that are currently employed for base model development and adapt them to reflect potential NMO related scenarios</a:t>
          </a:r>
        </a:p>
      </dgm:t>
    </dgm:pt>
    <dgm:pt modelId="{152DD3E0-3AF0-40C4-9E7A-219480A75F60}" type="parTrans" cxnId="{9547CD48-F855-4CB1-AE0B-8C753FB2BA65}">
      <dgm:prSet/>
      <dgm:spPr/>
      <dgm:t>
        <a:bodyPr/>
        <a:lstStyle/>
        <a:p>
          <a:endParaRPr lang="en-US"/>
        </a:p>
      </dgm:t>
    </dgm:pt>
    <dgm:pt modelId="{38A186AE-056F-4CC0-85C9-51615FF1377F}" type="sibTrans" cxnId="{9547CD48-F855-4CB1-AE0B-8C753FB2BA65}">
      <dgm:prSet/>
      <dgm:spPr/>
      <dgm:t>
        <a:bodyPr/>
        <a:lstStyle/>
        <a:p>
          <a:endParaRPr lang="en-US"/>
        </a:p>
      </dgm:t>
    </dgm:pt>
    <dgm:pt modelId="{0C377E7C-87A5-47F4-9F72-F2345BEFEFC0}" type="pres">
      <dgm:prSet presAssocID="{2DCCC730-F58A-4C14-BF45-E5B442E16296}" presName="linear" presStyleCnt="0">
        <dgm:presLayoutVars>
          <dgm:dir/>
          <dgm:resizeHandles val="exact"/>
        </dgm:presLayoutVars>
      </dgm:prSet>
      <dgm:spPr/>
    </dgm:pt>
    <dgm:pt modelId="{A9DE468B-87F0-416A-A498-8D6D3379BD7E}" type="pres">
      <dgm:prSet presAssocID="{91D8C2CC-4C8F-48FB-9D60-58422DF89FEB}" presName="comp" presStyleCnt="0"/>
      <dgm:spPr/>
    </dgm:pt>
    <dgm:pt modelId="{071379CF-87EE-4301-B677-CAE67F1308ED}" type="pres">
      <dgm:prSet presAssocID="{91D8C2CC-4C8F-48FB-9D60-58422DF89FEB}" presName="box" presStyleLbl="node1" presStyleIdx="0" presStyleCnt="1" custLinFactNeighborX="24813" custLinFactNeighborY="71965"/>
      <dgm:spPr/>
    </dgm:pt>
    <dgm:pt modelId="{3BF19B10-0078-4D54-BF5F-84F21F1FEB6E}" type="pres">
      <dgm:prSet presAssocID="{91D8C2CC-4C8F-48FB-9D60-58422DF89FEB}" presName="img" presStyleLbl="fgImgPlace1" presStyleIdx="0" presStyleCnt="1" custScaleX="62345"/>
      <dgm:spPr>
        <a:blipFill>
          <a:blip xmlns:r="http://schemas.openxmlformats.org/officeDocument/2006/relationships" r:embed="rId1">
            <a:duotone>
              <a:prstClr val="black"/>
              <a:srgbClr val="C8E2CE">
                <a:tint val="45000"/>
                <a:satMod val="400000"/>
              </a:srgbClr>
            </a:duotone>
            <a:alphaModFix/>
            <a:extLst>
              <a:ext uri="{BEBA8EAE-BF5A-486C-A8C5-ECC9F3942E4B}">
                <a14:imgProps xmlns:a14="http://schemas.microsoft.com/office/drawing/2010/main">
                  <a14:imgLayer r:embed="rId2">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l="-4000" r="-4000"/>
          </a:stretch>
        </a:blipFill>
        <a:ln>
          <a:noFill/>
        </a:ln>
      </dgm:spPr>
    </dgm:pt>
    <dgm:pt modelId="{00D56B29-A54A-4E5F-8EE7-19A324770214}" type="pres">
      <dgm:prSet presAssocID="{91D8C2CC-4C8F-48FB-9D60-58422DF89FEB}" presName="text" presStyleLbl="node1" presStyleIdx="0" presStyleCnt="1">
        <dgm:presLayoutVars>
          <dgm:bulletEnabled val="1"/>
        </dgm:presLayoutVars>
      </dgm:prSet>
      <dgm:spPr/>
    </dgm:pt>
  </dgm:ptLst>
  <dgm:cxnLst>
    <dgm:cxn modelId="{C57EAD1B-1B1A-4928-882F-00A87E8C9857}" type="presOf" srcId="{91D8C2CC-4C8F-48FB-9D60-58422DF89FEB}" destId="{00D56B29-A54A-4E5F-8EE7-19A324770214}" srcOrd="1" destOrd="0" presId="urn:microsoft.com/office/officeart/2005/8/layout/vList4"/>
    <dgm:cxn modelId="{9547CD48-F855-4CB1-AE0B-8C753FB2BA65}" srcId="{2DCCC730-F58A-4C14-BF45-E5B442E16296}" destId="{91D8C2CC-4C8F-48FB-9D60-58422DF89FEB}" srcOrd="0" destOrd="0" parTransId="{152DD3E0-3AF0-40C4-9E7A-219480A75F60}" sibTransId="{38A186AE-056F-4CC0-85C9-51615FF1377F}"/>
    <dgm:cxn modelId="{36314D7B-A154-4F7D-A941-DF2950F8BDCD}" type="presOf" srcId="{91D8C2CC-4C8F-48FB-9D60-58422DF89FEB}" destId="{071379CF-87EE-4301-B677-CAE67F1308ED}" srcOrd="0" destOrd="0" presId="urn:microsoft.com/office/officeart/2005/8/layout/vList4"/>
    <dgm:cxn modelId="{975B4396-78E9-45FA-B8D2-5EDF44FA5B54}" type="presOf" srcId="{2DCCC730-F58A-4C14-BF45-E5B442E16296}" destId="{0C377E7C-87A5-47F4-9F72-F2345BEFEFC0}" srcOrd="0" destOrd="0" presId="urn:microsoft.com/office/officeart/2005/8/layout/vList4"/>
    <dgm:cxn modelId="{F1720AB7-02D3-484C-B552-14F4CE301621}" type="presParOf" srcId="{0C377E7C-87A5-47F4-9F72-F2345BEFEFC0}" destId="{A9DE468B-87F0-416A-A498-8D6D3379BD7E}" srcOrd="0" destOrd="0" presId="urn:microsoft.com/office/officeart/2005/8/layout/vList4"/>
    <dgm:cxn modelId="{55858C63-9F7D-4C0E-82C2-FA09F97C554D}" type="presParOf" srcId="{A9DE468B-87F0-416A-A498-8D6D3379BD7E}" destId="{071379CF-87EE-4301-B677-CAE67F1308ED}" srcOrd="0" destOrd="0" presId="urn:microsoft.com/office/officeart/2005/8/layout/vList4"/>
    <dgm:cxn modelId="{18BCB0D3-DDF4-408E-AB02-23472766B13E}" type="presParOf" srcId="{A9DE468B-87F0-416A-A498-8D6D3379BD7E}" destId="{3BF19B10-0078-4D54-BF5F-84F21F1FEB6E}" srcOrd="1" destOrd="0" presId="urn:microsoft.com/office/officeart/2005/8/layout/vList4"/>
    <dgm:cxn modelId="{9480853A-4C59-4D67-8E70-EA4D25B1923C}" type="presParOf" srcId="{A9DE468B-87F0-416A-A498-8D6D3379BD7E}" destId="{00D56B29-A54A-4E5F-8EE7-19A32477021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CCC730-F58A-4C14-BF45-E5B442E16296}"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91D8C2CC-4C8F-48FB-9D60-58422DF89FEB}">
      <dgm:prSet phldrT="[Text]" custT="1"/>
      <dgm:spPr>
        <a:solidFill>
          <a:srgbClr val="CAEDD2"/>
        </a:solidFill>
      </dgm:spPr>
      <dgm:t>
        <a:bodyPr/>
        <a:lstStyle/>
        <a:p>
          <a:pPr algn="just"/>
          <a:r>
            <a:rPr lang="en-US" sz="2400">
              <a:solidFill>
                <a:schemeClr val="tx1"/>
              </a:solidFill>
            </a:rPr>
            <a:t>Synthesize datasets from real-world that are currently employed for base model development and adapt them to reflect potential NMO related scenarios</a:t>
          </a:r>
        </a:p>
      </dgm:t>
    </dgm:pt>
    <dgm:pt modelId="{152DD3E0-3AF0-40C4-9E7A-219480A75F60}" type="parTrans" cxnId="{9547CD48-F855-4CB1-AE0B-8C753FB2BA65}">
      <dgm:prSet/>
      <dgm:spPr/>
      <dgm:t>
        <a:bodyPr/>
        <a:lstStyle/>
        <a:p>
          <a:endParaRPr lang="en-US"/>
        </a:p>
      </dgm:t>
    </dgm:pt>
    <dgm:pt modelId="{38A186AE-056F-4CC0-85C9-51615FF1377F}" type="sibTrans" cxnId="{9547CD48-F855-4CB1-AE0B-8C753FB2BA65}">
      <dgm:prSet/>
      <dgm:spPr/>
      <dgm:t>
        <a:bodyPr/>
        <a:lstStyle/>
        <a:p>
          <a:endParaRPr lang="en-US"/>
        </a:p>
      </dgm:t>
    </dgm:pt>
    <dgm:pt modelId="{0C377E7C-87A5-47F4-9F72-F2345BEFEFC0}" type="pres">
      <dgm:prSet presAssocID="{2DCCC730-F58A-4C14-BF45-E5B442E16296}" presName="linear" presStyleCnt="0">
        <dgm:presLayoutVars>
          <dgm:dir/>
          <dgm:resizeHandles val="exact"/>
        </dgm:presLayoutVars>
      </dgm:prSet>
      <dgm:spPr/>
    </dgm:pt>
    <dgm:pt modelId="{A9DE468B-87F0-416A-A498-8D6D3379BD7E}" type="pres">
      <dgm:prSet presAssocID="{91D8C2CC-4C8F-48FB-9D60-58422DF89FEB}" presName="comp" presStyleCnt="0"/>
      <dgm:spPr/>
    </dgm:pt>
    <dgm:pt modelId="{071379CF-87EE-4301-B677-CAE67F1308ED}" type="pres">
      <dgm:prSet presAssocID="{91D8C2CC-4C8F-48FB-9D60-58422DF89FEB}" presName="box" presStyleLbl="node1" presStyleIdx="0" presStyleCnt="1" custLinFactNeighborX="24813" custLinFactNeighborY="71965"/>
      <dgm:spPr/>
    </dgm:pt>
    <dgm:pt modelId="{3BF19B10-0078-4D54-BF5F-84F21F1FEB6E}" type="pres">
      <dgm:prSet presAssocID="{91D8C2CC-4C8F-48FB-9D60-58422DF89FEB}" presName="img" presStyleLbl="fgImgPlace1" presStyleIdx="0" presStyleCnt="1" custScaleX="62345"/>
      <dgm:spPr>
        <a:blipFill>
          <a:blip xmlns:r="http://schemas.openxmlformats.org/officeDocument/2006/relationships" r:embed="rId1">
            <a:duotone>
              <a:prstClr val="black"/>
              <a:srgbClr val="C8E2CE">
                <a:tint val="45000"/>
                <a:satMod val="400000"/>
              </a:srgbClr>
            </a:duotone>
            <a:alphaModFix/>
            <a:extLst>
              <a:ext uri="{BEBA8EAE-BF5A-486C-A8C5-ECC9F3942E4B}">
                <a14:imgProps xmlns:a14="http://schemas.microsoft.com/office/drawing/2010/main">
                  <a14:imgLayer r:embed="rId2">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l="-4000" r="-4000"/>
          </a:stretch>
        </a:blipFill>
        <a:ln>
          <a:noFill/>
        </a:ln>
      </dgm:spPr>
    </dgm:pt>
    <dgm:pt modelId="{00D56B29-A54A-4E5F-8EE7-19A324770214}" type="pres">
      <dgm:prSet presAssocID="{91D8C2CC-4C8F-48FB-9D60-58422DF89FEB}" presName="text" presStyleLbl="node1" presStyleIdx="0" presStyleCnt="1">
        <dgm:presLayoutVars>
          <dgm:bulletEnabled val="1"/>
        </dgm:presLayoutVars>
      </dgm:prSet>
      <dgm:spPr/>
    </dgm:pt>
  </dgm:ptLst>
  <dgm:cxnLst>
    <dgm:cxn modelId="{C57EAD1B-1B1A-4928-882F-00A87E8C9857}" type="presOf" srcId="{91D8C2CC-4C8F-48FB-9D60-58422DF89FEB}" destId="{00D56B29-A54A-4E5F-8EE7-19A324770214}" srcOrd="1" destOrd="0" presId="urn:microsoft.com/office/officeart/2005/8/layout/vList4"/>
    <dgm:cxn modelId="{9547CD48-F855-4CB1-AE0B-8C753FB2BA65}" srcId="{2DCCC730-F58A-4C14-BF45-E5B442E16296}" destId="{91D8C2CC-4C8F-48FB-9D60-58422DF89FEB}" srcOrd="0" destOrd="0" parTransId="{152DD3E0-3AF0-40C4-9E7A-219480A75F60}" sibTransId="{38A186AE-056F-4CC0-85C9-51615FF1377F}"/>
    <dgm:cxn modelId="{36314D7B-A154-4F7D-A941-DF2950F8BDCD}" type="presOf" srcId="{91D8C2CC-4C8F-48FB-9D60-58422DF89FEB}" destId="{071379CF-87EE-4301-B677-CAE67F1308ED}" srcOrd="0" destOrd="0" presId="urn:microsoft.com/office/officeart/2005/8/layout/vList4"/>
    <dgm:cxn modelId="{975B4396-78E9-45FA-B8D2-5EDF44FA5B54}" type="presOf" srcId="{2DCCC730-F58A-4C14-BF45-E5B442E16296}" destId="{0C377E7C-87A5-47F4-9F72-F2345BEFEFC0}" srcOrd="0" destOrd="0" presId="urn:microsoft.com/office/officeart/2005/8/layout/vList4"/>
    <dgm:cxn modelId="{F1720AB7-02D3-484C-B552-14F4CE301621}" type="presParOf" srcId="{0C377E7C-87A5-47F4-9F72-F2345BEFEFC0}" destId="{A9DE468B-87F0-416A-A498-8D6D3379BD7E}" srcOrd="0" destOrd="0" presId="urn:microsoft.com/office/officeart/2005/8/layout/vList4"/>
    <dgm:cxn modelId="{55858C63-9F7D-4C0E-82C2-FA09F97C554D}" type="presParOf" srcId="{A9DE468B-87F0-416A-A498-8D6D3379BD7E}" destId="{071379CF-87EE-4301-B677-CAE67F1308ED}" srcOrd="0" destOrd="0" presId="urn:microsoft.com/office/officeart/2005/8/layout/vList4"/>
    <dgm:cxn modelId="{18BCB0D3-DDF4-408E-AB02-23472766B13E}" type="presParOf" srcId="{A9DE468B-87F0-416A-A498-8D6D3379BD7E}" destId="{3BF19B10-0078-4D54-BF5F-84F21F1FEB6E}" srcOrd="1" destOrd="0" presId="urn:microsoft.com/office/officeart/2005/8/layout/vList4"/>
    <dgm:cxn modelId="{9480853A-4C59-4D67-8E70-EA4D25B1923C}" type="presParOf" srcId="{A9DE468B-87F0-416A-A498-8D6D3379BD7E}" destId="{00D56B29-A54A-4E5F-8EE7-19A32477021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DCCC730-F58A-4C14-BF45-E5B442E16296}"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en-US"/>
        </a:p>
      </dgm:t>
    </dgm:pt>
    <dgm:pt modelId="{91D8C2CC-4C8F-48FB-9D60-58422DF89FEB}">
      <dgm:prSet phldrT="[Text]" custT="1"/>
      <dgm:spPr>
        <a:solidFill>
          <a:srgbClr val="CAEDD2"/>
        </a:solidFill>
      </dgm:spPr>
      <dgm:t>
        <a:bodyPr/>
        <a:lstStyle/>
        <a:p>
          <a:pPr algn="just"/>
          <a:r>
            <a:rPr lang="en-US" sz="2400">
              <a:solidFill>
                <a:schemeClr val="tx1"/>
              </a:solidFill>
            </a:rPr>
            <a:t>Synthesize datasets from real-world that are currently employed for base model development and adapt them to reflect potential NMO related scenarios</a:t>
          </a:r>
        </a:p>
      </dgm:t>
    </dgm:pt>
    <dgm:pt modelId="{152DD3E0-3AF0-40C4-9E7A-219480A75F60}" type="parTrans" cxnId="{9547CD48-F855-4CB1-AE0B-8C753FB2BA65}">
      <dgm:prSet/>
      <dgm:spPr/>
      <dgm:t>
        <a:bodyPr/>
        <a:lstStyle/>
        <a:p>
          <a:endParaRPr lang="en-US"/>
        </a:p>
      </dgm:t>
    </dgm:pt>
    <dgm:pt modelId="{38A186AE-056F-4CC0-85C9-51615FF1377F}" type="sibTrans" cxnId="{9547CD48-F855-4CB1-AE0B-8C753FB2BA65}">
      <dgm:prSet/>
      <dgm:spPr/>
      <dgm:t>
        <a:bodyPr/>
        <a:lstStyle/>
        <a:p>
          <a:endParaRPr lang="en-US"/>
        </a:p>
      </dgm:t>
    </dgm:pt>
    <dgm:pt modelId="{0C377E7C-87A5-47F4-9F72-F2345BEFEFC0}" type="pres">
      <dgm:prSet presAssocID="{2DCCC730-F58A-4C14-BF45-E5B442E16296}" presName="linear" presStyleCnt="0">
        <dgm:presLayoutVars>
          <dgm:dir/>
          <dgm:resizeHandles val="exact"/>
        </dgm:presLayoutVars>
      </dgm:prSet>
      <dgm:spPr/>
    </dgm:pt>
    <dgm:pt modelId="{A9DE468B-87F0-416A-A498-8D6D3379BD7E}" type="pres">
      <dgm:prSet presAssocID="{91D8C2CC-4C8F-48FB-9D60-58422DF89FEB}" presName="comp" presStyleCnt="0"/>
      <dgm:spPr/>
    </dgm:pt>
    <dgm:pt modelId="{071379CF-87EE-4301-B677-CAE67F1308ED}" type="pres">
      <dgm:prSet presAssocID="{91D8C2CC-4C8F-48FB-9D60-58422DF89FEB}" presName="box" presStyleLbl="node1" presStyleIdx="0" presStyleCnt="1" custLinFactNeighborX="24813" custLinFactNeighborY="71965"/>
      <dgm:spPr/>
    </dgm:pt>
    <dgm:pt modelId="{3BF19B10-0078-4D54-BF5F-84F21F1FEB6E}" type="pres">
      <dgm:prSet presAssocID="{91D8C2CC-4C8F-48FB-9D60-58422DF89FEB}" presName="img" presStyleLbl="fgImgPlace1" presStyleIdx="0" presStyleCnt="1" custScaleX="62345"/>
      <dgm:spPr>
        <a:blipFill>
          <a:blip xmlns:r="http://schemas.openxmlformats.org/officeDocument/2006/relationships" r:embed="rId1">
            <a:duotone>
              <a:prstClr val="black"/>
              <a:srgbClr val="C8E2CE">
                <a:tint val="45000"/>
                <a:satMod val="400000"/>
              </a:srgbClr>
            </a:duotone>
            <a:alphaModFix/>
            <a:extLst>
              <a:ext uri="{BEBA8EAE-BF5A-486C-A8C5-ECC9F3942E4B}">
                <a14:imgProps xmlns:a14="http://schemas.microsoft.com/office/drawing/2010/main">
                  <a14:imgLayer r:embed="rId2">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l="-4000" r="-4000"/>
          </a:stretch>
        </a:blipFill>
        <a:ln>
          <a:noFill/>
        </a:ln>
      </dgm:spPr>
    </dgm:pt>
    <dgm:pt modelId="{00D56B29-A54A-4E5F-8EE7-19A324770214}" type="pres">
      <dgm:prSet presAssocID="{91D8C2CC-4C8F-48FB-9D60-58422DF89FEB}" presName="text" presStyleLbl="node1" presStyleIdx="0" presStyleCnt="1">
        <dgm:presLayoutVars>
          <dgm:bulletEnabled val="1"/>
        </dgm:presLayoutVars>
      </dgm:prSet>
      <dgm:spPr/>
    </dgm:pt>
  </dgm:ptLst>
  <dgm:cxnLst>
    <dgm:cxn modelId="{C57EAD1B-1B1A-4928-882F-00A87E8C9857}" type="presOf" srcId="{91D8C2CC-4C8F-48FB-9D60-58422DF89FEB}" destId="{00D56B29-A54A-4E5F-8EE7-19A324770214}" srcOrd="1" destOrd="0" presId="urn:microsoft.com/office/officeart/2005/8/layout/vList4"/>
    <dgm:cxn modelId="{9547CD48-F855-4CB1-AE0B-8C753FB2BA65}" srcId="{2DCCC730-F58A-4C14-BF45-E5B442E16296}" destId="{91D8C2CC-4C8F-48FB-9D60-58422DF89FEB}" srcOrd="0" destOrd="0" parTransId="{152DD3E0-3AF0-40C4-9E7A-219480A75F60}" sibTransId="{38A186AE-056F-4CC0-85C9-51615FF1377F}"/>
    <dgm:cxn modelId="{36314D7B-A154-4F7D-A941-DF2950F8BDCD}" type="presOf" srcId="{91D8C2CC-4C8F-48FB-9D60-58422DF89FEB}" destId="{071379CF-87EE-4301-B677-CAE67F1308ED}" srcOrd="0" destOrd="0" presId="urn:microsoft.com/office/officeart/2005/8/layout/vList4"/>
    <dgm:cxn modelId="{975B4396-78E9-45FA-B8D2-5EDF44FA5B54}" type="presOf" srcId="{2DCCC730-F58A-4C14-BF45-E5B442E16296}" destId="{0C377E7C-87A5-47F4-9F72-F2345BEFEFC0}" srcOrd="0" destOrd="0" presId="urn:microsoft.com/office/officeart/2005/8/layout/vList4"/>
    <dgm:cxn modelId="{F1720AB7-02D3-484C-B552-14F4CE301621}" type="presParOf" srcId="{0C377E7C-87A5-47F4-9F72-F2345BEFEFC0}" destId="{A9DE468B-87F0-416A-A498-8D6D3379BD7E}" srcOrd="0" destOrd="0" presId="urn:microsoft.com/office/officeart/2005/8/layout/vList4"/>
    <dgm:cxn modelId="{55858C63-9F7D-4C0E-82C2-FA09F97C554D}" type="presParOf" srcId="{A9DE468B-87F0-416A-A498-8D6D3379BD7E}" destId="{071379CF-87EE-4301-B677-CAE67F1308ED}" srcOrd="0" destOrd="0" presId="urn:microsoft.com/office/officeart/2005/8/layout/vList4"/>
    <dgm:cxn modelId="{18BCB0D3-DDF4-408E-AB02-23472766B13E}" type="presParOf" srcId="{A9DE468B-87F0-416A-A498-8D6D3379BD7E}" destId="{3BF19B10-0078-4D54-BF5F-84F21F1FEB6E}" srcOrd="1" destOrd="0" presId="urn:microsoft.com/office/officeart/2005/8/layout/vList4"/>
    <dgm:cxn modelId="{9480853A-4C59-4D67-8E70-EA4D25B1923C}" type="presParOf" srcId="{A9DE468B-87F0-416A-A498-8D6D3379BD7E}" destId="{00D56B29-A54A-4E5F-8EE7-19A32477021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CAEE59-2BCA-414B-9FE0-3B076447E31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65057B9-8A3F-4DFB-A5D4-14DC977735DC}">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Background</a:t>
          </a:r>
        </a:p>
      </dgm:t>
    </dgm:pt>
    <dgm:pt modelId="{8513F2CB-FFCA-4293-9EB1-EF641A983D96}" type="parTrans" cxnId="{CCB93087-FCEC-4A8D-8D47-E720FB6B9BAB}">
      <dgm:prSet/>
      <dgm:spPr/>
      <dgm:t>
        <a:bodyPr/>
        <a:lstStyle/>
        <a:p>
          <a:endParaRPr lang="en-US" sz="2000"/>
        </a:p>
      </dgm:t>
    </dgm:pt>
    <dgm:pt modelId="{1FE3A120-4A28-498F-927E-F54E2B5EDEB4}" type="sibTrans" cxnId="{CCB93087-FCEC-4A8D-8D47-E720FB6B9BAB}">
      <dgm:prSet/>
      <dgm:spPr/>
      <dgm:t>
        <a:bodyPr/>
        <a:lstStyle/>
        <a:p>
          <a:endParaRPr lang="en-US" sz="2000"/>
        </a:p>
      </dgm:t>
    </dgm:pt>
    <dgm:pt modelId="{018825E4-EDF7-45BA-9C37-46D97E2FCB3C}">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a:t>
          </a:r>
        </a:p>
      </dgm:t>
    </dgm:pt>
    <dgm:pt modelId="{1FDC76F2-9E89-414E-8274-BEB22710BB38}" type="parTrans" cxnId="{03B9315B-8D6A-4CEC-A677-0EE8CE3D934F}">
      <dgm:prSet/>
      <dgm:spPr/>
      <dgm:t>
        <a:bodyPr/>
        <a:lstStyle/>
        <a:p>
          <a:endParaRPr lang="en-US" sz="2000"/>
        </a:p>
      </dgm:t>
    </dgm:pt>
    <dgm:pt modelId="{44B8AC4C-8465-4DA1-A503-C9C334593918}" type="sibTrans" cxnId="{03B9315B-8D6A-4CEC-A677-0EE8CE3D934F}">
      <dgm:prSet/>
      <dgm:spPr/>
      <dgm:t>
        <a:bodyPr/>
        <a:lstStyle/>
        <a:p>
          <a:endParaRPr lang="en-US" sz="2000"/>
        </a:p>
      </dgm:t>
    </dgm:pt>
    <dgm:pt modelId="{D29A3760-D9D0-4B4E-A5B1-E56DDBEA39AD}">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II: Guidebook</a:t>
          </a:r>
        </a:p>
      </dgm:t>
    </dgm:pt>
    <dgm:pt modelId="{EEF58D24-6B90-4B83-BAD8-A54D4BB3DF2D}" type="parTrans" cxnId="{309CB243-08A8-4D35-AA60-5E53154DF307}">
      <dgm:prSet/>
      <dgm:spPr/>
      <dgm:t>
        <a:bodyPr/>
        <a:lstStyle/>
        <a:p>
          <a:endParaRPr lang="en-US" sz="2000"/>
        </a:p>
      </dgm:t>
    </dgm:pt>
    <dgm:pt modelId="{6BBDF131-C23F-430F-AB48-4656ACDAC658}" type="sibTrans" cxnId="{309CB243-08A8-4D35-AA60-5E53154DF307}">
      <dgm:prSet/>
      <dgm:spPr/>
      <dgm:t>
        <a:bodyPr/>
        <a:lstStyle/>
        <a:p>
          <a:endParaRPr lang="en-US" sz="2000"/>
        </a:p>
      </dgm:t>
    </dgm:pt>
    <dgm:pt modelId="{AA88F700-D54F-44D4-82B4-18509D3631B3}">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Objectives</a:t>
          </a:r>
        </a:p>
      </dgm:t>
    </dgm:pt>
    <dgm:pt modelId="{20B9675F-ED55-422C-BC4F-E62324064449}" type="parTrans" cxnId="{0917A4A4-20F9-4A8B-906D-BCF1A60F9A2D}">
      <dgm:prSet/>
      <dgm:spPr/>
      <dgm:t>
        <a:bodyPr/>
        <a:lstStyle/>
        <a:p>
          <a:endParaRPr lang="en-US" sz="2000"/>
        </a:p>
      </dgm:t>
    </dgm:pt>
    <dgm:pt modelId="{4FC5883E-159E-4C2D-8284-B0114050D7C3}" type="sibTrans" cxnId="{0917A4A4-20F9-4A8B-906D-BCF1A60F9A2D}">
      <dgm:prSet/>
      <dgm:spPr/>
      <dgm:t>
        <a:bodyPr/>
        <a:lstStyle/>
        <a:p>
          <a:endParaRPr lang="en-US" sz="2000"/>
        </a:p>
      </dgm:t>
    </dgm:pt>
    <dgm:pt modelId="{AF668EE6-C19E-45A9-B153-598A519114F1}">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Timeline</a:t>
          </a:r>
        </a:p>
      </dgm:t>
    </dgm:pt>
    <dgm:pt modelId="{D1A5FD5E-80E1-49F9-B9EA-C4B9C027B21B}" type="parTrans" cxnId="{E5606730-EA13-4BA8-A606-7BB168513652}">
      <dgm:prSet/>
      <dgm:spPr/>
      <dgm:t>
        <a:bodyPr/>
        <a:lstStyle/>
        <a:p>
          <a:endParaRPr lang="en-US" sz="2000"/>
        </a:p>
      </dgm:t>
    </dgm:pt>
    <dgm:pt modelId="{FAD4E43B-C9E2-4806-987E-3C2959619247}" type="sibTrans" cxnId="{E5606730-EA13-4BA8-A606-7BB168513652}">
      <dgm:prSet/>
      <dgm:spPr/>
      <dgm:t>
        <a:bodyPr/>
        <a:lstStyle/>
        <a:p>
          <a:endParaRPr lang="en-US" sz="2000"/>
        </a:p>
      </dgm:t>
    </dgm:pt>
    <dgm:pt modelId="{B42CB62C-2088-4D80-9AB4-8369A3DF7B7D}">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Team Introduction</a:t>
          </a:r>
        </a:p>
      </dgm:t>
    </dgm:pt>
    <dgm:pt modelId="{54C092BD-4290-4066-AD08-AB0DA59A13DD}" type="parTrans" cxnId="{9ADDDB1B-7F09-4A5D-9471-90E4BE9346A1}">
      <dgm:prSet/>
      <dgm:spPr/>
      <dgm:t>
        <a:bodyPr/>
        <a:lstStyle/>
        <a:p>
          <a:endParaRPr lang="en-US" sz="1600"/>
        </a:p>
      </dgm:t>
    </dgm:pt>
    <dgm:pt modelId="{1E04B0B8-8F82-41A3-9C07-CE3D60BC4ECA}" type="sibTrans" cxnId="{9ADDDB1B-7F09-4A5D-9471-90E4BE9346A1}">
      <dgm:prSet/>
      <dgm:spPr/>
      <dgm:t>
        <a:bodyPr/>
        <a:lstStyle/>
        <a:p>
          <a:endParaRPr lang="en-US" sz="1600"/>
        </a:p>
      </dgm:t>
    </dgm:pt>
    <dgm:pt modelId="{DE5E794B-77F3-4BD4-AEA7-30E56EACF8F4}">
      <dgm:prSet custT="1"/>
      <dgm:spPr/>
      <dgm:t>
        <a:bodyPr/>
        <a:lstStyle/>
        <a:p>
          <a:r>
            <a:rPr lang="en-US" sz="2000" b="1" kern="1200">
              <a:solidFill>
                <a:srgbClr val="FFFFFF">
                  <a:lumMod val="95000"/>
                </a:srgbClr>
              </a:solidFill>
              <a:latin typeface="Century Schoolbook" panose="02040604050505020304"/>
              <a:ea typeface="+mn-ea"/>
              <a:cs typeface="+mn-cs"/>
            </a:rPr>
            <a:t>Task I: Literature Review</a:t>
          </a:r>
        </a:p>
      </dgm:t>
    </dgm:pt>
    <dgm:pt modelId="{8158029C-50AF-499F-A19A-27D2F137582B}" type="parTrans" cxnId="{BB00803C-E6B7-40FA-B17F-4AF37E6DA55B}">
      <dgm:prSet/>
      <dgm:spPr/>
      <dgm:t>
        <a:bodyPr/>
        <a:lstStyle/>
        <a:p>
          <a:endParaRPr lang="en-US" sz="1600"/>
        </a:p>
      </dgm:t>
    </dgm:pt>
    <dgm:pt modelId="{1F6B6B42-EAC6-40F8-B6B0-6A215AC2606D}" type="sibTrans" cxnId="{BB00803C-E6B7-40FA-B17F-4AF37E6DA55B}">
      <dgm:prSet/>
      <dgm:spPr/>
      <dgm:t>
        <a:bodyPr/>
        <a:lstStyle/>
        <a:p>
          <a:endParaRPr lang="en-US" sz="1600"/>
        </a:p>
      </dgm:t>
    </dgm:pt>
    <dgm:pt modelId="{FBB4ED3C-BCD4-4856-BB36-7D3239C9216C}">
      <dgm:prSet custT="1"/>
      <dgm:spPr/>
      <dgm:t>
        <a:bodyPr/>
        <a:lstStyle/>
        <a:p>
          <a:r>
            <a:rPr lang="en-US" sz="2000" b="1" kern="1200">
              <a:solidFill>
                <a:srgbClr val="FFFFFF">
                  <a:lumMod val="95000"/>
                </a:srgbClr>
              </a:solidFill>
              <a:latin typeface="Century Schoolbook" panose="02040604050505020304"/>
              <a:ea typeface="+mn-ea"/>
              <a:cs typeface="+mn-cs"/>
            </a:rPr>
            <a:t>Task II: Selection of NMOs</a:t>
          </a:r>
        </a:p>
      </dgm:t>
    </dgm:pt>
    <dgm:pt modelId="{93D1725D-50D1-4113-9D88-86DBEBAD0E8C}" type="sibTrans" cxnId="{77AF77AB-BF42-4425-AF14-6B310AD3C120}">
      <dgm:prSet/>
      <dgm:spPr/>
      <dgm:t>
        <a:bodyPr/>
        <a:lstStyle/>
        <a:p>
          <a:endParaRPr lang="en-US"/>
        </a:p>
      </dgm:t>
    </dgm:pt>
    <dgm:pt modelId="{277BB1C9-1C8A-423D-9C04-94A738756A1A}" type="parTrans" cxnId="{77AF77AB-BF42-4425-AF14-6B310AD3C120}">
      <dgm:prSet/>
      <dgm:spPr/>
      <dgm:t>
        <a:bodyPr/>
        <a:lstStyle/>
        <a:p>
          <a:endParaRPr lang="en-US"/>
        </a:p>
      </dgm:t>
    </dgm:pt>
    <dgm:pt modelId="{B6041413-E905-4346-8836-7BE2EC10FC59}">
      <dgm:prSet custT="1"/>
      <dgm:spPr/>
      <dgm:t>
        <a:bodyPr/>
        <a:lstStyle/>
        <a:p>
          <a:r>
            <a:rPr lang="en-US" sz="2000" b="1" kern="1200">
              <a:solidFill>
                <a:srgbClr val="FFFFFF">
                  <a:lumMod val="95000"/>
                </a:srgbClr>
              </a:solidFill>
              <a:latin typeface="Century Schoolbook" panose="02040604050505020304"/>
              <a:ea typeface="+mn-ea"/>
              <a:cs typeface="+mn-cs"/>
            </a:rPr>
            <a:t>Task III: Stakeholder Survey</a:t>
          </a:r>
        </a:p>
      </dgm:t>
    </dgm:pt>
    <dgm:pt modelId="{F8AA1637-D991-48A3-BF2F-2428DEF12E6A}" type="sibTrans" cxnId="{F4309528-BF9E-4985-AB31-F40A12937BE5}">
      <dgm:prSet/>
      <dgm:spPr/>
      <dgm:t>
        <a:bodyPr/>
        <a:lstStyle/>
        <a:p>
          <a:endParaRPr lang="en-US"/>
        </a:p>
      </dgm:t>
    </dgm:pt>
    <dgm:pt modelId="{819B1ECD-416D-4510-82FD-1C0D9ED2C219}" type="parTrans" cxnId="{F4309528-BF9E-4985-AB31-F40A12937BE5}">
      <dgm:prSet/>
      <dgm:spPr/>
      <dgm:t>
        <a:bodyPr/>
        <a:lstStyle/>
        <a:p>
          <a:endParaRPr lang="en-US"/>
        </a:p>
      </dgm:t>
    </dgm:pt>
    <dgm:pt modelId="{84670326-F43F-4CC9-B1C4-C5F56710A4C0}">
      <dgm:prSet custT="1"/>
      <dgm:spPr/>
      <dgm:t>
        <a:bodyPr/>
        <a:lstStyle/>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Performance Metrics</a:t>
          </a:r>
        </a:p>
      </dgm:t>
    </dgm:pt>
    <dgm:pt modelId="{D9EF2F03-0CA8-438B-A3EE-76411513176C}" type="parTrans" cxnId="{6DB24D3F-8E5D-4F27-9A01-2F9CCDBB93BA}">
      <dgm:prSet/>
      <dgm:spPr/>
      <dgm:t>
        <a:bodyPr/>
        <a:lstStyle/>
        <a:p>
          <a:endParaRPr lang="en-US"/>
        </a:p>
      </dgm:t>
    </dgm:pt>
    <dgm:pt modelId="{32AA2527-A8EF-4EA9-983D-5AD55C74BBD3}" type="sibTrans" cxnId="{6DB24D3F-8E5D-4F27-9A01-2F9CCDBB93BA}">
      <dgm:prSet/>
      <dgm:spPr/>
      <dgm:t>
        <a:bodyPr/>
        <a:lstStyle/>
        <a:p>
          <a:endParaRPr lang="en-US"/>
        </a:p>
      </dgm:t>
    </dgm:pt>
    <dgm:pt modelId="{5A4CEE2D-84B7-413C-9593-5FE97FCFEF33}">
      <dgm:prSet custT="1"/>
      <dgm:spPr/>
      <dgm:t>
        <a:bodyPr/>
        <a:lstStyle/>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TDFM Updates</a:t>
          </a:r>
        </a:p>
      </dgm:t>
    </dgm:pt>
    <dgm:pt modelId="{B4B20A34-EBCA-4DA4-AFB3-B34EA930DB19}" type="parTrans" cxnId="{A792916C-529C-47EA-8C4F-040A4B50F298}">
      <dgm:prSet/>
      <dgm:spPr/>
      <dgm:t>
        <a:bodyPr/>
        <a:lstStyle/>
        <a:p>
          <a:endParaRPr lang="en-US"/>
        </a:p>
      </dgm:t>
    </dgm:pt>
    <dgm:pt modelId="{CF955433-3E74-4FBE-A8B2-F2BA4C8F220B}" type="sibTrans" cxnId="{A792916C-529C-47EA-8C4F-040A4B50F298}">
      <dgm:prSet/>
      <dgm:spPr/>
      <dgm:t>
        <a:bodyPr/>
        <a:lstStyle/>
        <a:p>
          <a:endParaRPr lang="en-US"/>
        </a:p>
      </dgm:t>
    </dgm:pt>
    <dgm:pt modelId="{179B29A6-E5E8-46B1-830F-C4FB7EEF824B}">
      <dgm:prSet custT="1"/>
      <dgm:spPr/>
      <dgm:t>
        <a:bodyPr/>
        <a:lstStyle/>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TDFM Use Case Analysis</a:t>
          </a:r>
        </a:p>
      </dgm:t>
    </dgm:pt>
    <dgm:pt modelId="{816D2477-B931-454A-8990-101BC8EADEF2}" type="parTrans" cxnId="{D84995F0-5B89-435D-A678-1B5C98E0EA35}">
      <dgm:prSet/>
      <dgm:spPr/>
      <dgm:t>
        <a:bodyPr/>
        <a:lstStyle/>
        <a:p>
          <a:endParaRPr lang="en-US"/>
        </a:p>
      </dgm:t>
    </dgm:pt>
    <dgm:pt modelId="{9E25F708-74F5-4A12-BE0F-7481F4CFED28}" type="sibTrans" cxnId="{D84995F0-5B89-435D-A678-1B5C98E0EA35}">
      <dgm:prSet/>
      <dgm:spPr/>
      <dgm:t>
        <a:bodyPr/>
        <a:lstStyle/>
        <a:p>
          <a:endParaRPr lang="en-US"/>
        </a:p>
      </dgm:t>
    </dgm:pt>
    <dgm:pt modelId="{C7E0A3B3-D554-4786-8B0C-D58C00F8D675}">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Implementation of Research Findings</a:t>
          </a:r>
        </a:p>
      </dgm:t>
    </dgm:pt>
    <dgm:pt modelId="{100AD952-0A29-4C37-8257-11173E668012}" type="parTrans" cxnId="{D3287D26-8073-4EAC-9796-9CCCF450CE94}">
      <dgm:prSet/>
      <dgm:spPr/>
      <dgm:t>
        <a:bodyPr/>
        <a:lstStyle/>
        <a:p>
          <a:endParaRPr lang="en-US"/>
        </a:p>
      </dgm:t>
    </dgm:pt>
    <dgm:pt modelId="{16F91F7B-8852-453E-A4B8-74F15F48BCDA}" type="sibTrans" cxnId="{D3287D26-8073-4EAC-9796-9CCCF450CE94}">
      <dgm:prSet/>
      <dgm:spPr/>
      <dgm:t>
        <a:bodyPr/>
        <a:lstStyle/>
        <a:p>
          <a:endParaRPr lang="en-US"/>
        </a:p>
      </dgm:t>
    </dgm:pt>
    <dgm:pt modelId="{1DE18A5F-CEC7-4B25-9641-0973A96AF751}" type="pres">
      <dgm:prSet presAssocID="{DECAEE59-2BCA-414B-9FE0-3B076447E31C}" presName="linear" presStyleCnt="0">
        <dgm:presLayoutVars>
          <dgm:animLvl val="lvl"/>
          <dgm:resizeHandles val="exact"/>
        </dgm:presLayoutVars>
      </dgm:prSet>
      <dgm:spPr/>
    </dgm:pt>
    <dgm:pt modelId="{F19D60DA-BF9E-42E3-A672-E686018C0EF8}" type="pres">
      <dgm:prSet presAssocID="{565057B9-8A3F-4DFB-A5D4-14DC977735DC}" presName="parentText" presStyleLbl="node1" presStyleIdx="0" presStyleCnt="4" custScaleY="55149">
        <dgm:presLayoutVars>
          <dgm:chMax val="0"/>
          <dgm:bulletEnabled val="1"/>
        </dgm:presLayoutVars>
      </dgm:prSet>
      <dgm:spPr>
        <a:xfrm>
          <a:off x="0" y="9795"/>
          <a:ext cx="9674948" cy="598785"/>
        </a:xfrm>
        <a:prstGeom prst="roundRect">
          <a:avLst/>
        </a:prstGeom>
      </dgm:spPr>
    </dgm:pt>
    <dgm:pt modelId="{1F6E299C-189E-4D0E-84DD-63DAFD676FF0}" type="pres">
      <dgm:prSet presAssocID="{565057B9-8A3F-4DFB-A5D4-14DC977735DC}" presName="childText" presStyleLbl="revTx" presStyleIdx="0" presStyleCnt="3">
        <dgm:presLayoutVars>
          <dgm:bulletEnabled val="1"/>
        </dgm:presLayoutVars>
      </dgm:prSet>
      <dgm:spPr/>
    </dgm:pt>
    <dgm:pt modelId="{9FE304BE-49EF-4577-AF12-52CF4B43648C}" type="pres">
      <dgm:prSet presAssocID="{018825E4-EDF7-45BA-9C37-46D97E2FCB3C}" presName="parentText" presStyleLbl="node1" presStyleIdx="1" presStyleCnt="4" custScaleY="55149">
        <dgm:presLayoutVars>
          <dgm:chMax val="0"/>
          <dgm:bulletEnabled val="1"/>
        </dgm:presLayoutVars>
      </dgm:prSet>
      <dgm:spPr>
        <a:xfrm>
          <a:off x="0" y="1686779"/>
          <a:ext cx="9674948" cy="588461"/>
        </a:xfrm>
        <a:prstGeom prst="roundRect">
          <a:avLst/>
        </a:prstGeom>
      </dgm:spPr>
    </dgm:pt>
    <dgm:pt modelId="{EAAF28C9-3456-41B2-9387-4F9850B701E7}" type="pres">
      <dgm:prSet presAssocID="{018825E4-EDF7-45BA-9C37-46D97E2FCB3C}" presName="childText" presStyleLbl="revTx" presStyleIdx="1" presStyleCnt="3">
        <dgm:presLayoutVars>
          <dgm:bulletEnabled val="1"/>
        </dgm:presLayoutVars>
      </dgm:prSet>
      <dgm:spPr/>
    </dgm:pt>
    <dgm:pt modelId="{FAF855C8-1A7C-445D-A3C6-01A8F5F55324}" type="pres">
      <dgm:prSet presAssocID="{D29A3760-D9D0-4B4E-A5B1-E56DDBEA39AD}" presName="parentText" presStyleLbl="node1" presStyleIdx="2" presStyleCnt="4" custScaleY="55149" custLinFactNeighborY="-1591">
        <dgm:presLayoutVars>
          <dgm:chMax val="0"/>
          <dgm:bulletEnabled val="1"/>
        </dgm:presLayoutVars>
      </dgm:prSet>
      <dgm:spPr>
        <a:xfrm>
          <a:off x="0" y="2941136"/>
          <a:ext cx="9674948" cy="412955"/>
        </a:xfrm>
        <a:prstGeom prst="roundRect">
          <a:avLst/>
        </a:prstGeom>
      </dgm:spPr>
    </dgm:pt>
    <dgm:pt modelId="{875A014B-AE29-4085-9011-A26E09E70D6C}" type="pres">
      <dgm:prSet presAssocID="{D29A3760-D9D0-4B4E-A5B1-E56DDBEA39AD}" presName="childText" presStyleLbl="revTx" presStyleIdx="2" presStyleCnt="3">
        <dgm:presLayoutVars>
          <dgm:bulletEnabled val="1"/>
        </dgm:presLayoutVars>
      </dgm:prSet>
      <dgm:spPr/>
    </dgm:pt>
    <dgm:pt modelId="{4D871F89-22FB-40B7-93DE-4A0B12C602DE}" type="pres">
      <dgm:prSet presAssocID="{C7E0A3B3-D554-4786-8B0C-D58C00F8D675}" presName="parentText" presStyleLbl="node1" presStyleIdx="3" presStyleCnt="4" custScaleY="55149" custLinFactNeighborY="-1591">
        <dgm:presLayoutVars>
          <dgm:chMax val="0"/>
          <dgm:bulletEnabled val="1"/>
        </dgm:presLayoutVars>
      </dgm:prSet>
      <dgm:spPr>
        <a:xfrm>
          <a:off x="0" y="4368392"/>
          <a:ext cx="9674948" cy="412955"/>
        </a:xfrm>
        <a:prstGeom prst="roundRect">
          <a:avLst/>
        </a:prstGeom>
      </dgm:spPr>
    </dgm:pt>
  </dgm:ptLst>
  <dgm:cxnLst>
    <dgm:cxn modelId="{467C770A-E566-4872-A920-9B68A368318E}" type="presOf" srcId="{DECAEE59-2BCA-414B-9FE0-3B076447E31C}" destId="{1DE18A5F-CEC7-4B25-9641-0973A96AF751}" srcOrd="0" destOrd="0" presId="urn:microsoft.com/office/officeart/2005/8/layout/vList2"/>
    <dgm:cxn modelId="{27FA3D11-3F68-4FFF-B732-E9B55C33813F}" type="presOf" srcId="{DE5E794B-77F3-4BD4-AEA7-30E56EACF8F4}" destId="{EAAF28C9-3456-41B2-9387-4F9850B701E7}" srcOrd="0" destOrd="0" presId="urn:microsoft.com/office/officeart/2005/8/layout/vList2"/>
    <dgm:cxn modelId="{9ADDDB1B-7F09-4A5D-9471-90E4BE9346A1}" srcId="{565057B9-8A3F-4DFB-A5D4-14DC977735DC}" destId="{B42CB62C-2088-4D80-9AB4-8369A3DF7B7D}" srcOrd="0" destOrd="0" parTransId="{54C092BD-4290-4066-AD08-AB0DA59A13DD}" sibTransId="{1E04B0B8-8F82-41A3-9C07-CE3D60BC4ECA}"/>
    <dgm:cxn modelId="{D3287D26-8073-4EAC-9796-9CCCF450CE94}" srcId="{DECAEE59-2BCA-414B-9FE0-3B076447E31C}" destId="{C7E0A3B3-D554-4786-8B0C-D58C00F8D675}" srcOrd="3" destOrd="0" parTransId="{100AD952-0A29-4C37-8257-11173E668012}" sibTransId="{16F91F7B-8852-453E-A4B8-74F15F48BCDA}"/>
    <dgm:cxn modelId="{F4309528-BF9E-4985-AB31-F40A12937BE5}" srcId="{018825E4-EDF7-45BA-9C37-46D97E2FCB3C}" destId="{B6041413-E905-4346-8836-7BE2EC10FC59}" srcOrd="2" destOrd="0" parTransId="{819B1ECD-416D-4510-82FD-1C0D9ED2C219}" sibTransId="{F8AA1637-D991-48A3-BF2F-2428DEF12E6A}"/>
    <dgm:cxn modelId="{E5606730-EA13-4BA8-A606-7BB168513652}" srcId="{565057B9-8A3F-4DFB-A5D4-14DC977735DC}" destId="{AF668EE6-C19E-45A9-B153-598A519114F1}" srcOrd="2" destOrd="0" parTransId="{D1A5FD5E-80E1-49F9-B9EA-C4B9C027B21B}" sibTransId="{FAD4E43B-C9E2-4806-987E-3C2959619247}"/>
    <dgm:cxn modelId="{EA509834-09E5-4D5C-A522-8705520D0D94}" type="presOf" srcId="{B6041413-E905-4346-8836-7BE2EC10FC59}" destId="{EAAF28C9-3456-41B2-9387-4F9850B701E7}" srcOrd="0" destOrd="2" presId="urn:microsoft.com/office/officeart/2005/8/layout/vList2"/>
    <dgm:cxn modelId="{49459935-9188-42C0-89E4-4EC1CAFADCC2}" type="presOf" srcId="{565057B9-8A3F-4DFB-A5D4-14DC977735DC}" destId="{F19D60DA-BF9E-42E3-A672-E686018C0EF8}" srcOrd="0" destOrd="0" presId="urn:microsoft.com/office/officeart/2005/8/layout/vList2"/>
    <dgm:cxn modelId="{3A633F38-3A3C-40CD-9237-44B0BA5988E7}" type="presOf" srcId="{84670326-F43F-4CC9-B1C4-C5F56710A4C0}" destId="{875A014B-AE29-4085-9011-A26E09E70D6C}" srcOrd="0" destOrd="0" presId="urn:microsoft.com/office/officeart/2005/8/layout/vList2"/>
    <dgm:cxn modelId="{BB00803C-E6B7-40FA-B17F-4AF37E6DA55B}" srcId="{018825E4-EDF7-45BA-9C37-46D97E2FCB3C}" destId="{DE5E794B-77F3-4BD4-AEA7-30E56EACF8F4}" srcOrd="0" destOrd="0" parTransId="{8158029C-50AF-499F-A19A-27D2F137582B}" sibTransId="{1F6B6B42-EAC6-40F8-B6B0-6A215AC2606D}"/>
    <dgm:cxn modelId="{6DB24D3F-8E5D-4F27-9A01-2F9CCDBB93BA}" srcId="{D29A3760-D9D0-4B4E-A5B1-E56DDBEA39AD}" destId="{84670326-F43F-4CC9-B1C4-C5F56710A4C0}" srcOrd="0" destOrd="0" parTransId="{D9EF2F03-0CA8-438B-A3EE-76411513176C}" sibTransId="{32AA2527-A8EF-4EA9-983D-5AD55C74BBD3}"/>
    <dgm:cxn modelId="{03B9315B-8D6A-4CEC-A677-0EE8CE3D934F}" srcId="{DECAEE59-2BCA-414B-9FE0-3B076447E31C}" destId="{018825E4-EDF7-45BA-9C37-46D97E2FCB3C}" srcOrd="1" destOrd="0" parTransId="{1FDC76F2-9E89-414E-8274-BEB22710BB38}" sibTransId="{44B8AC4C-8465-4DA1-A503-C9C334593918}"/>
    <dgm:cxn modelId="{309CB243-08A8-4D35-AA60-5E53154DF307}" srcId="{DECAEE59-2BCA-414B-9FE0-3B076447E31C}" destId="{D29A3760-D9D0-4B4E-A5B1-E56DDBEA39AD}" srcOrd="2" destOrd="0" parTransId="{EEF58D24-6B90-4B83-BAD8-A54D4BB3DF2D}" sibTransId="{6BBDF131-C23F-430F-AB48-4656ACDAC658}"/>
    <dgm:cxn modelId="{A792916C-529C-47EA-8C4F-040A4B50F298}" srcId="{D29A3760-D9D0-4B4E-A5B1-E56DDBEA39AD}" destId="{5A4CEE2D-84B7-413C-9593-5FE97FCFEF33}" srcOrd="1" destOrd="0" parTransId="{B4B20A34-EBCA-4DA4-AFB3-B34EA930DB19}" sibTransId="{CF955433-3E74-4FBE-A8B2-F2BA4C8F220B}"/>
    <dgm:cxn modelId="{4A12064D-9C44-4029-8C2E-DD3155CD2545}" type="presOf" srcId="{AF668EE6-C19E-45A9-B153-598A519114F1}" destId="{1F6E299C-189E-4D0E-84DD-63DAFD676FF0}" srcOrd="0" destOrd="2" presId="urn:microsoft.com/office/officeart/2005/8/layout/vList2"/>
    <dgm:cxn modelId="{8FF08D75-666E-4953-BDB1-76C89156BF16}" type="presOf" srcId="{179B29A6-E5E8-46B1-830F-C4FB7EEF824B}" destId="{875A014B-AE29-4085-9011-A26E09E70D6C}" srcOrd="0" destOrd="2" presId="urn:microsoft.com/office/officeart/2005/8/layout/vList2"/>
    <dgm:cxn modelId="{5FFE7186-AE9E-4610-93E2-99B65DED16E6}" type="presOf" srcId="{C7E0A3B3-D554-4786-8B0C-D58C00F8D675}" destId="{4D871F89-22FB-40B7-93DE-4A0B12C602DE}" srcOrd="0" destOrd="0" presId="urn:microsoft.com/office/officeart/2005/8/layout/vList2"/>
    <dgm:cxn modelId="{CCB93087-FCEC-4A8D-8D47-E720FB6B9BAB}" srcId="{DECAEE59-2BCA-414B-9FE0-3B076447E31C}" destId="{565057B9-8A3F-4DFB-A5D4-14DC977735DC}" srcOrd="0" destOrd="0" parTransId="{8513F2CB-FFCA-4293-9EB1-EF641A983D96}" sibTransId="{1FE3A120-4A28-498F-927E-F54E2B5EDEB4}"/>
    <dgm:cxn modelId="{A1950D90-25B3-4CAC-B9DB-23D30C669EFC}" type="presOf" srcId="{5A4CEE2D-84B7-413C-9593-5FE97FCFEF33}" destId="{875A014B-AE29-4085-9011-A26E09E70D6C}" srcOrd="0" destOrd="1" presId="urn:microsoft.com/office/officeart/2005/8/layout/vList2"/>
    <dgm:cxn modelId="{0917A4A4-20F9-4A8B-906D-BCF1A60F9A2D}" srcId="{565057B9-8A3F-4DFB-A5D4-14DC977735DC}" destId="{AA88F700-D54F-44D4-82B4-18509D3631B3}" srcOrd="1" destOrd="0" parTransId="{20B9675F-ED55-422C-BC4F-E62324064449}" sibTransId="{4FC5883E-159E-4C2D-8284-B0114050D7C3}"/>
    <dgm:cxn modelId="{77AF77AB-BF42-4425-AF14-6B310AD3C120}" srcId="{018825E4-EDF7-45BA-9C37-46D97E2FCB3C}" destId="{FBB4ED3C-BCD4-4856-BB36-7D3239C9216C}" srcOrd="1" destOrd="0" parTransId="{277BB1C9-1C8A-423D-9C04-94A738756A1A}" sibTransId="{93D1725D-50D1-4113-9D88-86DBEBAD0E8C}"/>
    <dgm:cxn modelId="{F1DBE8D3-2F97-4C1B-8204-9CC5B4B51AFF}" type="presOf" srcId="{B42CB62C-2088-4D80-9AB4-8369A3DF7B7D}" destId="{1F6E299C-189E-4D0E-84DD-63DAFD676FF0}" srcOrd="0" destOrd="0" presId="urn:microsoft.com/office/officeart/2005/8/layout/vList2"/>
    <dgm:cxn modelId="{D84995F0-5B89-435D-A678-1B5C98E0EA35}" srcId="{D29A3760-D9D0-4B4E-A5B1-E56DDBEA39AD}" destId="{179B29A6-E5E8-46B1-830F-C4FB7EEF824B}" srcOrd="2" destOrd="0" parTransId="{816D2477-B931-454A-8990-101BC8EADEF2}" sibTransId="{9E25F708-74F5-4A12-BE0F-7481F4CFED28}"/>
    <dgm:cxn modelId="{D582CCF2-6F75-4172-A6D5-EDF81CC2F40E}" type="presOf" srcId="{FBB4ED3C-BCD4-4856-BB36-7D3239C9216C}" destId="{EAAF28C9-3456-41B2-9387-4F9850B701E7}" srcOrd="0" destOrd="1" presId="urn:microsoft.com/office/officeart/2005/8/layout/vList2"/>
    <dgm:cxn modelId="{5BE0F1F2-2320-4941-8E04-2AA9898703CA}" type="presOf" srcId="{D29A3760-D9D0-4B4E-A5B1-E56DDBEA39AD}" destId="{FAF855C8-1A7C-445D-A3C6-01A8F5F55324}" srcOrd="0" destOrd="0" presId="urn:microsoft.com/office/officeart/2005/8/layout/vList2"/>
    <dgm:cxn modelId="{FDFEFCF3-AA3B-45B4-AA69-6D220F071838}" type="presOf" srcId="{AA88F700-D54F-44D4-82B4-18509D3631B3}" destId="{1F6E299C-189E-4D0E-84DD-63DAFD676FF0}" srcOrd="0" destOrd="1" presId="urn:microsoft.com/office/officeart/2005/8/layout/vList2"/>
    <dgm:cxn modelId="{5C593AFA-7410-4BA4-A7C1-FB9AC85E7AE5}" type="presOf" srcId="{018825E4-EDF7-45BA-9C37-46D97E2FCB3C}" destId="{9FE304BE-49EF-4577-AF12-52CF4B43648C}" srcOrd="0" destOrd="0" presId="urn:microsoft.com/office/officeart/2005/8/layout/vList2"/>
    <dgm:cxn modelId="{32989124-FBB1-4151-9EA0-1CE3F8436F04}" type="presParOf" srcId="{1DE18A5F-CEC7-4B25-9641-0973A96AF751}" destId="{F19D60DA-BF9E-42E3-A672-E686018C0EF8}" srcOrd="0" destOrd="0" presId="urn:microsoft.com/office/officeart/2005/8/layout/vList2"/>
    <dgm:cxn modelId="{0E6C99FB-D7A4-4CB5-9312-084C532AC97D}" type="presParOf" srcId="{1DE18A5F-CEC7-4B25-9641-0973A96AF751}" destId="{1F6E299C-189E-4D0E-84DD-63DAFD676FF0}" srcOrd="1" destOrd="0" presId="urn:microsoft.com/office/officeart/2005/8/layout/vList2"/>
    <dgm:cxn modelId="{0CB6481E-0887-4AD9-8E01-E4BE28E09179}" type="presParOf" srcId="{1DE18A5F-CEC7-4B25-9641-0973A96AF751}" destId="{9FE304BE-49EF-4577-AF12-52CF4B43648C}" srcOrd="2" destOrd="0" presId="urn:microsoft.com/office/officeart/2005/8/layout/vList2"/>
    <dgm:cxn modelId="{19853F93-B5E6-4ABD-BDA2-8161171B1D57}" type="presParOf" srcId="{1DE18A5F-CEC7-4B25-9641-0973A96AF751}" destId="{EAAF28C9-3456-41B2-9387-4F9850B701E7}" srcOrd="3" destOrd="0" presId="urn:microsoft.com/office/officeart/2005/8/layout/vList2"/>
    <dgm:cxn modelId="{96A94AFC-0A54-4AFA-A82C-167A6E6B65FF}" type="presParOf" srcId="{1DE18A5F-CEC7-4B25-9641-0973A96AF751}" destId="{FAF855C8-1A7C-445D-A3C6-01A8F5F55324}" srcOrd="4" destOrd="0" presId="urn:microsoft.com/office/officeart/2005/8/layout/vList2"/>
    <dgm:cxn modelId="{261CB9F1-3B4C-46D0-A66F-3452A5252DB2}" type="presParOf" srcId="{1DE18A5F-CEC7-4B25-9641-0973A96AF751}" destId="{875A014B-AE29-4085-9011-A26E09E70D6C}" srcOrd="5" destOrd="0" presId="urn:microsoft.com/office/officeart/2005/8/layout/vList2"/>
    <dgm:cxn modelId="{3143BD8D-4216-4111-9878-F6103312C825}" type="presParOf" srcId="{1DE18A5F-CEC7-4B25-9641-0973A96AF751}" destId="{4D871F89-22FB-40B7-93DE-4A0B12C602D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AEE59-2BCA-414B-9FE0-3B076447E31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65057B9-8A3F-4DFB-A5D4-14DC977735DC}">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Background</a:t>
          </a:r>
        </a:p>
      </dgm:t>
    </dgm:pt>
    <dgm:pt modelId="{8513F2CB-FFCA-4293-9EB1-EF641A983D96}" type="parTrans" cxnId="{CCB93087-FCEC-4A8D-8D47-E720FB6B9BAB}">
      <dgm:prSet/>
      <dgm:spPr/>
      <dgm:t>
        <a:bodyPr/>
        <a:lstStyle/>
        <a:p>
          <a:endParaRPr lang="en-US" sz="2000"/>
        </a:p>
      </dgm:t>
    </dgm:pt>
    <dgm:pt modelId="{1FE3A120-4A28-498F-927E-F54E2B5EDEB4}" type="sibTrans" cxnId="{CCB93087-FCEC-4A8D-8D47-E720FB6B9BAB}">
      <dgm:prSet/>
      <dgm:spPr/>
      <dgm:t>
        <a:bodyPr/>
        <a:lstStyle/>
        <a:p>
          <a:endParaRPr lang="en-US" sz="2000"/>
        </a:p>
      </dgm:t>
    </dgm:pt>
    <dgm:pt modelId="{018825E4-EDF7-45BA-9C37-46D97E2FCB3C}">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a:t>
          </a:r>
        </a:p>
      </dgm:t>
    </dgm:pt>
    <dgm:pt modelId="{1FDC76F2-9E89-414E-8274-BEB22710BB38}" type="parTrans" cxnId="{03B9315B-8D6A-4CEC-A677-0EE8CE3D934F}">
      <dgm:prSet/>
      <dgm:spPr/>
      <dgm:t>
        <a:bodyPr/>
        <a:lstStyle/>
        <a:p>
          <a:endParaRPr lang="en-US" sz="2000"/>
        </a:p>
      </dgm:t>
    </dgm:pt>
    <dgm:pt modelId="{44B8AC4C-8465-4DA1-A503-C9C334593918}" type="sibTrans" cxnId="{03B9315B-8D6A-4CEC-A677-0EE8CE3D934F}">
      <dgm:prSet/>
      <dgm:spPr/>
      <dgm:t>
        <a:bodyPr/>
        <a:lstStyle/>
        <a:p>
          <a:endParaRPr lang="en-US" sz="2000"/>
        </a:p>
      </dgm:t>
    </dgm:pt>
    <dgm:pt modelId="{D29A3760-D9D0-4B4E-A5B1-E56DDBEA39AD}">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II: Guidebook</a:t>
          </a:r>
        </a:p>
      </dgm:t>
    </dgm:pt>
    <dgm:pt modelId="{EEF58D24-6B90-4B83-BAD8-A54D4BB3DF2D}" type="parTrans" cxnId="{309CB243-08A8-4D35-AA60-5E53154DF307}">
      <dgm:prSet/>
      <dgm:spPr/>
      <dgm:t>
        <a:bodyPr/>
        <a:lstStyle/>
        <a:p>
          <a:endParaRPr lang="en-US" sz="2000"/>
        </a:p>
      </dgm:t>
    </dgm:pt>
    <dgm:pt modelId="{6BBDF131-C23F-430F-AB48-4656ACDAC658}" type="sibTrans" cxnId="{309CB243-08A8-4D35-AA60-5E53154DF307}">
      <dgm:prSet/>
      <dgm:spPr/>
      <dgm:t>
        <a:bodyPr/>
        <a:lstStyle/>
        <a:p>
          <a:endParaRPr lang="en-US" sz="2000"/>
        </a:p>
      </dgm:t>
    </dgm:pt>
    <dgm:pt modelId="{AA88F700-D54F-44D4-82B4-18509D3631B3}">
      <dgm:prSet custT="1"/>
      <dgm:spPr/>
      <dgm:t>
        <a:bodyPr/>
        <a:lstStyle/>
        <a:p>
          <a:r>
            <a:rPr lang="en-US" sz="2000" b="1">
              <a:solidFill>
                <a:schemeClr val="tx1"/>
              </a:solidFill>
            </a:rPr>
            <a:t>Project Objectives</a:t>
          </a:r>
        </a:p>
      </dgm:t>
    </dgm:pt>
    <dgm:pt modelId="{20B9675F-ED55-422C-BC4F-E62324064449}" type="parTrans" cxnId="{0917A4A4-20F9-4A8B-906D-BCF1A60F9A2D}">
      <dgm:prSet/>
      <dgm:spPr/>
      <dgm:t>
        <a:bodyPr/>
        <a:lstStyle/>
        <a:p>
          <a:endParaRPr lang="en-US" sz="2000"/>
        </a:p>
      </dgm:t>
    </dgm:pt>
    <dgm:pt modelId="{4FC5883E-159E-4C2D-8284-B0114050D7C3}" type="sibTrans" cxnId="{0917A4A4-20F9-4A8B-906D-BCF1A60F9A2D}">
      <dgm:prSet/>
      <dgm:spPr/>
      <dgm:t>
        <a:bodyPr/>
        <a:lstStyle/>
        <a:p>
          <a:endParaRPr lang="en-US" sz="2000"/>
        </a:p>
      </dgm:t>
    </dgm:pt>
    <dgm:pt modelId="{AF668EE6-C19E-45A9-B153-598A519114F1}">
      <dgm:prSet custT="1"/>
      <dgm:spPr/>
      <dgm:t>
        <a:bodyPr/>
        <a:lstStyle/>
        <a:p>
          <a:r>
            <a:rPr lang="en-US" sz="2000" b="1">
              <a:solidFill>
                <a:schemeClr val="tx1"/>
              </a:solidFill>
            </a:rPr>
            <a:t>Project Timeline</a:t>
          </a:r>
        </a:p>
      </dgm:t>
    </dgm:pt>
    <dgm:pt modelId="{D1A5FD5E-80E1-49F9-B9EA-C4B9C027B21B}" type="parTrans" cxnId="{E5606730-EA13-4BA8-A606-7BB168513652}">
      <dgm:prSet/>
      <dgm:spPr/>
      <dgm:t>
        <a:bodyPr/>
        <a:lstStyle/>
        <a:p>
          <a:endParaRPr lang="en-US" sz="2000"/>
        </a:p>
      </dgm:t>
    </dgm:pt>
    <dgm:pt modelId="{FAD4E43B-C9E2-4806-987E-3C2959619247}" type="sibTrans" cxnId="{E5606730-EA13-4BA8-A606-7BB168513652}">
      <dgm:prSet/>
      <dgm:spPr/>
      <dgm:t>
        <a:bodyPr/>
        <a:lstStyle/>
        <a:p>
          <a:endParaRPr lang="en-US" sz="2000"/>
        </a:p>
      </dgm:t>
    </dgm:pt>
    <dgm:pt modelId="{B42CB62C-2088-4D80-9AB4-8369A3DF7B7D}">
      <dgm:prSet custT="1"/>
      <dgm:spPr/>
      <dgm:t>
        <a:bodyPr/>
        <a:lstStyle/>
        <a:p>
          <a:r>
            <a:rPr lang="en-US" sz="2000" b="1">
              <a:solidFill>
                <a:schemeClr val="tx1"/>
              </a:solidFill>
            </a:rPr>
            <a:t>Team Introduction</a:t>
          </a:r>
        </a:p>
      </dgm:t>
    </dgm:pt>
    <dgm:pt modelId="{54C092BD-4290-4066-AD08-AB0DA59A13DD}" type="parTrans" cxnId="{9ADDDB1B-7F09-4A5D-9471-90E4BE9346A1}">
      <dgm:prSet/>
      <dgm:spPr/>
      <dgm:t>
        <a:bodyPr/>
        <a:lstStyle/>
        <a:p>
          <a:endParaRPr lang="en-US" sz="1600"/>
        </a:p>
      </dgm:t>
    </dgm:pt>
    <dgm:pt modelId="{1E04B0B8-8F82-41A3-9C07-CE3D60BC4ECA}" type="sibTrans" cxnId="{9ADDDB1B-7F09-4A5D-9471-90E4BE9346A1}">
      <dgm:prSet/>
      <dgm:spPr/>
      <dgm:t>
        <a:bodyPr/>
        <a:lstStyle/>
        <a:p>
          <a:endParaRPr lang="en-US" sz="1600"/>
        </a:p>
      </dgm:t>
    </dgm:pt>
    <dgm:pt modelId="{DE5E794B-77F3-4BD4-AEA7-30E56EACF8F4}">
      <dgm:prSet custT="1"/>
      <dgm:spPr/>
      <dgm:t>
        <a:bodyPr/>
        <a:lstStyle/>
        <a:p>
          <a:r>
            <a:rPr lang="en-US" sz="2000" b="1" kern="1200">
              <a:solidFill>
                <a:schemeClr val="bg1">
                  <a:lumMod val="95000"/>
                </a:schemeClr>
              </a:solidFill>
            </a:rPr>
            <a:t>Task I: Literature Review</a:t>
          </a:r>
        </a:p>
      </dgm:t>
    </dgm:pt>
    <dgm:pt modelId="{8158029C-50AF-499F-A19A-27D2F137582B}" type="parTrans" cxnId="{BB00803C-E6B7-40FA-B17F-4AF37E6DA55B}">
      <dgm:prSet/>
      <dgm:spPr/>
      <dgm:t>
        <a:bodyPr/>
        <a:lstStyle/>
        <a:p>
          <a:endParaRPr lang="en-US" sz="1600"/>
        </a:p>
      </dgm:t>
    </dgm:pt>
    <dgm:pt modelId="{1F6B6B42-EAC6-40F8-B6B0-6A215AC2606D}" type="sibTrans" cxnId="{BB00803C-E6B7-40FA-B17F-4AF37E6DA55B}">
      <dgm:prSet/>
      <dgm:spPr/>
      <dgm:t>
        <a:bodyPr/>
        <a:lstStyle/>
        <a:p>
          <a:endParaRPr lang="en-US" sz="1600"/>
        </a:p>
      </dgm:t>
    </dgm:pt>
    <dgm:pt modelId="{FBB4ED3C-BCD4-4856-BB36-7D3239C9216C}">
      <dgm:prSet custT="1"/>
      <dgm:spPr/>
      <dgm:t>
        <a:bodyPr/>
        <a:lstStyle/>
        <a:p>
          <a:r>
            <a:rPr lang="en-US" sz="2000" b="1" kern="1200">
              <a:solidFill>
                <a:schemeClr val="bg1">
                  <a:lumMod val="95000"/>
                </a:schemeClr>
              </a:solidFill>
            </a:rPr>
            <a:t>Task II: Selection of NMOs</a:t>
          </a:r>
        </a:p>
      </dgm:t>
    </dgm:pt>
    <dgm:pt modelId="{93D1725D-50D1-4113-9D88-86DBEBAD0E8C}" type="sibTrans" cxnId="{77AF77AB-BF42-4425-AF14-6B310AD3C120}">
      <dgm:prSet/>
      <dgm:spPr/>
      <dgm:t>
        <a:bodyPr/>
        <a:lstStyle/>
        <a:p>
          <a:endParaRPr lang="en-US"/>
        </a:p>
      </dgm:t>
    </dgm:pt>
    <dgm:pt modelId="{277BB1C9-1C8A-423D-9C04-94A738756A1A}" type="parTrans" cxnId="{77AF77AB-BF42-4425-AF14-6B310AD3C120}">
      <dgm:prSet/>
      <dgm:spPr/>
      <dgm:t>
        <a:bodyPr/>
        <a:lstStyle/>
        <a:p>
          <a:endParaRPr lang="en-US"/>
        </a:p>
      </dgm:t>
    </dgm:pt>
    <dgm:pt modelId="{B6041413-E905-4346-8836-7BE2EC10FC59}">
      <dgm:prSet custT="1"/>
      <dgm:spPr/>
      <dgm:t>
        <a:bodyPr/>
        <a:lstStyle/>
        <a:p>
          <a:r>
            <a:rPr lang="en-US" sz="2000" b="1" kern="1200" dirty="0">
              <a:solidFill>
                <a:schemeClr val="bg1">
                  <a:lumMod val="95000"/>
                </a:schemeClr>
              </a:solidFill>
            </a:rPr>
            <a:t>Task III: Stakeholder Survey</a:t>
          </a:r>
        </a:p>
      </dgm:t>
    </dgm:pt>
    <dgm:pt modelId="{F8AA1637-D991-48A3-BF2F-2428DEF12E6A}" type="sibTrans" cxnId="{F4309528-BF9E-4985-AB31-F40A12937BE5}">
      <dgm:prSet/>
      <dgm:spPr/>
      <dgm:t>
        <a:bodyPr/>
        <a:lstStyle/>
        <a:p>
          <a:endParaRPr lang="en-US"/>
        </a:p>
      </dgm:t>
    </dgm:pt>
    <dgm:pt modelId="{819B1ECD-416D-4510-82FD-1C0D9ED2C219}" type="parTrans" cxnId="{F4309528-BF9E-4985-AB31-F40A12937BE5}">
      <dgm:prSet/>
      <dgm:spPr/>
      <dgm:t>
        <a:bodyPr/>
        <a:lstStyle/>
        <a:p>
          <a:endParaRPr lang="en-US"/>
        </a:p>
      </dgm:t>
    </dgm:pt>
    <dgm:pt modelId="{84670326-F43F-4CC9-B1C4-C5F56710A4C0}">
      <dgm:prSet custT="1"/>
      <dgm:spPr/>
      <dgm:t>
        <a:bodyPr/>
        <a:lstStyle/>
        <a:p>
          <a:pPr marL="0" lvl="0" indent="0" algn="l" defTabSz="977900">
            <a:lnSpc>
              <a:spcPct val="90000"/>
            </a:lnSpc>
            <a:spcBef>
              <a:spcPct val="0"/>
            </a:spcBef>
            <a:spcAft>
              <a:spcPct val="35000"/>
            </a:spcAft>
          </a:pPr>
          <a:r>
            <a:rPr lang="en-US" sz="2000" b="1" kern="1200">
              <a:solidFill>
                <a:srgbClr val="FFFFFF">
                  <a:lumMod val="95000"/>
                </a:srgbClr>
              </a:solidFill>
              <a:latin typeface="Century Schoolbook" panose="02040604050505020304"/>
              <a:ea typeface="+mn-ea"/>
              <a:cs typeface="+mn-cs"/>
            </a:rPr>
            <a:t>Performance Metrics</a:t>
          </a:r>
        </a:p>
      </dgm:t>
    </dgm:pt>
    <dgm:pt modelId="{D9EF2F03-0CA8-438B-A3EE-76411513176C}" type="parTrans" cxnId="{6DB24D3F-8E5D-4F27-9A01-2F9CCDBB93BA}">
      <dgm:prSet/>
      <dgm:spPr/>
      <dgm:t>
        <a:bodyPr/>
        <a:lstStyle/>
        <a:p>
          <a:endParaRPr lang="en-US"/>
        </a:p>
      </dgm:t>
    </dgm:pt>
    <dgm:pt modelId="{32AA2527-A8EF-4EA9-983D-5AD55C74BBD3}" type="sibTrans" cxnId="{6DB24D3F-8E5D-4F27-9A01-2F9CCDBB93BA}">
      <dgm:prSet/>
      <dgm:spPr/>
      <dgm:t>
        <a:bodyPr/>
        <a:lstStyle/>
        <a:p>
          <a:endParaRPr lang="en-US"/>
        </a:p>
      </dgm:t>
    </dgm:pt>
    <dgm:pt modelId="{5A4CEE2D-84B7-413C-9593-5FE97FCFEF33}">
      <dgm:prSet custT="1"/>
      <dgm:spPr/>
      <dgm:t>
        <a:bodyPr/>
        <a:lstStyle/>
        <a:p>
          <a:pPr marL="0" lvl="0" indent="0" algn="l" defTabSz="977900">
            <a:lnSpc>
              <a:spcPct val="90000"/>
            </a:lnSpc>
            <a:spcBef>
              <a:spcPct val="0"/>
            </a:spcBef>
            <a:spcAft>
              <a:spcPct val="35000"/>
            </a:spcAft>
          </a:pPr>
          <a:r>
            <a:rPr lang="en-US" sz="2000" b="1" kern="1200">
              <a:solidFill>
                <a:srgbClr val="FFFFFF">
                  <a:lumMod val="95000"/>
                </a:srgbClr>
              </a:solidFill>
              <a:latin typeface="Century Schoolbook" panose="02040604050505020304"/>
              <a:ea typeface="+mn-ea"/>
              <a:cs typeface="+mn-cs"/>
            </a:rPr>
            <a:t>TDFM Updates</a:t>
          </a:r>
        </a:p>
      </dgm:t>
    </dgm:pt>
    <dgm:pt modelId="{B4B20A34-EBCA-4DA4-AFB3-B34EA930DB19}" type="parTrans" cxnId="{A792916C-529C-47EA-8C4F-040A4B50F298}">
      <dgm:prSet/>
      <dgm:spPr/>
      <dgm:t>
        <a:bodyPr/>
        <a:lstStyle/>
        <a:p>
          <a:endParaRPr lang="en-US"/>
        </a:p>
      </dgm:t>
    </dgm:pt>
    <dgm:pt modelId="{CF955433-3E74-4FBE-A8B2-F2BA4C8F220B}" type="sibTrans" cxnId="{A792916C-529C-47EA-8C4F-040A4B50F298}">
      <dgm:prSet/>
      <dgm:spPr/>
      <dgm:t>
        <a:bodyPr/>
        <a:lstStyle/>
        <a:p>
          <a:endParaRPr lang="en-US"/>
        </a:p>
      </dgm:t>
    </dgm:pt>
    <dgm:pt modelId="{611A8ED7-3F50-4647-817C-0E316C31B8D5}">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TDFM Use Case Analysis</a:t>
          </a:r>
        </a:p>
      </dgm:t>
    </dgm:pt>
    <dgm:pt modelId="{AF01AD32-CD7B-4660-998D-705C2965FD40}" type="parTrans" cxnId="{F34F7BB1-E6EF-4970-AFF1-E8FD72B4B2BB}">
      <dgm:prSet/>
      <dgm:spPr/>
      <dgm:t>
        <a:bodyPr/>
        <a:lstStyle/>
        <a:p>
          <a:endParaRPr lang="en-US"/>
        </a:p>
      </dgm:t>
    </dgm:pt>
    <dgm:pt modelId="{8AF8E761-28E6-45C7-A383-0E21F904DEE6}" type="sibTrans" cxnId="{F34F7BB1-E6EF-4970-AFF1-E8FD72B4B2BB}">
      <dgm:prSet/>
      <dgm:spPr/>
      <dgm:t>
        <a:bodyPr/>
        <a:lstStyle/>
        <a:p>
          <a:endParaRPr lang="en-US"/>
        </a:p>
      </dgm:t>
    </dgm:pt>
    <dgm:pt modelId="{99E89417-87A7-4DF6-B5CC-059EAACB6819}">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a:buNone/>
          </a:pPr>
          <a:r>
            <a:rPr lang="en-US" sz="2200" b="1" kern="1200">
              <a:solidFill>
                <a:srgbClr val="46464A">
                  <a:lumMod val="20000"/>
                  <a:lumOff val="80000"/>
                </a:srgbClr>
              </a:solidFill>
              <a:latin typeface="Century Schoolbook" panose="02040604050505020304"/>
              <a:ea typeface="+mn-ea"/>
              <a:cs typeface="+mn-cs"/>
            </a:rPr>
            <a:t>Implementation of Research Findings</a:t>
          </a:r>
        </a:p>
      </dgm:t>
    </dgm:pt>
    <dgm:pt modelId="{51DE5572-15F2-41B6-AD3F-EFDED2AC4326}" type="parTrans" cxnId="{5ACACB57-2D61-4056-A7A7-A839435A513B}">
      <dgm:prSet/>
      <dgm:spPr/>
      <dgm:t>
        <a:bodyPr/>
        <a:lstStyle/>
        <a:p>
          <a:endParaRPr lang="en-US"/>
        </a:p>
      </dgm:t>
    </dgm:pt>
    <dgm:pt modelId="{41CF24EE-9FED-4E58-9AD7-96AFD75268C6}" type="sibTrans" cxnId="{5ACACB57-2D61-4056-A7A7-A839435A513B}">
      <dgm:prSet/>
      <dgm:spPr/>
      <dgm:t>
        <a:bodyPr/>
        <a:lstStyle/>
        <a:p>
          <a:endParaRPr lang="en-US"/>
        </a:p>
      </dgm:t>
    </dgm:pt>
    <dgm:pt modelId="{1DE18A5F-CEC7-4B25-9641-0973A96AF751}" type="pres">
      <dgm:prSet presAssocID="{DECAEE59-2BCA-414B-9FE0-3B076447E31C}" presName="linear" presStyleCnt="0">
        <dgm:presLayoutVars>
          <dgm:animLvl val="lvl"/>
          <dgm:resizeHandles val="exact"/>
        </dgm:presLayoutVars>
      </dgm:prSet>
      <dgm:spPr/>
    </dgm:pt>
    <dgm:pt modelId="{F19D60DA-BF9E-42E3-A672-E686018C0EF8}" type="pres">
      <dgm:prSet presAssocID="{565057B9-8A3F-4DFB-A5D4-14DC977735DC}" presName="parentText" presStyleLbl="node1" presStyleIdx="0" presStyleCnt="4" custScaleY="55149">
        <dgm:presLayoutVars>
          <dgm:chMax val="0"/>
          <dgm:bulletEnabled val="1"/>
        </dgm:presLayoutVars>
      </dgm:prSet>
      <dgm:spPr>
        <a:xfrm>
          <a:off x="0" y="12561"/>
          <a:ext cx="9674948" cy="640081"/>
        </a:xfrm>
        <a:prstGeom prst="roundRect">
          <a:avLst/>
        </a:prstGeom>
      </dgm:spPr>
    </dgm:pt>
    <dgm:pt modelId="{1F6E299C-189E-4D0E-84DD-63DAFD676FF0}" type="pres">
      <dgm:prSet presAssocID="{565057B9-8A3F-4DFB-A5D4-14DC977735DC}" presName="childText" presStyleLbl="revTx" presStyleIdx="0" presStyleCnt="3">
        <dgm:presLayoutVars>
          <dgm:bulletEnabled val="1"/>
        </dgm:presLayoutVars>
      </dgm:prSet>
      <dgm:spPr/>
    </dgm:pt>
    <dgm:pt modelId="{9FE304BE-49EF-4577-AF12-52CF4B43648C}" type="pres">
      <dgm:prSet presAssocID="{018825E4-EDF7-45BA-9C37-46D97E2FCB3C}" presName="parentText" presStyleLbl="node1" presStyleIdx="1" presStyleCnt="4" custScaleY="55149">
        <dgm:presLayoutVars>
          <dgm:chMax val="0"/>
          <dgm:bulletEnabled val="1"/>
        </dgm:presLayoutVars>
      </dgm:prSet>
      <dgm:spPr>
        <a:xfrm>
          <a:off x="0" y="1629091"/>
          <a:ext cx="9674948" cy="598785"/>
        </a:xfrm>
        <a:prstGeom prst="roundRect">
          <a:avLst/>
        </a:prstGeom>
      </dgm:spPr>
    </dgm:pt>
    <dgm:pt modelId="{EAAF28C9-3456-41B2-9387-4F9850B701E7}" type="pres">
      <dgm:prSet presAssocID="{018825E4-EDF7-45BA-9C37-46D97E2FCB3C}" presName="childText" presStyleLbl="revTx" presStyleIdx="1" presStyleCnt="3">
        <dgm:presLayoutVars>
          <dgm:bulletEnabled val="1"/>
        </dgm:presLayoutVars>
      </dgm:prSet>
      <dgm:spPr/>
    </dgm:pt>
    <dgm:pt modelId="{FAF855C8-1A7C-445D-A3C6-01A8F5F55324}" type="pres">
      <dgm:prSet presAssocID="{D29A3760-D9D0-4B4E-A5B1-E56DDBEA39AD}" presName="parentText" presStyleLbl="node1" presStyleIdx="2" presStyleCnt="4" custScaleY="55149" custLinFactNeighborY="-1591">
        <dgm:presLayoutVars>
          <dgm:chMax val="0"/>
          <dgm:bulletEnabled val="1"/>
        </dgm:presLayoutVars>
      </dgm:prSet>
      <dgm:spPr>
        <a:xfrm>
          <a:off x="0" y="3233106"/>
          <a:ext cx="9674948" cy="598785"/>
        </a:xfrm>
        <a:prstGeom prst="roundRect">
          <a:avLst/>
        </a:prstGeom>
      </dgm:spPr>
    </dgm:pt>
    <dgm:pt modelId="{875A014B-AE29-4085-9011-A26E09E70D6C}" type="pres">
      <dgm:prSet presAssocID="{D29A3760-D9D0-4B4E-A5B1-E56DDBEA39AD}" presName="childText" presStyleLbl="revTx" presStyleIdx="2" presStyleCnt="3">
        <dgm:presLayoutVars>
          <dgm:bulletEnabled val="1"/>
        </dgm:presLayoutVars>
      </dgm:prSet>
      <dgm:spPr/>
    </dgm:pt>
    <dgm:pt modelId="{42FCE48A-3DA0-45BD-9646-EB7B02A3C778}" type="pres">
      <dgm:prSet presAssocID="{99E89417-87A7-4DF6-B5CC-059EAACB6819}" presName="parentText" presStyleLbl="node1" presStyleIdx="3" presStyleCnt="4" custScaleY="55149" custLinFactNeighborY="-1591">
        <dgm:presLayoutVars>
          <dgm:chMax val="0"/>
          <dgm:bulletEnabled val="1"/>
        </dgm:presLayoutVars>
      </dgm:prSet>
      <dgm:spPr>
        <a:prstGeom prst="roundRect">
          <a:avLst/>
        </a:prstGeom>
      </dgm:spPr>
    </dgm:pt>
  </dgm:ptLst>
  <dgm:cxnLst>
    <dgm:cxn modelId="{59CE3900-ADF7-4E59-AC29-974463B4B5B9}" type="presOf" srcId="{99E89417-87A7-4DF6-B5CC-059EAACB6819}" destId="{42FCE48A-3DA0-45BD-9646-EB7B02A3C778}" srcOrd="0" destOrd="0" presId="urn:microsoft.com/office/officeart/2005/8/layout/vList2"/>
    <dgm:cxn modelId="{467C770A-E566-4872-A920-9B68A368318E}" type="presOf" srcId="{DECAEE59-2BCA-414B-9FE0-3B076447E31C}" destId="{1DE18A5F-CEC7-4B25-9641-0973A96AF751}" srcOrd="0" destOrd="0" presId="urn:microsoft.com/office/officeart/2005/8/layout/vList2"/>
    <dgm:cxn modelId="{27FA3D11-3F68-4FFF-B732-E9B55C33813F}" type="presOf" srcId="{DE5E794B-77F3-4BD4-AEA7-30E56EACF8F4}" destId="{EAAF28C9-3456-41B2-9387-4F9850B701E7}" srcOrd="0" destOrd="0" presId="urn:microsoft.com/office/officeart/2005/8/layout/vList2"/>
    <dgm:cxn modelId="{9ADDDB1B-7F09-4A5D-9471-90E4BE9346A1}" srcId="{565057B9-8A3F-4DFB-A5D4-14DC977735DC}" destId="{B42CB62C-2088-4D80-9AB4-8369A3DF7B7D}" srcOrd="0" destOrd="0" parTransId="{54C092BD-4290-4066-AD08-AB0DA59A13DD}" sibTransId="{1E04B0B8-8F82-41A3-9C07-CE3D60BC4ECA}"/>
    <dgm:cxn modelId="{2D3C1524-8998-404B-9AE9-CF976F631746}" type="presOf" srcId="{611A8ED7-3F50-4647-817C-0E316C31B8D5}" destId="{875A014B-AE29-4085-9011-A26E09E70D6C}" srcOrd="0" destOrd="2" presId="urn:microsoft.com/office/officeart/2005/8/layout/vList2"/>
    <dgm:cxn modelId="{F4309528-BF9E-4985-AB31-F40A12937BE5}" srcId="{018825E4-EDF7-45BA-9C37-46D97E2FCB3C}" destId="{B6041413-E905-4346-8836-7BE2EC10FC59}" srcOrd="2" destOrd="0" parTransId="{819B1ECD-416D-4510-82FD-1C0D9ED2C219}" sibTransId="{F8AA1637-D991-48A3-BF2F-2428DEF12E6A}"/>
    <dgm:cxn modelId="{E5606730-EA13-4BA8-A606-7BB168513652}" srcId="{565057B9-8A3F-4DFB-A5D4-14DC977735DC}" destId="{AF668EE6-C19E-45A9-B153-598A519114F1}" srcOrd="2" destOrd="0" parTransId="{D1A5FD5E-80E1-49F9-B9EA-C4B9C027B21B}" sibTransId="{FAD4E43B-C9E2-4806-987E-3C2959619247}"/>
    <dgm:cxn modelId="{EA509834-09E5-4D5C-A522-8705520D0D94}" type="presOf" srcId="{B6041413-E905-4346-8836-7BE2EC10FC59}" destId="{EAAF28C9-3456-41B2-9387-4F9850B701E7}" srcOrd="0" destOrd="2" presId="urn:microsoft.com/office/officeart/2005/8/layout/vList2"/>
    <dgm:cxn modelId="{49459935-9188-42C0-89E4-4EC1CAFADCC2}" type="presOf" srcId="{565057B9-8A3F-4DFB-A5D4-14DC977735DC}" destId="{F19D60DA-BF9E-42E3-A672-E686018C0EF8}" srcOrd="0" destOrd="0" presId="urn:microsoft.com/office/officeart/2005/8/layout/vList2"/>
    <dgm:cxn modelId="{3A633F38-3A3C-40CD-9237-44B0BA5988E7}" type="presOf" srcId="{84670326-F43F-4CC9-B1C4-C5F56710A4C0}" destId="{875A014B-AE29-4085-9011-A26E09E70D6C}" srcOrd="0" destOrd="0" presId="urn:microsoft.com/office/officeart/2005/8/layout/vList2"/>
    <dgm:cxn modelId="{BB00803C-E6B7-40FA-B17F-4AF37E6DA55B}" srcId="{018825E4-EDF7-45BA-9C37-46D97E2FCB3C}" destId="{DE5E794B-77F3-4BD4-AEA7-30E56EACF8F4}" srcOrd="0" destOrd="0" parTransId="{8158029C-50AF-499F-A19A-27D2F137582B}" sibTransId="{1F6B6B42-EAC6-40F8-B6B0-6A215AC2606D}"/>
    <dgm:cxn modelId="{6DB24D3F-8E5D-4F27-9A01-2F9CCDBB93BA}" srcId="{D29A3760-D9D0-4B4E-A5B1-E56DDBEA39AD}" destId="{84670326-F43F-4CC9-B1C4-C5F56710A4C0}" srcOrd="0" destOrd="0" parTransId="{D9EF2F03-0CA8-438B-A3EE-76411513176C}" sibTransId="{32AA2527-A8EF-4EA9-983D-5AD55C74BBD3}"/>
    <dgm:cxn modelId="{03B9315B-8D6A-4CEC-A677-0EE8CE3D934F}" srcId="{DECAEE59-2BCA-414B-9FE0-3B076447E31C}" destId="{018825E4-EDF7-45BA-9C37-46D97E2FCB3C}" srcOrd="1" destOrd="0" parTransId="{1FDC76F2-9E89-414E-8274-BEB22710BB38}" sibTransId="{44B8AC4C-8465-4DA1-A503-C9C334593918}"/>
    <dgm:cxn modelId="{309CB243-08A8-4D35-AA60-5E53154DF307}" srcId="{DECAEE59-2BCA-414B-9FE0-3B076447E31C}" destId="{D29A3760-D9D0-4B4E-A5B1-E56DDBEA39AD}" srcOrd="2" destOrd="0" parTransId="{EEF58D24-6B90-4B83-BAD8-A54D4BB3DF2D}" sibTransId="{6BBDF131-C23F-430F-AB48-4656ACDAC658}"/>
    <dgm:cxn modelId="{A792916C-529C-47EA-8C4F-040A4B50F298}" srcId="{D29A3760-D9D0-4B4E-A5B1-E56DDBEA39AD}" destId="{5A4CEE2D-84B7-413C-9593-5FE97FCFEF33}" srcOrd="1" destOrd="0" parTransId="{B4B20A34-EBCA-4DA4-AFB3-B34EA930DB19}" sibTransId="{CF955433-3E74-4FBE-A8B2-F2BA4C8F220B}"/>
    <dgm:cxn modelId="{4A12064D-9C44-4029-8C2E-DD3155CD2545}" type="presOf" srcId="{AF668EE6-C19E-45A9-B153-598A519114F1}" destId="{1F6E299C-189E-4D0E-84DD-63DAFD676FF0}" srcOrd="0" destOrd="2" presId="urn:microsoft.com/office/officeart/2005/8/layout/vList2"/>
    <dgm:cxn modelId="{5ACACB57-2D61-4056-A7A7-A839435A513B}" srcId="{DECAEE59-2BCA-414B-9FE0-3B076447E31C}" destId="{99E89417-87A7-4DF6-B5CC-059EAACB6819}" srcOrd="3" destOrd="0" parTransId="{51DE5572-15F2-41B6-AD3F-EFDED2AC4326}" sibTransId="{41CF24EE-9FED-4E58-9AD7-96AFD75268C6}"/>
    <dgm:cxn modelId="{CCB93087-FCEC-4A8D-8D47-E720FB6B9BAB}" srcId="{DECAEE59-2BCA-414B-9FE0-3B076447E31C}" destId="{565057B9-8A3F-4DFB-A5D4-14DC977735DC}" srcOrd="0" destOrd="0" parTransId="{8513F2CB-FFCA-4293-9EB1-EF641A983D96}" sibTransId="{1FE3A120-4A28-498F-927E-F54E2B5EDEB4}"/>
    <dgm:cxn modelId="{A1950D90-25B3-4CAC-B9DB-23D30C669EFC}" type="presOf" srcId="{5A4CEE2D-84B7-413C-9593-5FE97FCFEF33}" destId="{875A014B-AE29-4085-9011-A26E09E70D6C}" srcOrd="0" destOrd="1" presId="urn:microsoft.com/office/officeart/2005/8/layout/vList2"/>
    <dgm:cxn modelId="{0917A4A4-20F9-4A8B-906D-BCF1A60F9A2D}" srcId="{565057B9-8A3F-4DFB-A5D4-14DC977735DC}" destId="{AA88F700-D54F-44D4-82B4-18509D3631B3}" srcOrd="1" destOrd="0" parTransId="{20B9675F-ED55-422C-BC4F-E62324064449}" sibTransId="{4FC5883E-159E-4C2D-8284-B0114050D7C3}"/>
    <dgm:cxn modelId="{77AF77AB-BF42-4425-AF14-6B310AD3C120}" srcId="{018825E4-EDF7-45BA-9C37-46D97E2FCB3C}" destId="{FBB4ED3C-BCD4-4856-BB36-7D3239C9216C}" srcOrd="1" destOrd="0" parTransId="{277BB1C9-1C8A-423D-9C04-94A738756A1A}" sibTransId="{93D1725D-50D1-4113-9D88-86DBEBAD0E8C}"/>
    <dgm:cxn modelId="{F34F7BB1-E6EF-4970-AFF1-E8FD72B4B2BB}" srcId="{D29A3760-D9D0-4B4E-A5B1-E56DDBEA39AD}" destId="{611A8ED7-3F50-4647-817C-0E316C31B8D5}" srcOrd="2" destOrd="0" parTransId="{AF01AD32-CD7B-4660-998D-705C2965FD40}" sibTransId="{8AF8E761-28E6-45C7-A383-0E21F904DEE6}"/>
    <dgm:cxn modelId="{F1DBE8D3-2F97-4C1B-8204-9CC5B4B51AFF}" type="presOf" srcId="{B42CB62C-2088-4D80-9AB4-8369A3DF7B7D}" destId="{1F6E299C-189E-4D0E-84DD-63DAFD676FF0}" srcOrd="0" destOrd="0" presId="urn:microsoft.com/office/officeart/2005/8/layout/vList2"/>
    <dgm:cxn modelId="{D582CCF2-6F75-4172-A6D5-EDF81CC2F40E}" type="presOf" srcId="{FBB4ED3C-BCD4-4856-BB36-7D3239C9216C}" destId="{EAAF28C9-3456-41B2-9387-4F9850B701E7}" srcOrd="0" destOrd="1" presId="urn:microsoft.com/office/officeart/2005/8/layout/vList2"/>
    <dgm:cxn modelId="{5BE0F1F2-2320-4941-8E04-2AA9898703CA}" type="presOf" srcId="{D29A3760-D9D0-4B4E-A5B1-E56DDBEA39AD}" destId="{FAF855C8-1A7C-445D-A3C6-01A8F5F55324}" srcOrd="0" destOrd="0" presId="urn:microsoft.com/office/officeart/2005/8/layout/vList2"/>
    <dgm:cxn modelId="{FDFEFCF3-AA3B-45B4-AA69-6D220F071838}" type="presOf" srcId="{AA88F700-D54F-44D4-82B4-18509D3631B3}" destId="{1F6E299C-189E-4D0E-84DD-63DAFD676FF0}" srcOrd="0" destOrd="1" presId="urn:microsoft.com/office/officeart/2005/8/layout/vList2"/>
    <dgm:cxn modelId="{5C593AFA-7410-4BA4-A7C1-FB9AC85E7AE5}" type="presOf" srcId="{018825E4-EDF7-45BA-9C37-46D97E2FCB3C}" destId="{9FE304BE-49EF-4577-AF12-52CF4B43648C}" srcOrd="0" destOrd="0" presId="urn:microsoft.com/office/officeart/2005/8/layout/vList2"/>
    <dgm:cxn modelId="{32989124-FBB1-4151-9EA0-1CE3F8436F04}" type="presParOf" srcId="{1DE18A5F-CEC7-4B25-9641-0973A96AF751}" destId="{F19D60DA-BF9E-42E3-A672-E686018C0EF8}" srcOrd="0" destOrd="0" presId="urn:microsoft.com/office/officeart/2005/8/layout/vList2"/>
    <dgm:cxn modelId="{0E6C99FB-D7A4-4CB5-9312-084C532AC97D}" type="presParOf" srcId="{1DE18A5F-CEC7-4B25-9641-0973A96AF751}" destId="{1F6E299C-189E-4D0E-84DD-63DAFD676FF0}" srcOrd="1" destOrd="0" presId="urn:microsoft.com/office/officeart/2005/8/layout/vList2"/>
    <dgm:cxn modelId="{0CB6481E-0887-4AD9-8E01-E4BE28E09179}" type="presParOf" srcId="{1DE18A5F-CEC7-4B25-9641-0973A96AF751}" destId="{9FE304BE-49EF-4577-AF12-52CF4B43648C}" srcOrd="2" destOrd="0" presId="urn:microsoft.com/office/officeart/2005/8/layout/vList2"/>
    <dgm:cxn modelId="{19853F93-B5E6-4ABD-BDA2-8161171B1D57}" type="presParOf" srcId="{1DE18A5F-CEC7-4B25-9641-0973A96AF751}" destId="{EAAF28C9-3456-41B2-9387-4F9850B701E7}" srcOrd="3" destOrd="0" presId="urn:microsoft.com/office/officeart/2005/8/layout/vList2"/>
    <dgm:cxn modelId="{96A94AFC-0A54-4AFA-A82C-167A6E6B65FF}" type="presParOf" srcId="{1DE18A5F-CEC7-4B25-9641-0973A96AF751}" destId="{FAF855C8-1A7C-445D-A3C6-01A8F5F55324}" srcOrd="4" destOrd="0" presId="urn:microsoft.com/office/officeart/2005/8/layout/vList2"/>
    <dgm:cxn modelId="{261CB9F1-3B4C-46D0-A66F-3452A5252DB2}" type="presParOf" srcId="{1DE18A5F-CEC7-4B25-9641-0973A96AF751}" destId="{875A014B-AE29-4085-9011-A26E09E70D6C}" srcOrd="5" destOrd="0" presId="urn:microsoft.com/office/officeart/2005/8/layout/vList2"/>
    <dgm:cxn modelId="{50901655-E3F8-4F7B-B388-91965C0F076F}" type="presParOf" srcId="{1DE18A5F-CEC7-4B25-9641-0973A96AF751}" destId="{42FCE48A-3DA0-45BD-9646-EB7B02A3C77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12B85-B79C-4A03-B5BF-0558907A7CDF}" type="doc">
      <dgm:prSet loTypeId="urn:diagrams.loki3.com/BracketList" loCatId="list" qsTypeId="urn:microsoft.com/office/officeart/2005/8/quickstyle/simple1" qsCatId="simple" csTypeId="urn:microsoft.com/office/officeart/2005/8/colors/colorful5" csCatId="colorful" phldr="1"/>
      <dgm:spPr/>
      <dgm:t>
        <a:bodyPr/>
        <a:lstStyle/>
        <a:p>
          <a:endParaRPr lang="en-US"/>
        </a:p>
      </dgm:t>
    </dgm:pt>
    <dgm:pt modelId="{27C1C2CC-0DD0-48F3-928C-2DEDC82B7EDD}">
      <dgm:prSet phldrT="[Text]"/>
      <dgm:spPr/>
      <dgm:t>
        <a:bodyPr/>
        <a:lstStyle/>
        <a:p>
          <a:r>
            <a:rPr lang="en-US"/>
            <a:t>Panel Chair</a:t>
          </a:r>
        </a:p>
      </dgm:t>
    </dgm:pt>
    <dgm:pt modelId="{6F67A220-2FDD-4C9A-9FD4-E18D8710EBCD}" type="parTrans" cxnId="{7C6D12FF-3F86-42C8-93C2-25FBEF5BF1DC}">
      <dgm:prSet/>
      <dgm:spPr/>
      <dgm:t>
        <a:bodyPr/>
        <a:lstStyle/>
        <a:p>
          <a:endParaRPr lang="en-US"/>
        </a:p>
      </dgm:t>
    </dgm:pt>
    <dgm:pt modelId="{7EC22B1D-810D-407B-8A1A-552FD5AF4073}" type="sibTrans" cxnId="{7C6D12FF-3F86-42C8-93C2-25FBEF5BF1DC}">
      <dgm:prSet/>
      <dgm:spPr/>
      <dgm:t>
        <a:bodyPr/>
        <a:lstStyle/>
        <a:p>
          <a:endParaRPr lang="en-US"/>
        </a:p>
      </dgm:t>
    </dgm:pt>
    <dgm:pt modelId="{63DA4ED3-B14B-4285-A459-9746DE18AA98}">
      <dgm:prSet phldrT="[Text]"/>
      <dgm:spPr/>
      <dgm:t>
        <a:bodyPr/>
        <a:lstStyle/>
        <a:p>
          <a:r>
            <a:rPr lang="en-US"/>
            <a:t>Katie Beck, Michigan DOT</a:t>
          </a:r>
        </a:p>
      </dgm:t>
    </dgm:pt>
    <dgm:pt modelId="{F4195C06-3A74-4684-82FD-324D5EFDA0FF}" type="parTrans" cxnId="{66B6DC7E-4F7A-475D-B7C1-35A3F676644F}">
      <dgm:prSet/>
      <dgm:spPr/>
      <dgm:t>
        <a:bodyPr/>
        <a:lstStyle/>
        <a:p>
          <a:endParaRPr lang="en-US"/>
        </a:p>
      </dgm:t>
    </dgm:pt>
    <dgm:pt modelId="{9DB5E65C-C8A8-4967-8C05-A315F7DA8E4C}" type="sibTrans" cxnId="{66B6DC7E-4F7A-475D-B7C1-35A3F676644F}">
      <dgm:prSet/>
      <dgm:spPr/>
      <dgm:t>
        <a:bodyPr/>
        <a:lstStyle/>
        <a:p>
          <a:endParaRPr lang="en-US"/>
        </a:p>
      </dgm:t>
    </dgm:pt>
    <dgm:pt modelId="{EBDB312A-2E8E-4E12-8BE6-3C0FA2B9A47E}">
      <dgm:prSet/>
      <dgm:spPr/>
      <dgm:t>
        <a:bodyPr/>
        <a:lstStyle/>
        <a:p>
          <a:r>
            <a:rPr lang="en-US"/>
            <a:t>Johanna Cockburn, City of Greensboro</a:t>
          </a:r>
        </a:p>
      </dgm:t>
    </dgm:pt>
    <dgm:pt modelId="{8FBCC478-BA30-42E1-8061-6B1E37AE01DC}" type="parTrans" cxnId="{9B2BB0C8-3420-40D9-9CF7-D3422F259537}">
      <dgm:prSet/>
      <dgm:spPr/>
      <dgm:t>
        <a:bodyPr/>
        <a:lstStyle/>
        <a:p>
          <a:endParaRPr lang="en-US"/>
        </a:p>
      </dgm:t>
    </dgm:pt>
    <dgm:pt modelId="{96444959-8620-429A-9F0C-4E79AEC478CB}" type="sibTrans" cxnId="{9B2BB0C8-3420-40D9-9CF7-D3422F259537}">
      <dgm:prSet/>
      <dgm:spPr/>
      <dgm:t>
        <a:bodyPr/>
        <a:lstStyle/>
        <a:p>
          <a:endParaRPr lang="en-US"/>
        </a:p>
      </dgm:t>
    </dgm:pt>
    <dgm:pt modelId="{9EC6E166-9D92-4156-9D83-E6A75AF92182}">
      <dgm:prSet phldrT="[Text]"/>
      <dgm:spPr/>
      <dgm:t>
        <a:bodyPr/>
        <a:lstStyle/>
        <a:p>
          <a:r>
            <a:rPr lang="en-US"/>
            <a:t>Carrie </a:t>
          </a:r>
          <a:r>
            <a:rPr lang="en-US" err="1"/>
            <a:t>McInerney</a:t>
          </a:r>
          <a:r>
            <a:rPr lang="en-US"/>
            <a:t>, Massachusetts DOT</a:t>
          </a:r>
        </a:p>
      </dgm:t>
    </dgm:pt>
    <dgm:pt modelId="{9A2B0810-C13E-40BB-B077-202615736377}" type="parTrans" cxnId="{D457179C-96F3-4937-BFFF-BFED7E07E999}">
      <dgm:prSet/>
      <dgm:spPr/>
      <dgm:t>
        <a:bodyPr/>
        <a:lstStyle/>
        <a:p>
          <a:endParaRPr lang="en-US"/>
        </a:p>
      </dgm:t>
    </dgm:pt>
    <dgm:pt modelId="{22F38370-54AD-43AD-B8AB-CF314073F748}" type="sibTrans" cxnId="{D457179C-96F3-4937-BFFF-BFED7E07E999}">
      <dgm:prSet/>
      <dgm:spPr/>
      <dgm:t>
        <a:bodyPr/>
        <a:lstStyle/>
        <a:p>
          <a:endParaRPr lang="en-US"/>
        </a:p>
      </dgm:t>
    </dgm:pt>
    <dgm:pt modelId="{403DE4B9-3E04-4646-BD90-AFED9963DCED}">
      <dgm:prSet phldrT="[Text]"/>
      <dgm:spPr/>
      <dgm:t>
        <a:bodyPr/>
        <a:lstStyle/>
        <a:p>
          <a:r>
            <a:rPr lang="en-US"/>
            <a:t>Suman Mitra, University of Arkansas, Fayetteville</a:t>
          </a:r>
        </a:p>
      </dgm:t>
    </dgm:pt>
    <dgm:pt modelId="{BF3A4EE1-11E2-49ED-9889-93DDEEAF0193}" type="parTrans" cxnId="{B03C1951-2399-4621-8887-25878DE6A6CC}">
      <dgm:prSet/>
      <dgm:spPr/>
      <dgm:t>
        <a:bodyPr/>
        <a:lstStyle/>
        <a:p>
          <a:endParaRPr lang="en-US"/>
        </a:p>
      </dgm:t>
    </dgm:pt>
    <dgm:pt modelId="{14D3C7C5-91E4-47E2-B59B-510795A2ED04}" type="sibTrans" cxnId="{B03C1951-2399-4621-8887-25878DE6A6CC}">
      <dgm:prSet/>
      <dgm:spPr/>
      <dgm:t>
        <a:bodyPr/>
        <a:lstStyle/>
        <a:p>
          <a:endParaRPr lang="en-US"/>
        </a:p>
      </dgm:t>
    </dgm:pt>
    <dgm:pt modelId="{F0D3E1AA-2AF2-4C63-AC66-4536C677C2F6}">
      <dgm:prSet phldrT="[Text]"/>
      <dgm:spPr/>
      <dgm:t>
        <a:bodyPr/>
        <a:lstStyle/>
        <a:p>
          <a:r>
            <a:rPr lang="en-US" err="1"/>
            <a:t>Lubna</a:t>
          </a:r>
          <a:r>
            <a:rPr lang="en-US"/>
            <a:t> Shoaib, East-West Gateway Council of Governments</a:t>
          </a:r>
        </a:p>
      </dgm:t>
    </dgm:pt>
    <dgm:pt modelId="{1119B567-8934-481E-B77F-1E6E840B5FA2}" type="parTrans" cxnId="{4680E4C2-534B-474A-9836-E4B699FA480A}">
      <dgm:prSet/>
      <dgm:spPr/>
      <dgm:t>
        <a:bodyPr/>
        <a:lstStyle/>
        <a:p>
          <a:endParaRPr lang="en-US"/>
        </a:p>
      </dgm:t>
    </dgm:pt>
    <dgm:pt modelId="{5DCE8CBE-74F3-4764-AD4C-6C8DDDE755ED}" type="sibTrans" cxnId="{4680E4C2-534B-474A-9836-E4B699FA480A}">
      <dgm:prSet/>
      <dgm:spPr/>
      <dgm:t>
        <a:bodyPr/>
        <a:lstStyle/>
        <a:p>
          <a:endParaRPr lang="en-US"/>
        </a:p>
      </dgm:t>
    </dgm:pt>
    <dgm:pt modelId="{78C84881-2D2A-4A1A-805E-CC046F59B6DE}">
      <dgm:prSet phldrT="[Text]"/>
      <dgm:spPr/>
      <dgm:t>
        <a:bodyPr/>
        <a:lstStyle/>
        <a:p>
          <a:r>
            <a:rPr lang="en-US"/>
            <a:t>Stan Young, National Renewable Energy Laboratory</a:t>
          </a:r>
        </a:p>
      </dgm:t>
    </dgm:pt>
    <dgm:pt modelId="{AB643262-D9BE-44A6-BC20-8F1F57848C31}" type="parTrans" cxnId="{15B601F0-9DA3-4F9B-923E-A65FCCD932C8}">
      <dgm:prSet/>
      <dgm:spPr/>
      <dgm:t>
        <a:bodyPr/>
        <a:lstStyle/>
        <a:p>
          <a:endParaRPr lang="en-US"/>
        </a:p>
      </dgm:t>
    </dgm:pt>
    <dgm:pt modelId="{997C8220-B44A-48BC-95B2-B2BB09E5D130}" type="sibTrans" cxnId="{15B601F0-9DA3-4F9B-923E-A65FCCD932C8}">
      <dgm:prSet/>
      <dgm:spPr/>
      <dgm:t>
        <a:bodyPr/>
        <a:lstStyle/>
        <a:p>
          <a:endParaRPr lang="en-US"/>
        </a:p>
      </dgm:t>
    </dgm:pt>
    <dgm:pt modelId="{AFDAD8AE-A109-4F2C-BA7F-1A9F62B996BF}">
      <dgm:prSet phldrT="[Text]"/>
      <dgm:spPr/>
      <dgm:t>
        <a:bodyPr/>
        <a:lstStyle/>
        <a:p>
          <a:r>
            <a:rPr lang="en-US"/>
            <a:t>Jeremy Raw, FHWA</a:t>
          </a:r>
        </a:p>
      </dgm:t>
    </dgm:pt>
    <dgm:pt modelId="{D5B08952-3932-4D29-A002-6BF0A5CECA4F}" type="parTrans" cxnId="{46788647-C597-4563-9E5F-EE4535BB0F40}">
      <dgm:prSet/>
      <dgm:spPr/>
      <dgm:t>
        <a:bodyPr/>
        <a:lstStyle/>
        <a:p>
          <a:endParaRPr lang="en-US"/>
        </a:p>
      </dgm:t>
    </dgm:pt>
    <dgm:pt modelId="{F1A7D970-F29D-49C9-8E84-8EA2B34DF820}" type="sibTrans" cxnId="{46788647-C597-4563-9E5F-EE4535BB0F40}">
      <dgm:prSet/>
      <dgm:spPr/>
      <dgm:t>
        <a:bodyPr/>
        <a:lstStyle/>
        <a:p>
          <a:endParaRPr lang="en-US"/>
        </a:p>
      </dgm:t>
    </dgm:pt>
    <dgm:pt modelId="{038AAD77-925D-4A9D-9969-F18BC55A872E}">
      <dgm:prSet phldrT="[Text]"/>
      <dgm:spPr/>
      <dgm:t>
        <a:bodyPr/>
        <a:lstStyle/>
        <a:p>
          <a:r>
            <a:rPr lang="en-US"/>
            <a:t>Panel Members</a:t>
          </a:r>
        </a:p>
      </dgm:t>
    </dgm:pt>
    <dgm:pt modelId="{F02D31E6-15B2-429F-8A5C-FDB8BE1D8C42}" type="parTrans" cxnId="{FABE6411-D021-4B28-B1E5-DCB8E32F38C3}">
      <dgm:prSet/>
      <dgm:spPr/>
      <dgm:t>
        <a:bodyPr/>
        <a:lstStyle/>
        <a:p>
          <a:endParaRPr lang="en-US"/>
        </a:p>
      </dgm:t>
    </dgm:pt>
    <dgm:pt modelId="{6FE7E4D5-305B-4938-B67F-9DBFFF077C8D}" type="sibTrans" cxnId="{FABE6411-D021-4B28-B1E5-DCB8E32F38C3}">
      <dgm:prSet/>
      <dgm:spPr/>
      <dgm:t>
        <a:bodyPr/>
        <a:lstStyle/>
        <a:p>
          <a:endParaRPr lang="en-US"/>
        </a:p>
      </dgm:t>
    </dgm:pt>
    <dgm:pt modelId="{5982B464-3854-4F89-A174-2A37F93356F8}">
      <dgm:prSet phldrT="[Text]"/>
      <dgm:spPr/>
      <dgm:t>
        <a:bodyPr/>
        <a:lstStyle/>
        <a:p>
          <a:r>
            <a:rPr lang="en-US" err="1"/>
            <a:t>Zhongren</a:t>
          </a:r>
          <a:r>
            <a:rPr lang="en-US"/>
            <a:t> Wang, California DOT (CALTRANS)</a:t>
          </a:r>
        </a:p>
      </dgm:t>
    </dgm:pt>
    <dgm:pt modelId="{586185C9-298C-4E4C-B02D-04CFA3B04923}" type="parTrans" cxnId="{5A83D216-3CBC-4147-B971-93B4C035CF52}">
      <dgm:prSet/>
      <dgm:spPr/>
      <dgm:t>
        <a:bodyPr/>
        <a:lstStyle/>
        <a:p>
          <a:endParaRPr lang="en-US"/>
        </a:p>
      </dgm:t>
    </dgm:pt>
    <dgm:pt modelId="{B0483286-352C-41B2-95EA-FB70D18CAF10}" type="sibTrans" cxnId="{5A83D216-3CBC-4147-B971-93B4C035CF52}">
      <dgm:prSet/>
      <dgm:spPr/>
      <dgm:t>
        <a:bodyPr/>
        <a:lstStyle/>
        <a:p>
          <a:endParaRPr lang="en-US"/>
        </a:p>
      </dgm:t>
    </dgm:pt>
    <dgm:pt modelId="{5AF9294F-CF8E-4B28-9236-766C1924AB5C}">
      <dgm:prSet phldrT="[Text]"/>
      <dgm:spPr/>
      <dgm:t>
        <a:bodyPr/>
        <a:lstStyle/>
        <a:p>
          <a:r>
            <a:rPr lang="en-US"/>
            <a:t>Trey Wadsworth, TRB</a:t>
          </a:r>
        </a:p>
      </dgm:t>
    </dgm:pt>
    <dgm:pt modelId="{51F12C05-04E9-4A85-95A4-42813BD93786}" type="parTrans" cxnId="{7194CDDA-A1F1-48D0-AFA6-0A1494DA5B82}">
      <dgm:prSet/>
      <dgm:spPr/>
      <dgm:t>
        <a:bodyPr/>
        <a:lstStyle/>
        <a:p>
          <a:endParaRPr lang="en-US"/>
        </a:p>
      </dgm:t>
    </dgm:pt>
    <dgm:pt modelId="{B121111C-40F8-48D3-AC51-099724695656}" type="sibTrans" cxnId="{7194CDDA-A1F1-48D0-AFA6-0A1494DA5B82}">
      <dgm:prSet/>
      <dgm:spPr/>
      <dgm:t>
        <a:bodyPr/>
        <a:lstStyle/>
        <a:p>
          <a:endParaRPr lang="en-US"/>
        </a:p>
      </dgm:t>
    </dgm:pt>
    <dgm:pt modelId="{CABF0469-6179-462F-9106-C690B88F2737}">
      <dgm:prSet phldrT="[Text]"/>
      <dgm:spPr/>
      <dgm:t>
        <a:bodyPr/>
        <a:lstStyle/>
        <a:p>
          <a:r>
            <a:rPr lang="en-US"/>
            <a:t>CRP Staff</a:t>
          </a:r>
        </a:p>
      </dgm:t>
    </dgm:pt>
    <dgm:pt modelId="{4ABDBCFE-4037-405D-A6CA-80FFC32C8874}" type="parTrans" cxnId="{0BEBA255-4F28-49EF-8854-B896EE1EFCB0}">
      <dgm:prSet/>
      <dgm:spPr/>
      <dgm:t>
        <a:bodyPr/>
        <a:lstStyle/>
        <a:p>
          <a:endParaRPr lang="en-US"/>
        </a:p>
      </dgm:t>
    </dgm:pt>
    <dgm:pt modelId="{ADCC12D1-FBA9-42F2-8ACC-E89A028D62E4}" type="sibTrans" cxnId="{0BEBA255-4F28-49EF-8854-B896EE1EFCB0}">
      <dgm:prSet/>
      <dgm:spPr/>
      <dgm:t>
        <a:bodyPr/>
        <a:lstStyle/>
        <a:p>
          <a:endParaRPr lang="en-US"/>
        </a:p>
      </dgm:t>
    </dgm:pt>
    <dgm:pt modelId="{AB0C338F-924B-42C0-879F-731A16A0F254}">
      <dgm:prSet phldrT="[Text]"/>
      <dgm:spPr/>
      <dgm:t>
        <a:bodyPr/>
        <a:lstStyle/>
        <a:p>
          <a:r>
            <a:rPr lang="en-US"/>
            <a:t>Agency Liaisons</a:t>
          </a:r>
        </a:p>
      </dgm:t>
    </dgm:pt>
    <dgm:pt modelId="{5824030C-694C-4E04-8710-852B6A3AA5C7}" type="parTrans" cxnId="{4D68724E-7458-4823-9EBD-51A5560965ED}">
      <dgm:prSet/>
      <dgm:spPr/>
      <dgm:t>
        <a:bodyPr/>
        <a:lstStyle/>
        <a:p>
          <a:endParaRPr lang="en-US"/>
        </a:p>
      </dgm:t>
    </dgm:pt>
    <dgm:pt modelId="{623A870F-F024-4CD6-BD8E-602B775B64F3}" type="sibTrans" cxnId="{4D68724E-7458-4823-9EBD-51A5560965ED}">
      <dgm:prSet/>
      <dgm:spPr/>
      <dgm:t>
        <a:bodyPr/>
        <a:lstStyle/>
        <a:p>
          <a:endParaRPr lang="en-US"/>
        </a:p>
      </dgm:t>
    </dgm:pt>
    <dgm:pt modelId="{5F38A35B-CCF6-482F-97E6-F7A36300D508}">
      <dgm:prSet phldrT="[Text]"/>
      <dgm:spPr/>
      <dgm:t>
        <a:bodyPr/>
        <a:lstStyle/>
        <a:p>
          <a:r>
            <a:rPr lang="en-US"/>
            <a:t>Dalia Leven, Cambridge Systematics</a:t>
          </a:r>
        </a:p>
      </dgm:t>
    </dgm:pt>
    <dgm:pt modelId="{C050CB9A-4CD6-44F6-98E3-7DB6E3DAF9CB}" type="parTrans" cxnId="{22ED8482-6E53-4080-B8C0-47B8CE081849}">
      <dgm:prSet/>
      <dgm:spPr/>
      <dgm:t>
        <a:bodyPr/>
        <a:lstStyle/>
        <a:p>
          <a:endParaRPr lang="en-US"/>
        </a:p>
      </dgm:t>
    </dgm:pt>
    <dgm:pt modelId="{CC744E89-5EAF-4814-8A74-0DCD01B1EDE4}" type="sibTrans" cxnId="{22ED8482-6E53-4080-B8C0-47B8CE081849}">
      <dgm:prSet/>
      <dgm:spPr/>
      <dgm:t>
        <a:bodyPr/>
        <a:lstStyle/>
        <a:p>
          <a:endParaRPr lang="en-US"/>
        </a:p>
      </dgm:t>
    </dgm:pt>
    <dgm:pt modelId="{A47FE64B-FA6F-4487-8AC6-0B2D7C9057E7}" type="pres">
      <dgm:prSet presAssocID="{4D212B85-B79C-4A03-B5BF-0558907A7CDF}" presName="Name0" presStyleCnt="0">
        <dgm:presLayoutVars>
          <dgm:dir/>
          <dgm:animLvl val="lvl"/>
          <dgm:resizeHandles val="exact"/>
        </dgm:presLayoutVars>
      </dgm:prSet>
      <dgm:spPr/>
    </dgm:pt>
    <dgm:pt modelId="{82E5FC79-FD7C-4227-87AC-36726E800F90}" type="pres">
      <dgm:prSet presAssocID="{27C1C2CC-0DD0-48F3-928C-2DEDC82B7EDD}" presName="linNode" presStyleCnt="0"/>
      <dgm:spPr/>
    </dgm:pt>
    <dgm:pt modelId="{3050611E-BDAF-4DE3-ADB5-C68787124500}" type="pres">
      <dgm:prSet presAssocID="{27C1C2CC-0DD0-48F3-928C-2DEDC82B7EDD}" presName="parTx" presStyleLbl="revTx" presStyleIdx="0" presStyleCnt="4">
        <dgm:presLayoutVars>
          <dgm:chMax val="1"/>
          <dgm:bulletEnabled val="1"/>
        </dgm:presLayoutVars>
      </dgm:prSet>
      <dgm:spPr/>
    </dgm:pt>
    <dgm:pt modelId="{D201019B-42E2-4FDC-93CB-D7A96F24C45C}" type="pres">
      <dgm:prSet presAssocID="{27C1C2CC-0DD0-48F3-928C-2DEDC82B7EDD}" presName="bracket" presStyleLbl="parChTrans1D1" presStyleIdx="0" presStyleCnt="4"/>
      <dgm:spPr/>
    </dgm:pt>
    <dgm:pt modelId="{DF156552-8408-4646-8DC3-26489B66C61E}" type="pres">
      <dgm:prSet presAssocID="{27C1C2CC-0DD0-48F3-928C-2DEDC82B7EDD}" presName="spH" presStyleCnt="0"/>
      <dgm:spPr/>
    </dgm:pt>
    <dgm:pt modelId="{96BC61D0-A17F-4444-8DED-362D9F222B02}" type="pres">
      <dgm:prSet presAssocID="{27C1C2CC-0DD0-48F3-928C-2DEDC82B7EDD}" presName="desTx" presStyleLbl="node1" presStyleIdx="0" presStyleCnt="4">
        <dgm:presLayoutVars>
          <dgm:bulletEnabled val="1"/>
        </dgm:presLayoutVars>
      </dgm:prSet>
      <dgm:spPr/>
    </dgm:pt>
    <dgm:pt modelId="{E9454FA9-6B57-4475-A50F-7007B26E730C}" type="pres">
      <dgm:prSet presAssocID="{7EC22B1D-810D-407B-8A1A-552FD5AF4073}" presName="spV" presStyleCnt="0"/>
      <dgm:spPr/>
    </dgm:pt>
    <dgm:pt modelId="{E75A642C-A486-4ACC-87FD-408B3E3750CA}" type="pres">
      <dgm:prSet presAssocID="{CABF0469-6179-462F-9106-C690B88F2737}" presName="linNode" presStyleCnt="0"/>
      <dgm:spPr/>
    </dgm:pt>
    <dgm:pt modelId="{32561FA2-5A21-4CE9-81A4-A878D997DD74}" type="pres">
      <dgm:prSet presAssocID="{CABF0469-6179-462F-9106-C690B88F2737}" presName="parTx" presStyleLbl="revTx" presStyleIdx="1" presStyleCnt="4">
        <dgm:presLayoutVars>
          <dgm:chMax val="1"/>
          <dgm:bulletEnabled val="1"/>
        </dgm:presLayoutVars>
      </dgm:prSet>
      <dgm:spPr/>
    </dgm:pt>
    <dgm:pt modelId="{099A1B2E-18DB-41E7-BA1B-E161922FBC77}" type="pres">
      <dgm:prSet presAssocID="{CABF0469-6179-462F-9106-C690B88F2737}" presName="bracket" presStyleLbl="parChTrans1D1" presStyleIdx="1" presStyleCnt="4"/>
      <dgm:spPr/>
    </dgm:pt>
    <dgm:pt modelId="{B0822A23-048B-41B4-A032-E53AA1D1C398}" type="pres">
      <dgm:prSet presAssocID="{CABF0469-6179-462F-9106-C690B88F2737}" presName="spH" presStyleCnt="0"/>
      <dgm:spPr/>
    </dgm:pt>
    <dgm:pt modelId="{0CA17DD9-8120-4265-9466-C24155E2DCE6}" type="pres">
      <dgm:prSet presAssocID="{CABF0469-6179-462F-9106-C690B88F2737}" presName="desTx" presStyleLbl="node1" presStyleIdx="1" presStyleCnt="4">
        <dgm:presLayoutVars>
          <dgm:bulletEnabled val="1"/>
        </dgm:presLayoutVars>
      </dgm:prSet>
      <dgm:spPr/>
    </dgm:pt>
    <dgm:pt modelId="{CD15CE84-26F7-46E5-AA64-6B6A94E53414}" type="pres">
      <dgm:prSet presAssocID="{ADCC12D1-FBA9-42F2-8ACC-E89A028D62E4}" presName="spV" presStyleCnt="0"/>
      <dgm:spPr/>
    </dgm:pt>
    <dgm:pt modelId="{044BFD90-B8F6-429F-8037-111C6DDCD86C}" type="pres">
      <dgm:prSet presAssocID="{038AAD77-925D-4A9D-9969-F18BC55A872E}" presName="linNode" presStyleCnt="0"/>
      <dgm:spPr/>
    </dgm:pt>
    <dgm:pt modelId="{AD94D04C-750E-433B-9969-1F50571AA96D}" type="pres">
      <dgm:prSet presAssocID="{038AAD77-925D-4A9D-9969-F18BC55A872E}" presName="parTx" presStyleLbl="revTx" presStyleIdx="2" presStyleCnt="4">
        <dgm:presLayoutVars>
          <dgm:chMax val="1"/>
          <dgm:bulletEnabled val="1"/>
        </dgm:presLayoutVars>
      </dgm:prSet>
      <dgm:spPr/>
    </dgm:pt>
    <dgm:pt modelId="{77FE4170-516D-4511-91C0-7A379A1AF5F7}" type="pres">
      <dgm:prSet presAssocID="{038AAD77-925D-4A9D-9969-F18BC55A872E}" presName="bracket" presStyleLbl="parChTrans1D1" presStyleIdx="2" presStyleCnt="4"/>
      <dgm:spPr/>
    </dgm:pt>
    <dgm:pt modelId="{9CAAD443-F9F6-4B7F-953C-AA9949CA65AA}" type="pres">
      <dgm:prSet presAssocID="{038AAD77-925D-4A9D-9969-F18BC55A872E}" presName="spH" presStyleCnt="0"/>
      <dgm:spPr/>
    </dgm:pt>
    <dgm:pt modelId="{428BE766-6E16-47FF-9F96-40A9A11A1DFC}" type="pres">
      <dgm:prSet presAssocID="{038AAD77-925D-4A9D-9969-F18BC55A872E}" presName="desTx" presStyleLbl="node1" presStyleIdx="2" presStyleCnt="4">
        <dgm:presLayoutVars>
          <dgm:bulletEnabled val="1"/>
        </dgm:presLayoutVars>
      </dgm:prSet>
      <dgm:spPr/>
    </dgm:pt>
    <dgm:pt modelId="{76E362E7-739B-4E88-AA3E-2EACFCEF5CD5}" type="pres">
      <dgm:prSet presAssocID="{6FE7E4D5-305B-4938-B67F-9DBFFF077C8D}" presName="spV" presStyleCnt="0"/>
      <dgm:spPr/>
    </dgm:pt>
    <dgm:pt modelId="{F8A3A25B-0101-4791-907F-61A76D0C24D4}" type="pres">
      <dgm:prSet presAssocID="{AB0C338F-924B-42C0-879F-731A16A0F254}" presName="linNode" presStyleCnt="0"/>
      <dgm:spPr/>
    </dgm:pt>
    <dgm:pt modelId="{C106F54C-3882-4AFF-85B3-BD4FD39FF4A0}" type="pres">
      <dgm:prSet presAssocID="{AB0C338F-924B-42C0-879F-731A16A0F254}" presName="parTx" presStyleLbl="revTx" presStyleIdx="3" presStyleCnt="4">
        <dgm:presLayoutVars>
          <dgm:chMax val="1"/>
          <dgm:bulletEnabled val="1"/>
        </dgm:presLayoutVars>
      </dgm:prSet>
      <dgm:spPr/>
    </dgm:pt>
    <dgm:pt modelId="{01E60B50-29F8-4816-B374-4B5204B528A9}" type="pres">
      <dgm:prSet presAssocID="{AB0C338F-924B-42C0-879F-731A16A0F254}" presName="bracket" presStyleLbl="parChTrans1D1" presStyleIdx="3" presStyleCnt="4"/>
      <dgm:spPr/>
    </dgm:pt>
    <dgm:pt modelId="{7A57E570-177D-47CF-9E20-B4F327F72F98}" type="pres">
      <dgm:prSet presAssocID="{AB0C338F-924B-42C0-879F-731A16A0F254}" presName="spH" presStyleCnt="0"/>
      <dgm:spPr/>
    </dgm:pt>
    <dgm:pt modelId="{2C474DB5-81EE-4C84-A9A9-21356FC85FC0}" type="pres">
      <dgm:prSet presAssocID="{AB0C338F-924B-42C0-879F-731A16A0F254}" presName="desTx" presStyleLbl="node1" presStyleIdx="3" presStyleCnt="4">
        <dgm:presLayoutVars>
          <dgm:bulletEnabled val="1"/>
        </dgm:presLayoutVars>
      </dgm:prSet>
      <dgm:spPr/>
    </dgm:pt>
  </dgm:ptLst>
  <dgm:cxnLst>
    <dgm:cxn modelId="{FABE6411-D021-4B28-B1E5-DCB8E32F38C3}" srcId="{4D212B85-B79C-4A03-B5BF-0558907A7CDF}" destId="{038AAD77-925D-4A9D-9969-F18BC55A872E}" srcOrd="2" destOrd="0" parTransId="{F02D31E6-15B2-429F-8A5C-FDB8BE1D8C42}" sibTransId="{6FE7E4D5-305B-4938-B67F-9DBFFF077C8D}"/>
    <dgm:cxn modelId="{504E7613-85FF-4DDA-AC64-DFA89D36D592}" type="presOf" srcId="{78C84881-2D2A-4A1A-805E-CC046F59B6DE}" destId="{428BE766-6E16-47FF-9F96-40A9A11A1DFC}" srcOrd="0" destOrd="6" presId="urn:diagrams.loki3.com/BracketList"/>
    <dgm:cxn modelId="{C1BA7015-658F-4E2D-86C7-E956117A86B9}" type="presOf" srcId="{038AAD77-925D-4A9D-9969-F18BC55A872E}" destId="{AD94D04C-750E-433B-9969-1F50571AA96D}" srcOrd="0" destOrd="0" presId="urn:diagrams.loki3.com/BracketList"/>
    <dgm:cxn modelId="{5A83D216-3CBC-4147-B971-93B4C035CF52}" srcId="{27C1C2CC-0DD0-48F3-928C-2DEDC82B7EDD}" destId="{5982B464-3854-4F89-A174-2A37F93356F8}" srcOrd="0" destOrd="0" parTransId="{586185C9-298C-4E4C-B02D-04CFA3B04923}" sibTransId="{B0483286-352C-41B2-95EA-FB70D18CAF10}"/>
    <dgm:cxn modelId="{44054362-3580-4DA5-A79F-0CB4924B060E}" type="presOf" srcId="{CABF0469-6179-462F-9106-C690B88F2737}" destId="{32561FA2-5A21-4CE9-81A4-A878D997DD74}" srcOrd="0" destOrd="0" presId="urn:diagrams.loki3.com/BracketList"/>
    <dgm:cxn modelId="{46788647-C597-4563-9E5F-EE4535BB0F40}" srcId="{AB0C338F-924B-42C0-879F-731A16A0F254}" destId="{AFDAD8AE-A109-4F2C-BA7F-1A9F62B996BF}" srcOrd="0" destOrd="0" parTransId="{D5B08952-3932-4D29-A002-6BF0A5CECA4F}" sibTransId="{F1A7D970-F29D-49C9-8E84-8EA2B34DF820}"/>
    <dgm:cxn modelId="{C427BE4A-3B9E-4EF3-ADC8-A328F72FFBD1}" type="presOf" srcId="{EBDB312A-2E8E-4E12-8BE6-3C0FA2B9A47E}" destId="{428BE766-6E16-47FF-9F96-40A9A11A1DFC}" srcOrd="0" destOrd="1" presId="urn:diagrams.loki3.com/BracketList"/>
    <dgm:cxn modelId="{4D68724E-7458-4823-9EBD-51A5560965ED}" srcId="{4D212B85-B79C-4A03-B5BF-0558907A7CDF}" destId="{AB0C338F-924B-42C0-879F-731A16A0F254}" srcOrd="3" destOrd="0" parTransId="{5824030C-694C-4E04-8710-852B6A3AA5C7}" sibTransId="{623A870F-F024-4CD6-BD8E-602B775B64F3}"/>
    <dgm:cxn modelId="{B03C1951-2399-4621-8887-25878DE6A6CC}" srcId="{038AAD77-925D-4A9D-9969-F18BC55A872E}" destId="{403DE4B9-3E04-4646-BD90-AFED9963DCED}" srcOrd="4" destOrd="0" parTransId="{BF3A4EE1-11E2-49ED-9889-93DDEEAF0193}" sibTransId="{14D3C7C5-91E4-47E2-B59B-510795A2ED04}"/>
    <dgm:cxn modelId="{DBA4F851-2915-4D64-B1A1-919CB943C126}" type="presOf" srcId="{27C1C2CC-0DD0-48F3-928C-2DEDC82B7EDD}" destId="{3050611E-BDAF-4DE3-ADB5-C68787124500}" srcOrd="0" destOrd="0" presId="urn:diagrams.loki3.com/BracketList"/>
    <dgm:cxn modelId="{0BEBA255-4F28-49EF-8854-B896EE1EFCB0}" srcId="{4D212B85-B79C-4A03-B5BF-0558907A7CDF}" destId="{CABF0469-6179-462F-9106-C690B88F2737}" srcOrd="1" destOrd="0" parTransId="{4ABDBCFE-4037-405D-A6CA-80FFC32C8874}" sibTransId="{ADCC12D1-FBA9-42F2-8ACC-E89A028D62E4}"/>
    <dgm:cxn modelId="{BE33E875-2347-44DC-BD78-204A71CAFD8D}" type="presOf" srcId="{F0D3E1AA-2AF2-4C63-AC66-4536C677C2F6}" destId="{428BE766-6E16-47FF-9F96-40A9A11A1DFC}" srcOrd="0" destOrd="5" presId="urn:diagrams.loki3.com/BracketList"/>
    <dgm:cxn modelId="{F33F9F59-AB89-43C1-A318-779D3A6F85F5}" type="presOf" srcId="{5AF9294F-CF8E-4B28-9236-766C1924AB5C}" destId="{0CA17DD9-8120-4265-9466-C24155E2DCE6}" srcOrd="0" destOrd="0" presId="urn:diagrams.loki3.com/BracketList"/>
    <dgm:cxn modelId="{EB7F3C7B-2882-43B4-ABBA-1D0970076B66}" type="presOf" srcId="{5982B464-3854-4F89-A174-2A37F93356F8}" destId="{96BC61D0-A17F-4444-8DED-362D9F222B02}" srcOrd="0" destOrd="0" presId="urn:diagrams.loki3.com/BracketList"/>
    <dgm:cxn modelId="{66B6DC7E-4F7A-475D-B7C1-35A3F676644F}" srcId="{038AAD77-925D-4A9D-9969-F18BC55A872E}" destId="{63DA4ED3-B14B-4285-A459-9746DE18AA98}" srcOrd="0" destOrd="0" parTransId="{F4195C06-3A74-4684-82FD-324D5EFDA0FF}" sibTransId="{9DB5E65C-C8A8-4967-8C05-A315F7DA8E4C}"/>
    <dgm:cxn modelId="{22ED8482-6E53-4080-B8C0-47B8CE081849}" srcId="{038AAD77-925D-4A9D-9969-F18BC55A872E}" destId="{5F38A35B-CCF6-482F-97E6-F7A36300D508}" srcOrd="2" destOrd="0" parTransId="{C050CB9A-4CD6-44F6-98E3-7DB6E3DAF9CB}" sibTransId="{CC744E89-5EAF-4814-8A74-0DCD01B1EDE4}"/>
    <dgm:cxn modelId="{D457179C-96F3-4937-BFFF-BFED7E07E999}" srcId="{038AAD77-925D-4A9D-9969-F18BC55A872E}" destId="{9EC6E166-9D92-4156-9D83-E6A75AF92182}" srcOrd="3" destOrd="0" parTransId="{9A2B0810-C13E-40BB-B077-202615736377}" sibTransId="{22F38370-54AD-43AD-B8AB-CF314073F748}"/>
    <dgm:cxn modelId="{D43F17B2-155E-41D3-AAF2-5ECA9EFE171E}" type="presOf" srcId="{63DA4ED3-B14B-4285-A459-9746DE18AA98}" destId="{428BE766-6E16-47FF-9F96-40A9A11A1DFC}" srcOrd="0" destOrd="0" presId="urn:diagrams.loki3.com/BracketList"/>
    <dgm:cxn modelId="{8C9D5EB3-A25C-465C-8079-7BE0E4EC6E46}" type="presOf" srcId="{4D212B85-B79C-4A03-B5BF-0558907A7CDF}" destId="{A47FE64B-FA6F-4487-8AC6-0B2D7C9057E7}" srcOrd="0" destOrd="0" presId="urn:diagrams.loki3.com/BracketList"/>
    <dgm:cxn modelId="{A35FCEBB-BDB9-4399-9858-E73C161244ED}" type="presOf" srcId="{AFDAD8AE-A109-4F2C-BA7F-1A9F62B996BF}" destId="{2C474DB5-81EE-4C84-A9A9-21356FC85FC0}" srcOrd="0" destOrd="0" presId="urn:diagrams.loki3.com/BracketList"/>
    <dgm:cxn modelId="{08A607BD-51EA-48DF-9A0A-C1EE3F79495A}" type="presOf" srcId="{9EC6E166-9D92-4156-9D83-E6A75AF92182}" destId="{428BE766-6E16-47FF-9F96-40A9A11A1DFC}" srcOrd="0" destOrd="3" presId="urn:diagrams.loki3.com/BracketList"/>
    <dgm:cxn modelId="{4680E4C2-534B-474A-9836-E4B699FA480A}" srcId="{038AAD77-925D-4A9D-9969-F18BC55A872E}" destId="{F0D3E1AA-2AF2-4C63-AC66-4536C677C2F6}" srcOrd="5" destOrd="0" parTransId="{1119B567-8934-481E-B77F-1E6E840B5FA2}" sibTransId="{5DCE8CBE-74F3-4764-AD4C-6C8DDDE755ED}"/>
    <dgm:cxn modelId="{9B2BB0C8-3420-40D9-9CF7-D3422F259537}" srcId="{038AAD77-925D-4A9D-9969-F18BC55A872E}" destId="{EBDB312A-2E8E-4E12-8BE6-3C0FA2B9A47E}" srcOrd="1" destOrd="0" parTransId="{8FBCC478-BA30-42E1-8061-6B1E37AE01DC}" sibTransId="{96444959-8620-429A-9F0C-4E79AEC478CB}"/>
    <dgm:cxn modelId="{7194CDDA-A1F1-48D0-AFA6-0A1494DA5B82}" srcId="{CABF0469-6179-462F-9106-C690B88F2737}" destId="{5AF9294F-CF8E-4B28-9236-766C1924AB5C}" srcOrd="0" destOrd="0" parTransId="{51F12C05-04E9-4A85-95A4-42813BD93786}" sibTransId="{B121111C-40F8-48D3-AC51-099724695656}"/>
    <dgm:cxn modelId="{FB9E5CDC-3007-4B7C-BF11-90E600D0519C}" type="presOf" srcId="{5F38A35B-CCF6-482F-97E6-F7A36300D508}" destId="{428BE766-6E16-47FF-9F96-40A9A11A1DFC}" srcOrd="0" destOrd="2" presId="urn:diagrams.loki3.com/BracketList"/>
    <dgm:cxn modelId="{40129DE6-C455-431F-A916-A929003F70D5}" type="presOf" srcId="{403DE4B9-3E04-4646-BD90-AFED9963DCED}" destId="{428BE766-6E16-47FF-9F96-40A9A11A1DFC}" srcOrd="0" destOrd="4" presId="urn:diagrams.loki3.com/BracketList"/>
    <dgm:cxn modelId="{15B601F0-9DA3-4F9B-923E-A65FCCD932C8}" srcId="{038AAD77-925D-4A9D-9969-F18BC55A872E}" destId="{78C84881-2D2A-4A1A-805E-CC046F59B6DE}" srcOrd="6" destOrd="0" parTransId="{AB643262-D9BE-44A6-BC20-8F1F57848C31}" sibTransId="{997C8220-B44A-48BC-95B2-B2BB09E5D130}"/>
    <dgm:cxn modelId="{80BB21F2-285F-44C1-9F20-9B55D6A59648}" type="presOf" srcId="{AB0C338F-924B-42C0-879F-731A16A0F254}" destId="{C106F54C-3882-4AFF-85B3-BD4FD39FF4A0}" srcOrd="0" destOrd="0" presId="urn:diagrams.loki3.com/BracketList"/>
    <dgm:cxn modelId="{7C6D12FF-3F86-42C8-93C2-25FBEF5BF1DC}" srcId="{4D212B85-B79C-4A03-B5BF-0558907A7CDF}" destId="{27C1C2CC-0DD0-48F3-928C-2DEDC82B7EDD}" srcOrd="0" destOrd="0" parTransId="{6F67A220-2FDD-4C9A-9FD4-E18D8710EBCD}" sibTransId="{7EC22B1D-810D-407B-8A1A-552FD5AF4073}"/>
    <dgm:cxn modelId="{741BFA7E-B762-4176-B3CF-3D39A8931FA3}" type="presParOf" srcId="{A47FE64B-FA6F-4487-8AC6-0B2D7C9057E7}" destId="{82E5FC79-FD7C-4227-87AC-36726E800F90}" srcOrd="0" destOrd="0" presId="urn:diagrams.loki3.com/BracketList"/>
    <dgm:cxn modelId="{985B7310-4FF4-4D5F-A042-CFB23573E9FD}" type="presParOf" srcId="{82E5FC79-FD7C-4227-87AC-36726E800F90}" destId="{3050611E-BDAF-4DE3-ADB5-C68787124500}" srcOrd="0" destOrd="0" presId="urn:diagrams.loki3.com/BracketList"/>
    <dgm:cxn modelId="{4C0B76FB-EB92-4B50-A2B5-16B1FB965A66}" type="presParOf" srcId="{82E5FC79-FD7C-4227-87AC-36726E800F90}" destId="{D201019B-42E2-4FDC-93CB-D7A96F24C45C}" srcOrd="1" destOrd="0" presId="urn:diagrams.loki3.com/BracketList"/>
    <dgm:cxn modelId="{459426FD-13A1-4A6F-92FF-AD9ECD6CC8FF}" type="presParOf" srcId="{82E5FC79-FD7C-4227-87AC-36726E800F90}" destId="{DF156552-8408-4646-8DC3-26489B66C61E}" srcOrd="2" destOrd="0" presId="urn:diagrams.loki3.com/BracketList"/>
    <dgm:cxn modelId="{346B385E-B4D1-4220-8997-077B4B93285A}" type="presParOf" srcId="{82E5FC79-FD7C-4227-87AC-36726E800F90}" destId="{96BC61D0-A17F-4444-8DED-362D9F222B02}" srcOrd="3" destOrd="0" presId="urn:diagrams.loki3.com/BracketList"/>
    <dgm:cxn modelId="{0321709E-9608-4117-BB78-FB4A3997A5D6}" type="presParOf" srcId="{A47FE64B-FA6F-4487-8AC6-0B2D7C9057E7}" destId="{E9454FA9-6B57-4475-A50F-7007B26E730C}" srcOrd="1" destOrd="0" presId="urn:diagrams.loki3.com/BracketList"/>
    <dgm:cxn modelId="{ABAE244E-356F-4E36-94A2-4CC734B20204}" type="presParOf" srcId="{A47FE64B-FA6F-4487-8AC6-0B2D7C9057E7}" destId="{E75A642C-A486-4ACC-87FD-408B3E3750CA}" srcOrd="2" destOrd="0" presId="urn:diagrams.loki3.com/BracketList"/>
    <dgm:cxn modelId="{77073E4F-073B-46CB-BA6E-FAB5E582590D}" type="presParOf" srcId="{E75A642C-A486-4ACC-87FD-408B3E3750CA}" destId="{32561FA2-5A21-4CE9-81A4-A878D997DD74}" srcOrd="0" destOrd="0" presId="urn:diagrams.loki3.com/BracketList"/>
    <dgm:cxn modelId="{7AA417CF-D145-479B-8FD0-691D42C01CE7}" type="presParOf" srcId="{E75A642C-A486-4ACC-87FD-408B3E3750CA}" destId="{099A1B2E-18DB-41E7-BA1B-E161922FBC77}" srcOrd="1" destOrd="0" presId="urn:diagrams.loki3.com/BracketList"/>
    <dgm:cxn modelId="{60A7ABAE-884C-4EB1-A98A-B6E874E66621}" type="presParOf" srcId="{E75A642C-A486-4ACC-87FD-408B3E3750CA}" destId="{B0822A23-048B-41B4-A032-E53AA1D1C398}" srcOrd="2" destOrd="0" presId="urn:diagrams.loki3.com/BracketList"/>
    <dgm:cxn modelId="{233B4802-B7CE-4513-A554-FAE8544604FF}" type="presParOf" srcId="{E75A642C-A486-4ACC-87FD-408B3E3750CA}" destId="{0CA17DD9-8120-4265-9466-C24155E2DCE6}" srcOrd="3" destOrd="0" presId="urn:diagrams.loki3.com/BracketList"/>
    <dgm:cxn modelId="{D7C6B4C5-BE40-4E3A-8A0E-12A24CB91B0D}" type="presParOf" srcId="{A47FE64B-FA6F-4487-8AC6-0B2D7C9057E7}" destId="{CD15CE84-26F7-46E5-AA64-6B6A94E53414}" srcOrd="3" destOrd="0" presId="urn:diagrams.loki3.com/BracketList"/>
    <dgm:cxn modelId="{ACB966B7-FB32-42ED-ADF0-A79A4626C5C4}" type="presParOf" srcId="{A47FE64B-FA6F-4487-8AC6-0B2D7C9057E7}" destId="{044BFD90-B8F6-429F-8037-111C6DDCD86C}" srcOrd="4" destOrd="0" presId="urn:diagrams.loki3.com/BracketList"/>
    <dgm:cxn modelId="{7BA24F9F-2D52-4B4F-A058-5A8D166C265C}" type="presParOf" srcId="{044BFD90-B8F6-429F-8037-111C6DDCD86C}" destId="{AD94D04C-750E-433B-9969-1F50571AA96D}" srcOrd="0" destOrd="0" presId="urn:diagrams.loki3.com/BracketList"/>
    <dgm:cxn modelId="{40CA073C-039E-4E17-841C-D877EE8923FC}" type="presParOf" srcId="{044BFD90-B8F6-429F-8037-111C6DDCD86C}" destId="{77FE4170-516D-4511-91C0-7A379A1AF5F7}" srcOrd="1" destOrd="0" presId="urn:diagrams.loki3.com/BracketList"/>
    <dgm:cxn modelId="{220DD48C-690D-4AC2-BC7D-AB9185B6235A}" type="presParOf" srcId="{044BFD90-B8F6-429F-8037-111C6DDCD86C}" destId="{9CAAD443-F9F6-4B7F-953C-AA9949CA65AA}" srcOrd="2" destOrd="0" presId="urn:diagrams.loki3.com/BracketList"/>
    <dgm:cxn modelId="{A1D2673F-1229-488E-85B9-76D4E53426D7}" type="presParOf" srcId="{044BFD90-B8F6-429F-8037-111C6DDCD86C}" destId="{428BE766-6E16-47FF-9F96-40A9A11A1DFC}" srcOrd="3" destOrd="0" presId="urn:diagrams.loki3.com/BracketList"/>
    <dgm:cxn modelId="{CC55BA78-6C50-4D62-9CBA-A207DE4D9ECD}" type="presParOf" srcId="{A47FE64B-FA6F-4487-8AC6-0B2D7C9057E7}" destId="{76E362E7-739B-4E88-AA3E-2EACFCEF5CD5}" srcOrd="5" destOrd="0" presId="urn:diagrams.loki3.com/BracketList"/>
    <dgm:cxn modelId="{168A47E9-A4C5-4990-A7E3-FBDAD98278DC}" type="presParOf" srcId="{A47FE64B-FA6F-4487-8AC6-0B2D7C9057E7}" destId="{F8A3A25B-0101-4791-907F-61A76D0C24D4}" srcOrd="6" destOrd="0" presId="urn:diagrams.loki3.com/BracketList"/>
    <dgm:cxn modelId="{20753C1B-7839-4E9F-AEED-D260AD69B79F}" type="presParOf" srcId="{F8A3A25B-0101-4791-907F-61A76D0C24D4}" destId="{C106F54C-3882-4AFF-85B3-BD4FD39FF4A0}" srcOrd="0" destOrd="0" presId="urn:diagrams.loki3.com/BracketList"/>
    <dgm:cxn modelId="{3A045DF8-0783-4969-9CFA-E3EF42D9EA0B}" type="presParOf" srcId="{F8A3A25B-0101-4791-907F-61A76D0C24D4}" destId="{01E60B50-29F8-4816-B374-4B5204B528A9}" srcOrd="1" destOrd="0" presId="urn:diagrams.loki3.com/BracketList"/>
    <dgm:cxn modelId="{1A7BBB3A-BDB1-4D5F-9A37-BB29B7196542}" type="presParOf" srcId="{F8A3A25B-0101-4791-907F-61A76D0C24D4}" destId="{7A57E570-177D-47CF-9E20-B4F327F72F98}" srcOrd="2" destOrd="0" presId="urn:diagrams.loki3.com/BracketList"/>
    <dgm:cxn modelId="{CA252D28-84CE-45D5-9BF4-DA427960E8A5}" type="presParOf" srcId="{F8A3A25B-0101-4791-907F-61A76D0C24D4}" destId="{2C474DB5-81EE-4C84-A9A9-21356FC85FC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22D2B6-EB13-4D84-880D-0989CCE6F047}"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US"/>
        </a:p>
      </dgm:t>
    </dgm:pt>
    <dgm:pt modelId="{B2470115-37D0-4134-978A-69E00ABF6CD1}">
      <dgm:prSet phldrT="[Text]" custT="1"/>
      <dgm:spPr/>
      <dgm:t>
        <a:bodyPr/>
        <a:lstStyle/>
        <a:p>
          <a:pPr>
            <a:spcAft>
              <a:spcPts val="0"/>
            </a:spcAft>
          </a:pPr>
          <a:r>
            <a:rPr lang="en-US" sz="2000" b="1" kern="1200"/>
            <a:t>Tanmoy Bhowmik</a:t>
          </a:r>
        </a:p>
      </dgm:t>
    </dgm:pt>
    <dgm:pt modelId="{6E1462A6-E51F-401B-852C-1505747D24E4}" type="parTrans" cxnId="{0C66E9FF-A854-4F9B-88EB-A5CA7B088069}">
      <dgm:prSet/>
      <dgm:spPr/>
      <dgm:t>
        <a:bodyPr/>
        <a:lstStyle/>
        <a:p>
          <a:endParaRPr lang="en-US"/>
        </a:p>
      </dgm:t>
    </dgm:pt>
    <dgm:pt modelId="{5B80F071-6182-4892-9CCA-384D5418B52A}" type="sibTrans" cxnId="{0C66E9FF-A854-4F9B-88EB-A5CA7B088069}">
      <dgm:prSet/>
      <dgm:spPr/>
      <dgm:t>
        <a:bodyPr/>
        <a:lstStyle/>
        <a:p>
          <a:endParaRPr lang="en-US"/>
        </a:p>
      </dgm:t>
    </dgm:pt>
    <dgm:pt modelId="{1FE53EE7-0AC9-471F-9461-655A8D6122DA}">
      <dgm:prSet custT="1"/>
      <dgm:spPr/>
      <dgm:t>
        <a:bodyPr/>
        <a:lstStyle/>
        <a:p>
          <a:pPr>
            <a:spcAft>
              <a:spcPct val="15000"/>
            </a:spcAft>
          </a:pPr>
          <a:r>
            <a:rPr lang="en-US" sz="1600" b="1" kern="1200" dirty="0"/>
            <a:t>Senior Personnel</a:t>
          </a:r>
        </a:p>
      </dgm:t>
    </dgm:pt>
    <dgm:pt modelId="{395C16AE-1DDD-4668-A842-35CE6850EECC}" type="parTrans" cxnId="{A68442E5-D447-4815-974A-4302C0873502}">
      <dgm:prSet/>
      <dgm:spPr/>
      <dgm:t>
        <a:bodyPr/>
        <a:lstStyle/>
        <a:p>
          <a:endParaRPr lang="en-US"/>
        </a:p>
      </dgm:t>
    </dgm:pt>
    <dgm:pt modelId="{6A1C6E4A-9797-40D0-A776-CF4CCD544D87}" type="sibTrans" cxnId="{A68442E5-D447-4815-974A-4302C0873502}">
      <dgm:prSet/>
      <dgm:spPr/>
      <dgm:t>
        <a:bodyPr/>
        <a:lstStyle/>
        <a:p>
          <a:endParaRPr lang="en-US"/>
        </a:p>
      </dgm:t>
    </dgm:pt>
    <dgm:pt modelId="{254B0782-0FFE-4048-B3E9-95CB45EB7739}">
      <dgm:prSet custT="1"/>
      <dgm:spPr/>
      <dgm:t>
        <a:bodyPr/>
        <a:lstStyle/>
        <a:p>
          <a:pPr>
            <a:spcAft>
              <a:spcPct val="15000"/>
            </a:spcAft>
          </a:pPr>
          <a:r>
            <a:rPr lang="en-US" sz="1600" b="1" kern="1200" dirty="0">
              <a:solidFill>
                <a:srgbClr val="FFFFFF"/>
              </a:solidFill>
              <a:latin typeface="Century Schoolbook" panose="02040604050505020304"/>
              <a:ea typeface="+mn-ea"/>
              <a:cs typeface="+mn-cs"/>
            </a:rPr>
            <a:t>Statistical models, transportation planning and emerging transportation</a:t>
          </a:r>
        </a:p>
      </dgm:t>
    </dgm:pt>
    <dgm:pt modelId="{60E40724-1FFB-4647-9D6A-972363F749F5}" type="parTrans" cxnId="{DA9AE6E8-9150-48F4-B8C4-E33CC257A7CB}">
      <dgm:prSet/>
      <dgm:spPr/>
      <dgm:t>
        <a:bodyPr/>
        <a:lstStyle/>
        <a:p>
          <a:endParaRPr lang="en-US"/>
        </a:p>
      </dgm:t>
    </dgm:pt>
    <dgm:pt modelId="{19614D5B-2B85-46E6-B3BE-7C64BC99A4CF}" type="sibTrans" cxnId="{DA9AE6E8-9150-48F4-B8C4-E33CC257A7CB}">
      <dgm:prSet/>
      <dgm:spPr/>
      <dgm:t>
        <a:bodyPr/>
        <a:lstStyle/>
        <a:p>
          <a:endParaRPr lang="en-US"/>
        </a:p>
      </dgm:t>
    </dgm:pt>
    <dgm:pt modelId="{2248D9C5-DA24-4970-9F01-78B89F955810}">
      <dgm:prSet phldrT="[Text]" custT="1"/>
      <dgm:spPr/>
      <dgm:t>
        <a:bodyPr/>
        <a:lstStyle/>
        <a:p>
          <a:pPr marL="0" lvl="0" indent="0" algn="l" defTabSz="889000">
            <a:lnSpc>
              <a:spcPct val="90000"/>
            </a:lnSpc>
            <a:spcBef>
              <a:spcPct val="0"/>
            </a:spcBef>
            <a:spcAft>
              <a:spcPts val="0"/>
            </a:spcAft>
            <a:buNone/>
          </a:pPr>
          <a:r>
            <a:rPr lang="en-US" sz="2000" b="1" kern="1200">
              <a:solidFill>
                <a:srgbClr val="FFFFFF"/>
              </a:solidFill>
              <a:latin typeface="Century Schoolbook" panose="02040604050505020304"/>
              <a:ea typeface="+mn-ea"/>
              <a:cs typeface="+mn-cs"/>
            </a:rPr>
            <a:t>Naveen Eluru</a:t>
          </a:r>
        </a:p>
      </dgm:t>
    </dgm:pt>
    <dgm:pt modelId="{22088C23-2053-4278-8603-66EA56011D4D}" type="parTrans" cxnId="{8D39991D-1682-4F24-B26A-CED348162BE7}">
      <dgm:prSet/>
      <dgm:spPr/>
      <dgm:t>
        <a:bodyPr/>
        <a:lstStyle/>
        <a:p>
          <a:endParaRPr lang="en-US"/>
        </a:p>
      </dgm:t>
    </dgm:pt>
    <dgm:pt modelId="{A443024C-659B-46F5-B831-EDB210D8E3E9}" type="sibTrans" cxnId="{8D39991D-1682-4F24-B26A-CED348162BE7}">
      <dgm:prSet/>
      <dgm:spPr/>
      <dgm:t>
        <a:bodyPr/>
        <a:lstStyle/>
        <a:p>
          <a:endParaRPr lang="en-US"/>
        </a:p>
      </dgm:t>
    </dgm:pt>
    <dgm:pt modelId="{CFB343E1-36DF-4DA9-BDEC-C4BFBA7A529A}">
      <dgm:prSet phldrT="[Text]" custT="1"/>
      <dgm:spPr/>
      <dgm:t>
        <a:bodyPr/>
        <a:lstStyle/>
        <a:p>
          <a:pPr marL="171450" lvl="1" indent="-171450" algn="l" defTabSz="8001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PI, UCF</a:t>
          </a:r>
        </a:p>
      </dgm:t>
    </dgm:pt>
    <dgm:pt modelId="{96A1FF32-86F5-4DF0-9846-C9645DF6BC26}" type="parTrans" cxnId="{49A00FCE-3202-4F02-BA79-B4A6AD755E86}">
      <dgm:prSet/>
      <dgm:spPr/>
      <dgm:t>
        <a:bodyPr/>
        <a:lstStyle/>
        <a:p>
          <a:endParaRPr lang="en-US"/>
        </a:p>
      </dgm:t>
    </dgm:pt>
    <dgm:pt modelId="{E3319219-5416-41CA-A672-01C57F1CB310}" type="sibTrans" cxnId="{49A00FCE-3202-4F02-BA79-B4A6AD755E86}">
      <dgm:prSet/>
      <dgm:spPr/>
      <dgm:t>
        <a:bodyPr/>
        <a:lstStyle/>
        <a:p>
          <a:endParaRPr lang="en-US"/>
        </a:p>
      </dgm:t>
    </dgm:pt>
    <dgm:pt modelId="{C6276857-B10A-46CA-92B7-930A75F14CF0}">
      <dgm:prSet phldrT="[Text]" custT="1"/>
      <dgm:spPr/>
      <dgm:t>
        <a:bodyPr/>
        <a:lstStyle/>
        <a:p>
          <a:pPr marL="171450" lvl="1" indent="-171450" algn="l" defTabSz="8001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Travel demand forecasting, emerging transportation modes, and econometric models</a:t>
          </a:r>
        </a:p>
      </dgm:t>
    </dgm:pt>
    <dgm:pt modelId="{1D16D1E7-DEFB-4D8F-A47A-94D5DA80EE52}" type="parTrans" cxnId="{C9AD453D-43F7-4296-9CE5-84CDFB2EC86B}">
      <dgm:prSet/>
      <dgm:spPr/>
      <dgm:t>
        <a:bodyPr/>
        <a:lstStyle/>
        <a:p>
          <a:endParaRPr lang="en-US"/>
        </a:p>
      </dgm:t>
    </dgm:pt>
    <dgm:pt modelId="{3BA2372E-972F-4FA2-8AE1-730C8765BAC1}" type="sibTrans" cxnId="{C9AD453D-43F7-4296-9CE5-84CDFB2EC86B}">
      <dgm:prSet/>
      <dgm:spPr/>
      <dgm:t>
        <a:bodyPr/>
        <a:lstStyle/>
        <a:p>
          <a:endParaRPr lang="en-US"/>
        </a:p>
      </dgm:t>
    </dgm:pt>
    <dgm:pt modelId="{E40A034E-4EDF-4FE8-A93F-21000D62CB4C}">
      <dgm:prSet phldrT="[Text]"/>
      <dgm:spPr/>
      <dgm:t>
        <a:bodyPr/>
        <a:lstStyle/>
        <a:p>
          <a:r>
            <a:rPr lang="en-US" sz="1900" b="1" kern="1200"/>
            <a:t>Dewan Ashraful Parvez</a:t>
          </a:r>
        </a:p>
      </dgm:t>
    </dgm:pt>
    <dgm:pt modelId="{E996C9CA-C1BF-4EAE-A65E-AE4FE0B59988}" type="sibTrans" cxnId="{0654C8FD-8EDC-4A8D-A1F6-8BB4A4B99650}">
      <dgm:prSet/>
      <dgm:spPr/>
      <dgm:t>
        <a:bodyPr/>
        <a:lstStyle/>
        <a:p>
          <a:endParaRPr lang="en-US"/>
        </a:p>
      </dgm:t>
    </dgm:pt>
    <dgm:pt modelId="{48A68259-24A8-455B-8247-614B7B5B74EA}" type="parTrans" cxnId="{0654C8FD-8EDC-4A8D-A1F6-8BB4A4B99650}">
      <dgm:prSet/>
      <dgm:spPr/>
      <dgm:t>
        <a:bodyPr/>
        <a:lstStyle/>
        <a:p>
          <a:endParaRPr lang="en-US"/>
        </a:p>
      </dgm:t>
    </dgm:pt>
    <dgm:pt modelId="{236A984B-2622-4354-A20D-9478F27BE4A1}">
      <dgm:prSet custT="1"/>
      <dgm:spPr/>
      <dgm:t>
        <a:bodyPr/>
        <a:lstStyle/>
        <a:p>
          <a:r>
            <a:rPr lang="en-US" sz="1600" b="1" kern="1200" dirty="0">
              <a:solidFill>
                <a:srgbClr val="FFFFFF"/>
              </a:solidFill>
              <a:latin typeface="Century Schoolbook" panose="02040604050505020304"/>
              <a:ea typeface="+mn-ea"/>
              <a:cs typeface="+mn-cs"/>
            </a:rPr>
            <a:t>Research Assistant</a:t>
          </a:r>
        </a:p>
      </dgm:t>
    </dgm:pt>
    <dgm:pt modelId="{317C8454-391B-4797-B1C4-56BB815FEC54}" type="sibTrans" cxnId="{49C08F95-DC20-4EA2-8C26-85E46EC2979A}">
      <dgm:prSet/>
      <dgm:spPr/>
      <dgm:t>
        <a:bodyPr/>
        <a:lstStyle/>
        <a:p>
          <a:endParaRPr lang="en-US"/>
        </a:p>
      </dgm:t>
    </dgm:pt>
    <dgm:pt modelId="{29547C2B-DCCC-4A74-BCA4-26BF1A4053CE}" type="parTrans" cxnId="{49C08F95-DC20-4EA2-8C26-85E46EC2979A}">
      <dgm:prSet/>
      <dgm:spPr/>
      <dgm:t>
        <a:bodyPr/>
        <a:lstStyle/>
        <a:p>
          <a:endParaRPr lang="en-US"/>
        </a:p>
      </dgm:t>
    </dgm:pt>
    <dgm:pt modelId="{AF7ADBEB-3BEA-4F98-9487-D512E96CF47B}">
      <dgm:prSet custT="1"/>
      <dgm:spPr/>
      <dgm:t>
        <a:bodyPr/>
        <a:lstStyle/>
        <a:p>
          <a:r>
            <a:rPr lang="en-US" sz="1600" b="1" kern="1200" dirty="0">
              <a:solidFill>
                <a:srgbClr val="FFFFFF"/>
              </a:solidFill>
              <a:latin typeface="Century Schoolbook" panose="02040604050505020304"/>
              <a:ea typeface="+mn-ea"/>
              <a:cs typeface="+mn-cs"/>
            </a:rPr>
            <a:t>Data analysis, TNC ridership analysis, and statistical modeling</a:t>
          </a:r>
        </a:p>
      </dgm:t>
    </dgm:pt>
    <dgm:pt modelId="{5EA683CE-1E0B-4A34-97FF-F457BD6AF1A1}" type="sibTrans" cxnId="{E8F9A2E7-B07C-4956-BEBA-3F764392A3AA}">
      <dgm:prSet/>
      <dgm:spPr/>
      <dgm:t>
        <a:bodyPr/>
        <a:lstStyle/>
        <a:p>
          <a:endParaRPr lang="en-US"/>
        </a:p>
      </dgm:t>
    </dgm:pt>
    <dgm:pt modelId="{272776D6-FAB1-4F11-9F87-EE938C09D181}" type="parTrans" cxnId="{E8F9A2E7-B07C-4956-BEBA-3F764392A3AA}">
      <dgm:prSet/>
      <dgm:spPr/>
      <dgm:t>
        <a:bodyPr/>
        <a:lstStyle/>
        <a:p>
          <a:endParaRPr lang="en-US"/>
        </a:p>
      </dgm:t>
    </dgm:pt>
    <dgm:pt modelId="{D3C76334-315E-4B79-813A-80975E183FCD}" type="pres">
      <dgm:prSet presAssocID="{1322D2B6-EB13-4D84-880D-0989CCE6F047}" presName="Name0" presStyleCnt="0">
        <dgm:presLayoutVars>
          <dgm:dir/>
          <dgm:resizeHandles val="exact"/>
        </dgm:presLayoutVars>
      </dgm:prSet>
      <dgm:spPr/>
    </dgm:pt>
    <dgm:pt modelId="{58CC9B75-1C84-4E0B-90EE-9C2A9E92C91D}" type="pres">
      <dgm:prSet presAssocID="{1322D2B6-EB13-4D84-880D-0989CCE6F047}" presName="bkgdShp" presStyleLbl="alignAccFollowNode1" presStyleIdx="0" presStyleCnt="1"/>
      <dgm:spPr/>
    </dgm:pt>
    <dgm:pt modelId="{65759F3D-5397-4CA9-ACB5-8301BD53E3BF}" type="pres">
      <dgm:prSet presAssocID="{1322D2B6-EB13-4D84-880D-0989CCE6F047}" presName="linComp" presStyleCnt="0"/>
      <dgm:spPr/>
    </dgm:pt>
    <dgm:pt modelId="{99AE25E7-8B24-43E0-BF0F-406CCD3645EB}" type="pres">
      <dgm:prSet presAssocID="{2248D9C5-DA24-4970-9F01-78B89F955810}" presName="compNode" presStyleCnt="0"/>
      <dgm:spPr/>
    </dgm:pt>
    <dgm:pt modelId="{BFAF1A78-D77F-46B1-AC0F-6F190C1C5150}" type="pres">
      <dgm:prSet presAssocID="{2248D9C5-DA24-4970-9F01-78B89F955810}" presName="node" presStyleLbl="node1" presStyleIdx="0" presStyleCnt="3" custScaleY="98320" custLinFactNeighborX="329" custLinFactNeighborY="-390">
        <dgm:presLayoutVars>
          <dgm:bulletEnabled val="1"/>
        </dgm:presLayoutVars>
      </dgm:prSet>
      <dgm:spPr/>
    </dgm:pt>
    <dgm:pt modelId="{04A5B23A-70C5-4D86-B3B4-306941C7A0F0}" type="pres">
      <dgm:prSet presAssocID="{2248D9C5-DA24-4970-9F01-78B89F955810}" presName="invisiNode" presStyleLbl="node1" presStyleIdx="0" presStyleCnt="3"/>
      <dgm:spPr/>
    </dgm:pt>
    <dgm:pt modelId="{6F18BA9E-94F1-4E8C-84B6-EBA65C138C9F}" type="pres">
      <dgm:prSet presAssocID="{2248D9C5-DA24-4970-9F01-78B89F955810}" presName="imagNode" presStyleLbl="fgImgPlace1" presStyleIdx="0" presStyleCnt="3" custScaleX="84965" custScaleY="115115" custLinFactNeighborX="3637" custLinFactNeighborY="-102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2738" t="-24415" r="-4606" b="-79763"/>
          </a:stretch>
        </a:blipFill>
      </dgm:spPr>
    </dgm:pt>
    <dgm:pt modelId="{A5E04061-781B-4047-9B3D-5705304BF94F}" type="pres">
      <dgm:prSet presAssocID="{A443024C-659B-46F5-B831-EDB210D8E3E9}" presName="sibTrans" presStyleLbl="sibTrans2D1" presStyleIdx="0" presStyleCnt="0"/>
      <dgm:spPr/>
    </dgm:pt>
    <dgm:pt modelId="{BC668017-5B1E-4122-A2B2-16FF86066E11}" type="pres">
      <dgm:prSet presAssocID="{B2470115-37D0-4134-978A-69E00ABF6CD1}" presName="compNode" presStyleCnt="0"/>
      <dgm:spPr/>
    </dgm:pt>
    <dgm:pt modelId="{C412DF4E-422D-4AD9-90FF-EE33C744CBE5}" type="pres">
      <dgm:prSet presAssocID="{B2470115-37D0-4134-978A-69E00ABF6CD1}" presName="node" presStyleLbl="node1" presStyleIdx="1" presStyleCnt="3" custScaleX="99429" custScaleY="98320" custLinFactNeighborX="1257" custLinFactNeighborY="-390">
        <dgm:presLayoutVars>
          <dgm:bulletEnabled val="1"/>
        </dgm:presLayoutVars>
      </dgm:prSet>
      <dgm:spPr/>
    </dgm:pt>
    <dgm:pt modelId="{B6CD887D-3EBD-48FD-97E4-B77F02798449}" type="pres">
      <dgm:prSet presAssocID="{B2470115-37D0-4134-978A-69E00ABF6CD1}" presName="invisiNode" presStyleLbl="node1" presStyleIdx="1" presStyleCnt="3"/>
      <dgm:spPr/>
    </dgm:pt>
    <dgm:pt modelId="{21A1A8D2-A6B2-4540-9E76-78C67D3CA855}" type="pres">
      <dgm:prSet presAssocID="{B2470115-37D0-4134-978A-69E00ABF6CD1}" presName="imagNode" presStyleLbl="fgImgPlace1" presStyleIdx="1" presStyleCnt="3" custScaleX="92821" custScaleY="115002"/>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750" t="-1980" r="13750" b="-1980"/>
          </a:stretch>
        </a:blipFill>
        <a:ln>
          <a:noFill/>
        </a:ln>
      </dgm:spPr>
    </dgm:pt>
    <dgm:pt modelId="{C4EF30AA-C2EA-4215-B334-421D4C2EA544}" type="pres">
      <dgm:prSet presAssocID="{5B80F071-6182-4892-9CCA-384D5418B52A}" presName="sibTrans" presStyleLbl="sibTrans2D1" presStyleIdx="0" presStyleCnt="0"/>
      <dgm:spPr/>
    </dgm:pt>
    <dgm:pt modelId="{2120AFFD-ED69-4643-B7EE-39F43E01D579}" type="pres">
      <dgm:prSet presAssocID="{E40A034E-4EDF-4FE8-A93F-21000D62CB4C}" presName="compNode" presStyleCnt="0"/>
      <dgm:spPr/>
    </dgm:pt>
    <dgm:pt modelId="{9A1CA162-EDE6-422A-A691-3FA41A267706}" type="pres">
      <dgm:prSet presAssocID="{E40A034E-4EDF-4FE8-A93F-21000D62CB4C}" presName="node" presStyleLbl="node1" presStyleIdx="2" presStyleCnt="3" custScaleX="100163" custScaleY="98320" custLinFactNeighborX="2649" custLinFactNeighborY="-390">
        <dgm:presLayoutVars>
          <dgm:bulletEnabled val="1"/>
        </dgm:presLayoutVars>
      </dgm:prSet>
      <dgm:spPr/>
    </dgm:pt>
    <dgm:pt modelId="{EBCE7C32-2DAB-4925-981E-077360812B55}" type="pres">
      <dgm:prSet presAssocID="{E40A034E-4EDF-4FE8-A93F-21000D62CB4C}" presName="invisiNode" presStyleLbl="node1" presStyleIdx="2" presStyleCnt="3"/>
      <dgm:spPr/>
    </dgm:pt>
    <dgm:pt modelId="{02904B84-FE6B-4745-9C08-6A5DBAAEBCCB}" type="pres">
      <dgm:prSet presAssocID="{E40A034E-4EDF-4FE8-A93F-21000D62CB4C}" presName="imagNode" presStyleLbl="fgImgPlace1" presStyleIdx="2" presStyleCnt="3" custScaleX="84920" custScaleY="115002" custLinFactNeighborX="3370" custLinFactNeighborY="2210"/>
      <dgm:spPr>
        <a:noFill/>
        <a:ln>
          <a:noFill/>
        </a:ln>
      </dgm:spPr>
    </dgm:pt>
  </dgm:ptLst>
  <dgm:cxnLst>
    <dgm:cxn modelId="{9B366807-ACB2-4BAF-BF0C-3D4DA6D245BE}" type="presOf" srcId="{1322D2B6-EB13-4D84-880D-0989CCE6F047}" destId="{D3C76334-315E-4B79-813A-80975E183FCD}" srcOrd="0" destOrd="0" presId="urn:microsoft.com/office/officeart/2005/8/layout/pList2"/>
    <dgm:cxn modelId="{DEF5550F-15A0-4ABF-B172-7E1DDB9759AB}" type="presOf" srcId="{AF7ADBEB-3BEA-4F98-9487-D512E96CF47B}" destId="{9A1CA162-EDE6-422A-A691-3FA41A267706}" srcOrd="0" destOrd="2" presId="urn:microsoft.com/office/officeart/2005/8/layout/pList2"/>
    <dgm:cxn modelId="{A13F3613-FFF8-40F6-871F-36C0D3ABBB6E}" type="presOf" srcId="{2248D9C5-DA24-4970-9F01-78B89F955810}" destId="{BFAF1A78-D77F-46B1-AC0F-6F190C1C5150}" srcOrd="0" destOrd="0" presId="urn:microsoft.com/office/officeart/2005/8/layout/pList2"/>
    <dgm:cxn modelId="{6225A11B-7254-4909-B688-CD724DF731CE}" type="presOf" srcId="{C6276857-B10A-46CA-92B7-930A75F14CF0}" destId="{BFAF1A78-D77F-46B1-AC0F-6F190C1C5150}" srcOrd="0" destOrd="2" presId="urn:microsoft.com/office/officeart/2005/8/layout/pList2"/>
    <dgm:cxn modelId="{8D39991D-1682-4F24-B26A-CED348162BE7}" srcId="{1322D2B6-EB13-4D84-880D-0989CCE6F047}" destId="{2248D9C5-DA24-4970-9F01-78B89F955810}" srcOrd="0" destOrd="0" parTransId="{22088C23-2053-4278-8603-66EA56011D4D}" sibTransId="{A443024C-659B-46F5-B831-EDB210D8E3E9}"/>
    <dgm:cxn modelId="{94181C1F-039A-47B3-9B17-A903A40CB1EF}" type="presOf" srcId="{1FE53EE7-0AC9-471F-9461-655A8D6122DA}" destId="{C412DF4E-422D-4AD9-90FF-EE33C744CBE5}" srcOrd="0" destOrd="1" presId="urn:microsoft.com/office/officeart/2005/8/layout/pList2"/>
    <dgm:cxn modelId="{03030023-5B2D-40C9-889C-88A66064F2B2}" type="presOf" srcId="{A443024C-659B-46F5-B831-EDB210D8E3E9}" destId="{A5E04061-781B-4047-9B3D-5705304BF94F}" srcOrd="0" destOrd="0" presId="urn:microsoft.com/office/officeart/2005/8/layout/pList2"/>
    <dgm:cxn modelId="{195EDD2A-7C11-4D48-BCEB-5B18281DB8B0}" type="presOf" srcId="{236A984B-2622-4354-A20D-9478F27BE4A1}" destId="{9A1CA162-EDE6-422A-A691-3FA41A267706}" srcOrd="0" destOrd="1" presId="urn:microsoft.com/office/officeart/2005/8/layout/pList2"/>
    <dgm:cxn modelId="{C9AD453D-43F7-4296-9CE5-84CDFB2EC86B}" srcId="{2248D9C5-DA24-4970-9F01-78B89F955810}" destId="{C6276857-B10A-46CA-92B7-930A75F14CF0}" srcOrd="1" destOrd="0" parTransId="{1D16D1E7-DEFB-4D8F-A47A-94D5DA80EE52}" sibTransId="{3BA2372E-972F-4FA2-8AE1-730C8765BAC1}"/>
    <dgm:cxn modelId="{CCE5F763-BF0A-4159-945D-B93BA1EA74E8}" type="presOf" srcId="{5B80F071-6182-4892-9CCA-384D5418B52A}" destId="{C4EF30AA-C2EA-4215-B334-421D4C2EA544}" srcOrd="0" destOrd="0" presId="urn:microsoft.com/office/officeart/2005/8/layout/pList2"/>
    <dgm:cxn modelId="{DBA6F34D-0B85-4377-93C3-F17908156ED0}" type="presOf" srcId="{B2470115-37D0-4134-978A-69E00ABF6CD1}" destId="{C412DF4E-422D-4AD9-90FF-EE33C744CBE5}" srcOrd="0" destOrd="0" presId="urn:microsoft.com/office/officeart/2005/8/layout/pList2"/>
    <dgm:cxn modelId="{5AD52979-7313-40E8-BCA2-3A3C8CBFE528}" type="presOf" srcId="{254B0782-0FFE-4048-B3E9-95CB45EB7739}" destId="{C412DF4E-422D-4AD9-90FF-EE33C744CBE5}" srcOrd="0" destOrd="2" presId="urn:microsoft.com/office/officeart/2005/8/layout/pList2"/>
    <dgm:cxn modelId="{C39C8181-5A09-4752-A622-95FD28F17CD8}" type="presOf" srcId="{E40A034E-4EDF-4FE8-A93F-21000D62CB4C}" destId="{9A1CA162-EDE6-422A-A691-3FA41A267706}" srcOrd="0" destOrd="0" presId="urn:microsoft.com/office/officeart/2005/8/layout/pList2"/>
    <dgm:cxn modelId="{49C08F95-DC20-4EA2-8C26-85E46EC2979A}" srcId="{E40A034E-4EDF-4FE8-A93F-21000D62CB4C}" destId="{236A984B-2622-4354-A20D-9478F27BE4A1}" srcOrd="0" destOrd="0" parTransId="{29547C2B-DCCC-4A74-BCA4-26BF1A4053CE}" sibTransId="{317C8454-391B-4797-B1C4-56BB815FEC54}"/>
    <dgm:cxn modelId="{49A00FCE-3202-4F02-BA79-B4A6AD755E86}" srcId="{2248D9C5-DA24-4970-9F01-78B89F955810}" destId="{CFB343E1-36DF-4DA9-BDEC-C4BFBA7A529A}" srcOrd="0" destOrd="0" parTransId="{96A1FF32-86F5-4DF0-9846-C9645DF6BC26}" sibTransId="{E3319219-5416-41CA-A672-01C57F1CB310}"/>
    <dgm:cxn modelId="{A68442E5-D447-4815-974A-4302C0873502}" srcId="{B2470115-37D0-4134-978A-69E00ABF6CD1}" destId="{1FE53EE7-0AC9-471F-9461-655A8D6122DA}" srcOrd="0" destOrd="0" parTransId="{395C16AE-1DDD-4668-A842-35CE6850EECC}" sibTransId="{6A1C6E4A-9797-40D0-A776-CF4CCD544D87}"/>
    <dgm:cxn modelId="{E8F9A2E7-B07C-4956-BEBA-3F764392A3AA}" srcId="{E40A034E-4EDF-4FE8-A93F-21000D62CB4C}" destId="{AF7ADBEB-3BEA-4F98-9487-D512E96CF47B}" srcOrd="1" destOrd="0" parTransId="{272776D6-FAB1-4F11-9F87-EE938C09D181}" sibTransId="{5EA683CE-1E0B-4A34-97FF-F457BD6AF1A1}"/>
    <dgm:cxn modelId="{DA9AE6E8-9150-48F4-B8C4-E33CC257A7CB}" srcId="{B2470115-37D0-4134-978A-69E00ABF6CD1}" destId="{254B0782-0FFE-4048-B3E9-95CB45EB7739}" srcOrd="1" destOrd="0" parTransId="{60E40724-1FFB-4647-9D6A-972363F749F5}" sibTransId="{19614D5B-2B85-46E6-B3BE-7C64BC99A4CF}"/>
    <dgm:cxn modelId="{FFD722F2-B9B1-40B4-AED2-E1C5E2B9870E}" type="presOf" srcId="{CFB343E1-36DF-4DA9-BDEC-C4BFBA7A529A}" destId="{BFAF1A78-D77F-46B1-AC0F-6F190C1C5150}" srcOrd="0" destOrd="1" presId="urn:microsoft.com/office/officeart/2005/8/layout/pList2"/>
    <dgm:cxn modelId="{0654C8FD-8EDC-4A8D-A1F6-8BB4A4B99650}" srcId="{1322D2B6-EB13-4D84-880D-0989CCE6F047}" destId="{E40A034E-4EDF-4FE8-A93F-21000D62CB4C}" srcOrd="2" destOrd="0" parTransId="{48A68259-24A8-455B-8247-614B7B5B74EA}" sibTransId="{E996C9CA-C1BF-4EAE-A65E-AE4FE0B59988}"/>
    <dgm:cxn modelId="{0C66E9FF-A854-4F9B-88EB-A5CA7B088069}" srcId="{1322D2B6-EB13-4D84-880D-0989CCE6F047}" destId="{B2470115-37D0-4134-978A-69E00ABF6CD1}" srcOrd="1" destOrd="0" parTransId="{6E1462A6-E51F-401B-852C-1505747D24E4}" sibTransId="{5B80F071-6182-4892-9CCA-384D5418B52A}"/>
    <dgm:cxn modelId="{49DD9A29-09BD-45DC-9E64-D9BB316FDF61}" type="presParOf" srcId="{D3C76334-315E-4B79-813A-80975E183FCD}" destId="{58CC9B75-1C84-4E0B-90EE-9C2A9E92C91D}" srcOrd="0" destOrd="0" presId="urn:microsoft.com/office/officeart/2005/8/layout/pList2"/>
    <dgm:cxn modelId="{FD9F515E-588C-43ED-8B49-811D274D0606}" type="presParOf" srcId="{D3C76334-315E-4B79-813A-80975E183FCD}" destId="{65759F3D-5397-4CA9-ACB5-8301BD53E3BF}" srcOrd="1" destOrd="0" presId="urn:microsoft.com/office/officeart/2005/8/layout/pList2"/>
    <dgm:cxn modelId="{D029F7FE-79B1-4F96-B8BD-A174C95BC331}" type="presParOf" srcId="{65759F3D-5397-4CA9-ACB5-8301BD53E3BF}" destId="{99AE25E7-8B24-43E0-BF0F-406CCD3645EB}" srcOrd="0" destOrd="0" presId="urn:microsoft.com/office/officeart/2005/8/layout/pList2"/>
    <dgm:cxn modelId="{0DC82B8E-361B-4067-A5F6-0FC1A16BC624}" type="presParOf" srcId="{99AE25E7-8B24-43E0-BF0F-406CCD3645EB}" destId="{BFAF1A78-D77F-46B1-AC0F-6F190C1C5150}" srcOrd="0" destOrd="0" presId="urn:microsoft.com/office/officeart/2005/8/layout/pList2"/>
    <dgm:cxn modelId="{4C74A100-C447-46C8-B2E0-3ECBE30E813E}" type="presParOf" srcId="{99AE25E7-8B24-43E0-BF0F-406CCD3645EB}" destId="{04A5B23A-70C5-4D86-B3B4-306941C7A0F0}" srcOrd="1" destOrd="0" presId="urn:microsoft.com/office/officeart/2005/8/layout/pList2"/>
    <dgm:cxn modelId="{E9EA2FDC-5995-4246-A1F1-5BE3A469B3D5}" type="presParOf" srcId="{99AE25E7-8B24-43E0-BF0F-406CCD3645EB}" destId="{6F18BA9E-94F1-4E8C-84B6-EBA65C138C9F}" srcOrd="2" destOrd="0" presId="urn:microsoft.com/office/officeart/2005/8/layout/pList2"/>
    <dgm:cxn modelId="{4EC2289A-5FF1-40A8-851F-7179F6598D3F}" type="presParOf" srcId="{65759F3D-5397-4CA9-ACB5-8301BD53E3BF}" destId="{A5E04061-781B-4047-9B3D-5705304BF94F}" srcOrd="1" destOrd="0" presId="urn:microsoft.com/office/officeart/2005/8/layout/pList2"/>
    <dgm:cxn modelId="{9CEA1C77-203C-468A-B4BC-C4ABD1BC11A8}" type="presParOf" srcId="{65759F3D-5397-4CA9-ACB5-8301BD53E3BF}" destId="{BC668017-5B1E-4122-A2B2-16FF86066E11}" srcOrd="2" destOrd="0" presId="urn:microsoft.com/office/officeart/2005/8/layout/pList2"/>
    <dgm:cxn modelId="{6DDA9657-3960-4E2E-A22B-608C37AAEFD9}" type="presParOf" srcId="{BC668017-5B1E-4122-A2B2-16FF86066E11}" destId="{C412DF4E-422D-4AD9-90FF-EE33C744CBE5}" srcOrd="0" destOrd="0" presId="urn:microsoft.com/office/officeart/2005/8/layout/pList2"/>
    <dgm:cxn modelId="{FDDF96D3-3584-4ABE-BBBC-2BFFC42235C4}" type="presParOf" srcId="{BC668017-5B1E-4122-A2B2-16FF86066E11}" destId="{B6CD887D-3EBD-48FD-97E4-B77F02798449}" srcOrd="1" destOrd="0" presId="urn:microsoft.com/office/officeart/2005/8/layout/pList2"/>
    <dgm:cxn modelId="{0260A2DD-826D-4329-8622-0FF4A52E124F}" type="presParOf" srcId="{BC668017-5B1E-4122-A2B2-16FF86066E11}" destId="{21A1A8D2-A6B2-4540-9E76-78C67D3CA855}" srcOrd="2" destOrd="0" presId="urn:microsoft.com/office/officeart/2005/8/layout/pList2"/>
    <dgm:cxn modelId="{C1230325-FE1F-41D0-8759-3CFB574B5351}" type="presParOf" srcId="{65759F3D-5397-4CA9-ACB5-8301BD53E3BF}" destId="{C4EF30AA-C2EA-4215-B334-421D4C2EA544}" srcOrd="3" destOrd="0" presId="urn:microsoft.com/office/officeart/2005/8/layout/pList2"/>
    <dgm:cxn modelId="{BF5D4746-C999-4A4B-B4D3-D09B39ACFC2B}" type="presParOf" srcId="{65759F3D-5397-4CA9-ACB5-8301BD53E3BF}" destId="{2120AFFD-ED69-4643-B7EE-39F43E01D579}" srcOrd="4" destOrd="0" presId="urn:microsoft.com/office/officeart/2005/8/layout/pList2"/>
    <dgm:cxn modelId="{7BF2F15E-3AE6-4947-BD72-A8BA3F3CDDBE}" type="presParOf" srcId="{2120AFFD-ED69-4643-B7EE-39F43E01D579}" destId="{9A1CA162-EDE6-422A-A691-3FA41A267706}" srcOrd="0" destOrd="0" presId="urn:microsoft.com/office/officeart/2005/8/layout/pList2"/>
    <dgm:cxn modelId="{9CFA1772-2C8E-44E3-B52B-FF1A3EF95611}" type="presParOf" srcId="{2120AFFD-ED69-4643-B7EE-39F43E01D579}" destId="{EBCE7C32-2DAB-4925-981E-077360812B55}" srcOrd="1" destOrd="0" presId="urn:microsoft.com/office/officeart/2005/8/layout/pList2"/>
    <dgm:cxn modelId="{7FD3A6DE-FDA6-465A-8E8F-824BE4109677}" type="presParOf" srcId="{2120AFFD-ED69-4643-B7EE-39F43E01D579}" destId="{02904B84-FE6B-4745-9C08-6A5DBAAEBCCB}"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F2386-E6E5-4043-8F4C-81F0D3CCA46F}"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A7A700E4-59C8-4D1E-827E-204958396E7E}">
      <dgm:prSet custT="1"/>
      <dgm:spPr/>
      <dgm:t>
        <a:bodyPr/>
        <a:lstStyle/>
        <a:p>
          <a:r>
            <a:rPr lang="en-US" sz="2200"/>
            <a:t>Develop a practitioners’ guide for implementation of best practices for DOTs and MPOs looking to incorporate NMOs into TDFMs</a:t>
          </a:r>
        </a:p>
      </dgm:t>
    </dgm:pt>
    <dgm:pt modelId="{0DDB567B-D55D-4EA3-AEBA-11CC56E4B06A}" type="parTrans" cxnId="{852C8A61-5C5F-4093-A843-C6FA8950F3E7}">
      <dgm:prSet/>
      <dgm:spPr/>
      <dgm:t>
        <a:bodyPr/>
        <a:lstStyle/>
        <a:p>
          <a:endParaRPr lang="en-US" sz="2200"/>
        </a:p>
      </dgm:t>
    </dgm:pt>
    <dgm:pt modelId="{6F8B72B9-0019-4E9D-81E9-9C7F04860115}" type="sibTrans" cxnId="{852C8A61-5C5F-4093-A843-C6FA8950F3E7}">
      <dgm:prSet/>
      <dgm:spPr/>
      <dgm:t>
        <a:bodyPr/>
        <a:lstStyle/>
        <a:p>
          <a:endParaRPr lang="en-US" sz="2200"/>
        </a:p>
      </dgm:t>
    </dgm:pt>
    <dgm:pt modelId="{EAEDB884-FC96-4C40-8CD6-CC974C8E3708}">
      <dgm:prSet custT="1"/>
      <dgm:spPr/>
      <dgm:t>
        <a:bodyPr/>
        <a:lstStyle/>
        <a:p>
          <a:r>
            <a:rPr lang="en-US" sz="2200"/>
            <a:t>Identify key TDFM data, methods related to travel behavior, proclivity of travelers to adopt NMOs and performance measures that estimate the benefits from deployment of NMOs.</a:t>
          </a:r>
        </a:p>
      </dgm:t>
    </dgm:pt>
    <dgm:pt modelId="{0747D707-0FE5-46E7-B285-4BDEC5BDECFF}" type="sibTrans" cxnId="{FF7DF717-EBC5-42EC-B5E8-16C2C94B2711}">
      <dgm:prSet/>
      <dgm:spPr/>
      <dgm:t>
        <a:bodyPr/>
        <a:lstStyle/>
        <a:p>
          <a:endParaRPr lang="en-US" sz="2200"/>
        </a:p>
      </dgm:t>
    </dgm:pt>
    <dgm:pt modelId="{A4888CD6-FD47-43A1-B4AD-2B036152932E}" type="parTrans" cxnId="{FF7DF717-EBC5-42EC-B5E8-16C2C94B2711}">
      <dgm:prSet/>
      <dgm:spPr/>
      <dgm:t>
        <a:bodyPr/>
        <a:lstStyle/>
        <a:p>
          <a:endParaRPr lang="en-US" sz="2200"/>
        </a:p>
      </dgm:t>
    </dgm:pt>
    <dgm:pt modelId="{25E9A6C5-8210-4159-9EB2-991E5AA31FC7}" type="pres">
      <dgm:prSet presAssocID="{4FEF2386-E6E5-4043-8F4C-81F0D3CCA46F}" presName="hierChild1" presStyleCnt="0">
        <dgm:presLayoutVars>
          <dgm:chPref val="1"/>
          <dgm:dir/>
          <dgm:animOne val="branch"/>
          <dgm:animLvl val="lvl"/>
          <dgm:resizeHandles/>
        </dgm:presLayoutVars>
      </dgm:prSet>
      <dgm:spPr/>
    </dgm:pt>
    <dgm:pt modelId="{17521EDA-A816-4ADB-AA0D-E00FC656F05D}" type="pres">
      <dgm:prSet presAssocID="{A7A700E4-59C8-4D1E-827E-204958396E7E}" presName="hierRoot1" presStyleCnt="0"/>
      <dgm:spPr/>
    </dgm:pt>
    <dgm:pt modelId="{AB446B0E-65DF-4CAA-8D6A-3E7C516755C4}" type="pres">
      <dgm:prSet presAssocID="{A7A700E4-59C8-4D1E-827E-204958396E7E}" presName="composite" presStyleCnt="0"/>
      <dgm:spPr/>
    </dgm:pt>
    <dgm:pt modelId="{A1CC718E-671D-4D5B-8D1D-B85861C7F184}" type="pres">
      <dgm:prSet presAssocID="{A7A700E4-59C8-4D1E-827E-204958396E7E}" presName="background" presStyleLbl="node0" presStyleIdx="0" presStyleCnt="2"/>
      <dgm:spPr/>
    </dgm:pt>
    <dgm:pt modelId="{8E85A574-CF70-4570-B8E7-914E4ADAF853}" type="pres">
      <dgm:prSet presAssocID="{A7A700E4-59C8-4D1E-827E-204958396E7E}" presName="text" presStyleLbl="fgAcc0" presStyleIdx="0" presStyleCnt="2">
        <dgm:presLayoutVars>
          <dgm:chPref val="3"/>
        </dgm:presLayoutVars>
      </dgm:prSet>
      <dgm:spPr/>
    </dgm:pt>
    <dgm:pt modelId="{513A1683-ED34-444D-8686-2A7A0C919177}" type="pres">
      <dgm:prSet presAssocID="{A7A700E4-59C8-4D1E-827E-204958396E7E}" presName="hierChild2" presStyleCnt="0"/>
      <dgm:spPr/>
    </dgm:pt>
    <dgm:pt modelId="{013C750D-8A3D-4601-A170-330A7BBDA7C8}" type="pres">
      <dgm:prSet presAssocID="{EAEDB884-FC96-4C40-8CD6-CC974C8E3708}" presName="hierRoot1" presStyleCnt="0"/>
      <dgm:spPr/>
    </dgm:pt>
    <dgm:pt modelId="{0B9A682A-7AE7-4C22-8A14-776D0299AB6D}" type="pres">
      <dgm:prSet presAssocID="{EAEDB884-FC96-4C40-8CD6-CC974C8E3708}" presName="composite" presStyleCnt="0"/>
      <dgm:spPr/>
    </dgm:pt>
    <dgm:pt modelId="{A48E2243-0699-4EA3-BD28-FD56568D44C6}" type="pres">
      <dgm:prSet presAssocID="{EAEDB884-FC96-4C40-8CD6-CC974C8E3708}" presName="background" presStyleLbl="node0" presStyleIdx="1" presStyleCnt="2"/>
      <dgm:spPr/>
    </dgm:pt>
    <dgm:pt modelId="{A535535F-A243-48B6-9D42-1ED99AA96A88}" type="pres">
      <dgm:prSet presAssocID="{EAEDB884-FC96-4C40-8CD6-CC974C8E3708}" presName="text" presStyleLbl="fgAcc0" presStyleIdx="1" presStyleCnt="2">
        <dgm:presLayoutVars>
          <dgm:chPref val="3"/>
        </dgm:presLayoutVars>
      </dgm:prSet>
      <dgm:spPr/>
    </dgm:pt>
    <dgm:pt modelId="{A210F557-4429-45A5-9222-C7EF967BD173}" type="pres">
      <dgm:prSet presAssocID="{EAEDB884-FC96-4C40-8CD6-CC974C8E3708}" presName="hierChild2" presStyleCnt="0"/>
      <dgm:spPr/>
    </dgm:pt>
  </dgm:ptLst>
  <dgm:cxnLst>
    <dgm:cxn modelId="{FF7DF717-EBC5-42EC-B5E8-16C2C94B2711}" srcId="{4FEF2386-E6E5-4043-8F4C-81F0D3CCA46F}" destId="{EAEDB884-FC96-4C40-8CD6-CC974C8E3708}" srcOrd="1" destOrd="0" parTransId="{A4888CD6-FD47-43A1-B4AD-2B036152932E}" sibTransId="{0747D707-0FE5-46E7-B285-4BDEC5BDECFF}"/>
    <dgm:cxn modelId="{24BEFC40-543A-4DD3-9344-29ACC5A9D38F}" type="presOf" srcId="{EAEDB884-FC96-4C40-8CD6-CC974C8E3708}" destId="{A535535F-A243-48B6-9D42-1ED99AA96A88}" srcOrd="0" destOrd="0" presId="urn:microsoft.com/office/officeart/2005/8/layout/hierarchy1"/>
    <dgm:cxn modelId="{852C8A61-5C5F-4093-A843-C6FA8950F3E7}" srcId="{4FEF2386-E6E5-4043-8F4C-81F0D3CCA46F}" destId="{A7A700E4-59C8-4D1E-827E-204958396E7E}" srcOrd="0" destOrd="0" parTransId="{0DDB567B-D55D-4EA3-AEBA-11CC56E4B06A}" sibTransId="{6F8B72B9-0019-4E9D-81E9-9C7F04860115}"/>
    <dgm:cxn modelId="{BB49A4E3-F595-414E-95E4-3835428A8E1E}" type="presOf" srcId="{4FEF2386-E6E5-4043-8F4C-81F0D3CCA46F}" destId="{25E9A6C5-8210-4159-9EB2-991E5AA31FC7}" srcOrd="0" destOrd="0" presId="urn:microsoft.com/office/officeart/2005/8/layout/hierarchy1"/>
    <dgm:cxn modelId="{53178AE4-D660-46D1-9797-1E0ADAC1BBFD}" type="presOf" srcId="{A7A700E4-59C8-4D1E-827E-204958396E7E}" destId="{8E85A574-CF70-4570-B8E7-914E4ADAF853}" srcOrd="0" destOrd="0" presId="urn:microsoft.com/office/officeart/2005/8/layout/hierarchy1"/>
    <dgm:cxn modelId="{4AF9C13E-185C-44E5-A3E8-C1B92EC332CF}" type="presParOf" srcId="{25E9A6C5-8210-4159-9EB2-991E5AA31FC7}" destId="{17521EDA-A816-4ADB-AA0D-E00FC656F05D}" srcOrd="0" destOrd="0" presId="urn:microsoft.com/office/officeart/2005/8/layout/hierarchy1"/>
    <dgm:cxn modelId="{F78DBC78-D169-4A94-91A0-3AA0EDEA6CC9}" type="presParOf" srcId="{17521EDA-A816-4ADB-AA0D-E00FC656F05D}" destId="{AB446B0E-65DF-4CAA-8D6A-3E7C516755C4}" srcOrd="0" destOrd="0" presId="urn:microsoft.com/office/officeart/2005/8/layout/hierarchy1"/>
    <dgm:cxn modelId="{F44283B5-4B8B-4FD2-8E2C-E4AB781D7C4F}" type="presParOf" srcId="{AB446B0E-65DF-4CAA-8D6A-3E7C516755C4}" destId="{A1CC718E-671D-4D5B-8D1D-B85861C7F184}" srcOrd="0" destOrd="0" presId="urn:microsoft.com/office/officeart/2005/8/layout/hierarchy1"/>
    <dgm:cxn modelId="{4DBB7528-0439-4645-AAA9-E0B2E1AA8D69}" type="presParOf" srcId="{AB446B0E-65DF-4CAA-8D6A-3E7C516755C4}" destId="{8E85A574-CF70-4570-B8E7-914E4ADAF853}" srcOrd="1" destOrd="0" presId="urn:microsoft.com/office/officeart/2005/8/layout/hierarchy1"/>
    <dgm:cxn modelId="{FF17DC92-7202-46C4-A029-0CCA93C972EF}" type="presParOf" srcId="{17521EDA-A816-4ADB-AA0D-E00FC656F05D}" destId="{513A1683-ED34-444D-8686-2A7A0C919177}" srcOrd="1" destOrd="0" presId="urn:microsoft.com/office/officeart/2005/8/layout/hierarchy1"/>
    <dgm:cxn modelId="{3F348539-0C12-4549-9064-FC9577777ED1}" type="presParOf" srcId="{25E9A6C5-8210-4159-9EB2-991E5AA31FC7}" destId="{013C750D-8A3D-4601-A170-330A7BBDA7C8}" srcOrd="1" destOrd="0" presId="urn:microsoft.com/office/officeart/2005/8/layout/hierarchy1"/>
    <dgm:cxn modelId="{36B8F4CB-C3B3-4D1D-B063-D76DDFC7B347}" type="presParOf" srcId="{013C750D-8A3D-4601-A170-330A7BBDA7C8}" destId="{0B9A682A-7AE7-4C22-8A14-776D0299AB6D}" srcOrd="0" destOrd="0" presId="urn:microsoft.com/office/officeart/2005/8/layout/hierarchy1"/>
    <dgm:cxn modelId="{03A1D918-06FE-4D4B-B4A6-FF7EBD8633CE}" type="presParOf" srcId="{0B9A682A-7AE7-4C22-8A14-776D0299AB6D}" destId="{A48E2243-0699-4EA3-BD28-FD56568D44C6}" srcOrd="0" destOrd="0" presId="urn:microsoft.com/office/officeart/2005/8/layout/hierarchy1"/>
    <dgm:cxn modelId="{1D6867DA-DDC1-4EE8-8B35-A9F352A54441}" type="presParOf" srcId="{0B9A682A-7AE7-4C22-8A14-776D0299AB6D}" destId="{A535535F-A243-48B6-9D42-1ED99AA96A88}" srcOrd="1" destOrd="0" presId="urn:microsoft.com/office/officeart/2005/8/layout/hierarchy1"/>
    <dgm:cxn modelId="{010972BD-DC59-479B-AEB8-09E1FC4D9F0D}" type="presParOf" srcId="{013C750D-8A3D-4601-A170-330A7BBDA7C8}" destId="{A210F557-4429-45A5-9222-C7EF967BD1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CAEE59-2BCA-414B-9FE0-3B076447E31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65057B9-8A3F-4DFB-A5D4-14DC977735DC}">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Background</a:t>
          </a:r>
        </a:p>
      </dgm:t>
    </dgm:pt>
    <dgm:pt modelId="{8513F2CB-FFCA-4293-9EB1-EF641A983D96}" type="parTrans" cxnId="{CCB93087-FCEC-4A8D-8D47-E720FB6B9BAB}">
      <dgm:prSet/>
      <dgm:spPr/>
      <dgm:t>
        <a:bodyPr/>
        <a:lstStyle/>
        <a:p>
          <a:endParaRPr lang="en-US" sz="2000"/>
        </a:p>
      </dgm:t>
    </dgm:pt>
    <dgm:pt modelId="{1FE3A120-4A28-498F-927E-F54E2B5EDEB4}" type="sibTrans" cxnId="{CCB93087-FCEC-4A8D-8D47-E720FB6B9BAB}">
      <dgm:prSet/>
      <dgm:spPr/>
      <dgm:t>
        <a:bodyPr/>
        <a:lstStyle/>
        <a:p>
          <a:endParaRPr lang="en-US" sz="2000"/>
        </a:p>
      </dgm:t>
    </dgm:pt>
    <dgm:pt modelId="{018825E4-EDF7-45BA-9C37-46D97E2FCB3C}">
      <dgm:prSet custT="1"/>
      <dgm:spPr>
        <a:solidFill>
          <a:srgbClr val="9B7362">
            <a:hueOff val="0"/>
            <a:satOff val="0"/>
            <a:lumOff val="0"/>
            <a:alphaOff val="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Phase I</a:t>
          </a:r>
        </a:p>
      </dgm:t>
    </dgm:pt>
    <dgm:pt modelId="{1FDC76F2-9E89-414E-8274-BEB22710BB38}" type="parTrans" cxnId="{03B9315B-8D6A-4CEC-A677-0EE8CE3D934F}">
      <dgm:prSet/>
      <dgm:spPr/>
      <dgm:t>
        <a:bodyPr/>
        <a:lstStyle/>
        <a:p>
          <a:endParaRPr lang="en-US" sz="2000"/>
        </a:p>
      </dgm:t>
    </dgm:pt>
    <dgm:pt modelId="{44B8AC4C-8465-4DA1-A503-C9C334593918}" type="sibTrans" cxnId="{03B9315B-8D6A-4CEC-A677-0EE8CE3D934F}">
      <dgm:prSet/>
      <dgm:spPr/>
      <dgm:t>
        <a:bodyPr/>
        <a:lstStyle/>
        <a:p>
          <a:endParaRPr lang="en-US" sz="2000"/>
        </a:p>
      </dgm:t>
    </dgm:pt>
    <dgm:pt modelId="{D29A3760-D9D0-4B4E-A5B1-E56DDBEA39AD}">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II: Guidebook</a:t>
          </a:r>
        </a:p>
      </dgm:t>
    </dgm:pt>
    <dgm:pt modelId="{EEF58D24-6B90-4B83-BAD8-A54D4BB3DF2D}" type="parTrans" cxnId="{309CB243-08A8-4D35-AA60-5E53154DF307}">
      <dgm:prSet/>
      <dgm:spPr/>
      <dgm:t>
        <a:bodyPr/>
        <a:lstStyle/>
        <a:p>
          <a:endParaRPr lang="en-US" sz="2000"/>
        </a:p>
      </dgm:t>
    </dgm:pt>
    <dgm:pt modelId="{6BBDF131-C23F-430F-AB48-4656ACDAC658}" type="sibTrans" cxnId="{309CB243-08A8-4D35-AA60-5E53154DF307}">
      <dgm:prSet/>
      <dgm:spPr/>
      <dgm:t>
        <a:bodyPr/>
        <a:lstStyle/>
        <a:p>
          <a:endParaRPr lang="en-US" sz="2000"/>
        </a:p>
      </dgm:t>
    </dgm:pt>
    <dgm:pt modelId="{AA88F700-D54F-44D4-82B4-18509D3631B3}">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Objectives</a:t>
          </a:r>
        </a:p>
      </dgm:t>
    </dgm:pt>
    <dgm:pt modelId="{20B9675F-ED55-422C-BC4F-E62324064449}" type="parTrans" cxnId="{0917A4A4-20F9-4A8B-906D-BCF1A60F9A2D}">
      <dgm:prSet/>
      <dgm:spPr/>
      <dgm:t>
        <a:bodyPr/>
        <a:lstStyle/>
        <a:p>
          <a:endParaRPr lang="en-US" sz="2000"/>
        </a:p>
      </dgm:t>
    </dgm:pt>
    <dgm:pt modelId="{4FC5883E-159E-4C2D-8284-B0114050D7C3}" type="sibTrans" cxnId="{0917A4A4-20F9-4A8B-906D-BCF1A60F9A2D}">
      <dgm:prSet/>
      <dgm:spPr/>
      <dgm:t>
        <a:bodyPr/>
        <a:lstStyle/>
        <a:p>
          <a:endParaRPr lang="en-US" sz="2000"/>
        </a:p>
      </dgm:t>
    </dgm:pt>
    <dgm:pt modelId="{AF668EE6-C19E-45A9-B153-598A519114F1}">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Timeline</a:t>
          </a:r>
        </a:p>
      </dgm:t>
    </dgm:pt>
    <dgm:pt modelId="{D1A5FD5E-80E1-49F9-B9EA-C4B9C027B21B}" type="parTrans" cxnId="{E5606730-EA13-4BA8-A606-7BB168513652}">
      <dgm:prSet/>
      <dgm:spPr/>
      <dgm:t>
        <a:bodyPr/>
        <a:lstStyle/>
        <a:p>
          <a:endParaRPr lang="en-US" sz="2000"/>
        </a:p>
      </dgm:t>
    </dgm:pt>
    <dgm:pt modelId="{FAD4E43B-C9E2-4806-987E-3C2959619247}" type="sibTrans" cxnId="{E5606730-EA13-4BA8-A606-7BB168513652}">
      <dgm:prSet/>
      <dgm:spPr/>
      <dgm:t>
        <a:bodyPr/>
        <a:lstStyle/>
        <a:p>
          <a:endParaRPr lang="en-US" sz="2000"/>
        </a:p>
      </dgm:t>
    </dgm:pt>
    <dgm:pt modelId="{B42CB62C-2088-4D80-9AB4-8369A3DF7B7D}">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Team Introduction</a:t>
          </a:r>
        </a:p>
      </dgm:t>
    </dgm:pt>
    <dgm:pt modelId="{54C092BD-4290-4066-AD08-AB0DA59A13DD}" type="parTrans" cxnId="{9ADDDB1B-7F09-4A5D-9471-90E4BE9346A1}">
      <dgm:prSet/>
      <dgm:spPr/>
      <dgm:t>
        <a:bodyPr/>
        <a:lstStyle/>
        <a:p>
          <a:endParaRPr lang="en-US" sz="1600"/>
        </a:p>
      </dgm:t>
    </dgm:pt>
    <dgm:pt modelId="{1E04B0B8-8F82-41A3-9C07-CE3D60BC4ECA}" type="sibTrans" cxnId="{9ADDDB1B-7F09-4A5D-9471-90E4BE9346A1}">
      <dgm:prSet/>
      <dgm:spPr/>
      <dgm:t>
        <a:bodyPr/>
        <a:lstStyle/>
        <a:p>
          <a:endParaRPr lang="en-US" sz="1600"/>
        </a:p>
      </dgm:t>
    </dgm:pt>
    <dgm:pt modelId="{DE5E794B-77F3-4BD4-AEA7-30E56EACF8F4}">
      <dgm:prSet custT="1"/>
      <dgm:spPr/>
      <dgm:t>
        <a:bodyPr/>
        <a:lstStyle/>
        <a:p>
          <a:r>
            <a:rPr lang="en-US" sz="2000" b="1" kern="1200">
              <a:solidFill>
                <a:srgbClr val="000000"/>
              </a:solidFill>
              <a:latin typeface="Century Schoolbook" panose="02040604050505020304"/>
              <a:ea typeface="+mn-ea"/>
              <a:cs typeface="+mn-cs"/>
            </a:rPr>
            <a:t>Task I: Literature Review</a:t>
          </a:r>
        </a:p>
      </dgm:t>
    </dgm:pt>
    <dgm:pt modelId="{8158029C-50AF-499F-A19A-27D2F137582B}" type="parTrans" cxnId="{BB00803C-E6B7-40FA-B17F-4AF37E6DA55B}">
      <dgm:prSet/>
      <dgm:spPr/>
      <dgm:t>
        <a:bodyPr/>
        <a:lstStyle/>
        <a:p>
          <a:endParaRPr lang="en-US" sz="1600"/>
        </a:p>
      </dgm:t>
    </dgm:pt>
    <dgm:pt modelId="{1F6B6B42-EAC6-40F8-B6B0-6A215AC2606D}" type="sibTrans" cxnId="{BB00803C-E6B7-40FA-B17F-4AF37E6DA55B}">
      <dgm:prSet/>
      <dgm:spPr/>
      <dgm:t>
        <a:bodyPr/>
        <a:lstStyle/>
        <a:p>
          <a:endParaRPr lang="en-US" sz="1600"/>
        </a:p>
      </dgm:t>
    </dgm:pt>
    <dgm:pt modelId="{FBB4ED3C-BCD4-4856-BB36-7D3239C9216C}">
      <dgm:prSet custT="1"/>
      <dgm:spPr/>
      <dgm:t>
        <a:bodyPr/>
        <a:lstStyle/>
        <a:p>
          <a:r>
            <a:rPr lang="en-US" sz="2000" b="1" kern="1200">
              <a:solidFill>
                <a:srgbClr val="000000"/>
              </a:solidFill>
              <a:latin typeface="Century Schoolbook" panose="02040604050505020304"/>
              <a:ea typeface="+mn-ea"/>
              <a:cs typeface="+mn-cs"/>
            </a:rPr>
            <a:t>Task II: Selection of NMOs</a:t>
          </a:r>
        </a:p>
      </dgm:t>
    </dgm:pt>
    <dgm:pt modelId="{93D1725D-50D1-4113-9D88-86DBEBAD0E8C}" type="sibTrans" cxnId="{77AF77AB-BF42-4425-AF14-6B310AD3C120}">
      <dgm:prSet/>
      <dgm:spPr/>
      <dgm:t>
        <a:bodyPr/>
        <a:lstStyle/>
        <a:p>
          <a:endParaRPr lang="en-US"/>
        </a:p>
      </dgm:t>
    </dgm:pt>
    <dgm:pt modelId="{277BB1C9-1C8A-423D-9C04-94A738756A1A}" type="parTrans" cxnId="{77AF77AB-BF42-4425-AF14-6B310AD3C120}">
      <dgm:prSet/>
      <dgm:spPr/>
      <dgm:t>
        <a:bodyPr/>
        <a:lstStyle/>
        <a:p>
          <a:endParaRPr lang="en-US"/>
        </a:p>
      </dgm:t>
    </dgm:pt>
    <dgm:pt modelId="{B6041413-E905-4346-8836-7BE2EC10FC59}">
      <dgm:prSet custT="1"/>
      <dgm:spPr/>
      <dgm:t>
        <a:bodyPr/>
        <a:lstStyle/>
        <a:p>
          <a:r>
            <a:rPr lang="en-US" sz="2000" b="1" kern="1200">
              <a:solidFill>
                <a:srgbClr val="000000"/>
              </a:solidFill>
              <a:latin typeface="Century Schoolbook" panose="02040604050505020304"/>
              <a:ea typeface="+mn-ea"/>
              <a:cs typeface="+mn-cs"/>
            </a:rPr>
            <a:t>Task III: Stakeholder Survey</a:t>
          </a:r>
        </a:p>
      </dgm:t>
    </dgm:pt>
    <dgm:pt modelId="{F8AA1637-D991-48A3-BF2F-2428DEF12E6A}" type="sibTrans" cxnId="{F4309528-BF9E-4985-AB31-F40A12937BE5}">
      <dgm:prSet/>
      <dgm:spPr/>
      <dgm:t>
        <a:bodyPr/>
        <a:lstStyle/>
        <a:p>
          <a:endParaRPr lang="en-US"/>
        </a:p>
      </dgm:t>
    </dgm:pt>
    <dgm:pt modelId="{819B1ECD-416D-4510-82FD-1C0D9ED2C219}" type="parTrans" cxnId="{F4309528-BF9E-4985-AB31-F40A12937BE5}">
      <dgm:prSet/>
      <dgm:spPr/>
      <dgm:t>
        <a:bodyPr/>
        <a:lstStyle/>
        <a:p>
          <a:endParaRPr lang="en-US"/>
        </a:p>
      </dgm:t>
    </dgm:pt>
    <dgm:pt modelId="{84670326-F43F-4CC9-B1C4-C5F56710A4C0}">
      <dgm:prSet custT="1"/>
      <dgm:spPr/>
      <dgm:t>
        <a:bodyPr/>
        <a:lstStyle/>
        <a:p>
          <a:pPr marL="0" lvl="0" indent="0" algn="l" defTabSz="977900">
            <a:lnSpc>
              <a:spcPct val="90000"/>
            </a:lnSpc>
            <a:spcBef>
              <a:spcPct val="0"/>
            </a:spcBef>
            <a:spcAft>
              <a:spcPct val="35000"/>
            </a:spcAft>
          </a:pPr>
          <a:r>
            <a:rPr lang="en-US" sz="2000" b="1" kern="1200">
              <a:solidFill>
                <a:srgbClr val="FFFFFF">
                  <a:lumMod val="95000"/>
                </a:srgbClr>
              </a:solidFill>
              <a:latin typeface="Century Schoolbook" panose="02040604050505020304"/>
              <a:ea typeface="+mn-ea"/>
              <a:cs typeface="+mn-cs"/>
            </a:rPr>
            <a:t>Performance Metrics</a:t>
          </a:r>
        </a:p>
      </dgm:t>
    </dgm:pt>
    <dgm:pt modelId="{D9EF2F03-0CA8-438B-A3EE-76411513176C}" type="parTrans" cxnId="{6DB24D3F-8E5D-4F27-9A01-2F9CCDBB93BA}">
      <dgm:prSet/>
      <dgm:spPr/>
      <dgm:t>
        <a:bodyPr/>
        <a:lstStyle/>
        <a:p>
          <a:endParaRPr lang="en-US"/>
        </a:p>
      </dgm:t>
    </dgm:pt>
    <dgm:pt modelId="{32AA2527-A8EF-4EA9-983D-5AD55C74BBD3}" type="sibTrans" cxnId="{6DB24D3F-8E5D-4F27-9A01-2F9CCDBB93BA}">
      <dgm:prSet/>
      <dgm:spPr/>
      <dgm:t>
        <a:bodyPr/>
        <a:lstStyle/>
        <a:p>
          <a:endParaRPr lang="en-US"/>
        </a:p>
      </dgm:t>
    </dgm:pt>
    <dgm:pt modelId="{5A4CEE2D-84B7-413C-9593-5FE97FCFEF33}">
      <dgm:prSet custT="1"/>
      <dgm:spPr/>
      <dgm:t>
        <a:bodyPr/>
        <a:lstStyle/>
        <a:p>
          <a:pPr marL="0" lvl="0" indent="0" algn="l" defTabSz="977900">
            <a:lnSpc>
              <a:spcPct val="90000"/>
            </a:lnSpc>
            <a:spcBef>
              <a:spcPct val="0"/>
            </a:spcBef>
            <a:spcAft>
              <a:spcPct val="35000"/>
            </a:spcAft>
          </a:pPr>
          <a:r>
            <a:rPr lang="en-US" sz="2000" b="1" kern="1200">
              <a:solidFill>
                <a:srgbClr val="FFFFFF">
                  <a:lumMod val="95000"/>
                </a:srgbClr>
              </a:solidFill>
              <a:latin typeface="Century Schoolbook" panose="02040604050505020304"/>
              <a:ea typeface="+mn-ea"/>
              <a:cs typeface="+mn-cs"/>
            </a:rPr>
            <a:t>TDFM Updates</a:t>
          </a:r>
        </a:p>
      </dgm:t>
    </dgm:pt>
    <dgm:pt modelId="{B4B20A34-EBCA-4DA4-AFB3-B34EA930DB19}" type="parTrans" cxnId="{A792916C-529C-47EA-8C4F-040A4B50F298}">
      <dgm:prSet/>
      <dgm:spPr/>
      <dgm:t>
        <a:bodyPr/>
        <a:lstStyle/>
        <a:p>
          <a:endParaRPr lang="en-US"/>
        </a:p>
      </dgm:t>
    </dgm:pt>
    <dgm:pt modelId="{CF955433-3E74-4FBE-A8B2-F2BA4C8F220B}" type="sibTrans" cxnId="{A792916C-529C-47EA-8C4F-040A4B50F298}">
      <dgm:prSet/>
      <dgm:spPr/>
      <dgm:t>
        <a:bodyPr/>
        <a:lstStyle/>
        <a:p>
          <a:endParaRPr lang="en-US"/>
        </a:p>
      </dgm:t>
    </dgm:pt>
    <dgm:pt modelId="{FAC84D03-0432-4B95-BCA1-4DBDB63E3A7B}">
      <dgm:prSet custT="1"/>
      <dgm:spPr/>
      <dgm: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TDFM Use Case Analysis</a:t>
          </a:r>
        </a:p>
      </dgm:t>
    </dgm:pt>
    <dgm:pt modelId="{E46A3526-7F3F-4707-921A-B446FCA0E053}" type="parTrans" cxnId="{70696CAD-E2D3-4082-8F28-A981B3DA05CF}">
      <dgm:prSet/>
      <dgm:spPr/>
      <dgm:t>
        <a:bodyPr/>
        <a:lstStyle/>
        <a:p>
          <a:endParaRPr lang="en-US"/>
        </a:p>
      </dgm:t>
    </dgm:pt>
    <dgm:pt modelId="{098ADFDC-683F-493F-AA5A-EBC557037AAC}" type="sibTrans" cxnId="{70696CAD-E2D3-4082-8F28-A981B3DA05CF}">
      <dgm:prSet/>
      <dgm:spPr/>
      <dgm:t>
        <a:bodyPr/>
        <a:lstStyle/>
        <a:p>
          <a:endParaRPr lang="en-US"/>
        </a:p>
      </dgm:t>
    </dgm:pt>
    <dgm:pt modelId="{845EAEB7-68CB-4B3D-A6FB-0458CC7A8339}">
      <dgm:prSet custT="1"/>
      <dgm:spPr>
        <a:solidFill>
          <a:srgbClr val="9B7362">
            <a:lumMod val="20000"/>
            <a:lumOff val="80000"/>
          </a:srgbClr>
        </a:solidFill>
        <a:ln w="13970" cap="flat" cmpd="sng" algn="ctr">
          <a:solidFill>
            <a:srgbClr val="FFFFFF">
              <a:hueOff val="0"/>
              <a:satOff val="0"/>
              <a:lumOff val="0"/>
              <a:alphaOff val="0"/>
            </a:srgbClr>
          </a:solidFill>
          <a:prstDash val="solid"/>
        </a:ln>
        <a:effectLst/>
      </dgm:spPr>
      <dgm:t>
        <a:bodyPr spcFirstLastPara="0" vert="horz" wrap="square" lIns="83820" tIns="83820" rIns="83820" bIns="83820" numCol="1" spcCol="1270" anchor="ctr" anchorCtr="0"/>
        <a:lstStyle/>
        <a:p>
          <a:pPr>
            <a:buNone/>
          </a:pPr>
          <a:r>
            <a:rPr lang="en-US" sz="2200" b="1">
              <a:solidFill>
                <a:srgbClr val="46464A">
                  <a:lumMod val="20000"/>
                  <a:lumOff val="80000"/>
                </a:srgbClr>
              </a:solidFill>
              <a:latin typeface="Century Schoolbook" panose="02040604050505020304"/>
              <a:ea typeface="+mn-ea"/>
              <a:cs typeface="+mn-cs"/>
            </a:rPr>
            <a:t>Implementation of Research Findings</a:t>
          </a:r>
        </a:p>
      </dgm:t>
    </dgm:pt>
    <dgm:pt modelId="{F39D2766-B713-4AAA-A882-60D265CAD027}" type="parTrans" cxnId="{3183DF4A-A0D9-4662-AA30-6EB24F6BDDAE}">
      <dgm:prSet/>
      <dgm:spPr/>
      <dgm:t>
        <a:bodyPr/>
        <a:lstStyle/>
        <a:p>
          <a:endParaRPr lang="en-US"/>
        </a:p>
      </dgm:t>
    </dgm:pt>
    <dgm:pt modelId="{AF7F0C0A-3D19-4300-9942-4D3A688F7B84}" type="sibTrans" cxnId="{3183DF4A-A0D9-4662-AA30-6EB24F6BDDAE}">
      <dgm:prSet/>
      <dgm:spPr/>
      <dgm:t>
        <a:bodyPr/>
        <a:lstStyle/>
        <a:p>
          <a:endParaRPr lang="en-US"/>
        </a:p>
      </dgm:t>
    </dgm:pt>
    <dgm:pt modelId="{1DE18A5F-CEC7-4B25-9641-0973A96AF751}" type="pres">
      <dgm:prSet presAssocID="{DECAEE59-2BCA-414B-9FE0-3B076447E31C}" presName="linear" presStyleCnt="0">
        <dgm:presLayoutVars>
          <dgm:animLvl val="lvl"/>
          <dgm:resizeHandles val="exact"/>
        </dgm:presLayoutVars>
      </dgm:prSet>
      <dgm:spPr/>
    </dgm:pt>
    <dgm:pt modelId="{F19D60DA-BF9E-42E3-A672-E686018C0EF8}" type="pres">
      <dgm:prSet presAssocID="{565057B9-8A3F-4DFB-A5D4-14DC977735DC}" presName="parentText" presStyleLbl="node1" presStyleIdx="0" presStyleCnt="4" custScaleY="55149">
        <dgm:presLayoutVars>
          <dgm:chMax val="0"/>
          <dgm:bulletEnabled val="1"/>
        </dgm:presLayoutVars>
      </dgm:prSet>
      <dgm:spPr>
        <a:xfrm>
          <a:off x="0" y="9795"/>
          <a:ext cx="9674948" cy="598785"/>
        </a:xfrm>
        <a:prstGeom prst="roundRect">
          <a:avLst/>
        </a:prstGeom>
      </dgm:spPr>
    </dgm:pt>
    <dgm:pt modelId="{1F6E299C-189E-4D0E-84DD-63DAFD676FF0}" type="pres">
      <dgm:prSet presAssocID="{565057B9-8A3F-4DFB-A5D4-14DC977735DC}" presName="childText" presStyleLbl="revTx" presStyleIdx="0" presStyleCnt="3">
        <dgm:presLayoutVars>
          <dgm:bulletEnabled val="1"/>
        </dgm:presLayoutVars>
      </dgm:prSet>
      <dgm:spPr/>
    </dgm:pt>
    <dgm:pt modelId="{9FE304BE-49EF-4577-AF12-52CF4B43648C}" type="pres">
      <dgm:prSet presAssocID="{018825E4-EDF7-45BA-9C37-46D97E2FCB3C}" presName="parentText" presStyleLbl="node1" presStyleIdx="1" presStyleCnt="4" custScaleY="55149">
        <dgm:presLayoutVars>
          <dgm:chMax val="0"/>
          <dgm:bulletEnabled val="1"/>
        </dgm:presLayoutVars>
      </dgm:prSet>
      <dgm:spPr>
        <a:xfrm>
          <a:off x="0" y="1629091"/>
          <a:ext cx="9674948" cy="598785"/>
        </a:xfrm>
        <a:prstGeom prst="roundRect">
          <a:avLst/>
        </a:prstGeom>
      </dgm:spPr>
    </dgm:pt>
    <dgm:pt modelId="{EAAF28C9-3456-41B2-9387-4F9850B701E7}" type="pres">
      <dgm:prSet presAssocID="{018825E4-EDF7-45BA-9C37-46D97E2FCB3C}" presName="childText" presStyleLbl="revTx" presStyleIdx="1" presStyleCnt="3">
        <dgm:presLayoutVars>
          <dgm:bulletEnabled val="1"/>
        </dgm:presLayoutVars>
      </dgm:prSet>
      <dgm:spPr/>
    </dgm:pt>
    <dgm:pt modelId="{FAF855C8-1A7C-445D-A3C6-01A8F5F55324}" type="pres">
      <dgm:prSet presAssocID="{D29A3760-D9D0-4B4E-A5B1-E56DDBEA39AD}" presName="parentText" presStyleLbl="node1" presStyleIdx="2" presStyleCnt="4" custScaleY="55149" custLinFactNeighborY="-1591">
        <dgm:presLayoutVars>
          <dgm:chMax val="0"/>
          <dgm:bulletEnabled val="1"/>
        </dgm:presLayoutVars>
      </dgm:prSet>
      <dgm:spPr>
        <a:xfrm>
          <a:off x="0" y="3233106"/>
          <a:ext cx="9674948" cy="598785"/>
        </a:xfrm>
        <a:prstGeom prst="roundRect">
          <a:avLst/>
        </a:prstGeom>
      </dgm:spPr>
    </dgm:pt>
    <dgm:pt modelId="{875A014B-AE29-4085-9011-A26E09E70D6C}" type="pres">
      <dgm:prSet presAssocID="{D29A3760-D9D0-4B4E-A5B1-E56DDBEA39AD}" presName="childText" presStyleLbl="revTx" presStyleIdx="2" presStyleCnt="3">
        <dgm:presLayoutVars>
          <dgm:bulletEnabled val="1"/>
        </dgm:presLayoutVars>
      </dgm:prSet>
      <dgm:spPr/>
    </dgm:pt>
    <dgm:pt modelId="{337E478C-1A3D-40D2-99CE-953203FCC104}" type="pres">
      <dgm:prSet presAssocID="{845EAEB7-68CB-4B3D-A6FB-0458CC7A8339}" presName="parentText" presStyleLbl="node1" presStyleIdx="3" presStyleCnt="4" custScaleY="55149" custLinFactNeighborY="-1591">
        <dgm:presLayoutVars>
          <dgm:chMax val="0"/>
          <dgm:bulletEnabled val="1"/>
        </dgm:presLayoutVars>
      </dgm:prSet>
      <dgm:spPr>
        <a:prstGeom prst="roundRect">
          <a:avLst/>
        </a:prstGeom>
      </dgm:spPr>
    </dgm:pt>
  </dgm:ptLst>
  <dgm:cxnLst>
    <dgm:cxn modelId="{467C770A-E566-4872-A920-9B68A368318E}" type="presOf" srcId="{DECAEE59-2BCA-414B-9FE0-3B076447E31C}" destId="{1DE18A5F-CEC7-4B25-9641-0973A96AF751}" srcOrd="0" destOrd="0" presId="urn:microsoft.com/office/officeart/2005/8/layout/vList2"/>
    <dgm:cxn modelId="{27FA3D11-3F68-4FFF-B732-E9B55C33813F}" type="presOf" srcId="{DE5E794B-77F3-4BD4-AEA7-30E56EACF8F4}" destId="{EAAF28C9-3456-41B2-9387-4F9850B701E7}" srcOrd="0" destOrd="0" presId="urn:microsoft.com/office/officeart/2005/8/layout/vList2"/>
    <dgm:cxn modelId="{9ADDDB1B-7F09-4A5D-9471-90E4BE9346A1}" srcId="{565057B9-8A3F-4DFB-A5D4-14DC977735DC}" destId="{B42CB62C-2088-4D80-9AB4-8369A3DF7B7D}" srcOrd="0" destOrd="0" parTransId="{54C092BD-4290-4066-AD08-AB0DA59A13DD}" sibTransId="{1E04B0B8-8F82-41A3-9C07-CE3D60BC4ECA}"/>
    <dgm:cxn modelId="{F4309528-BF9E-4985-AB31-F40A12937BE5}" srcId="{018825E4-EDF7-45BA-9C37-46D97E2FCB3C}" destId="{B6041413-E905-4346-8836-7BE2EC10FC59}" srcOrd="2" destOrd="0" parTransId="{819B1ECD-416D-4510-82FD-1C0D9ED2C219}" sibTransId="{F8AA1637-D991-48A3-BF2F-2428DEF12E6A}"/>
    <dgm:cxn modelId="{E5606730-EA13-4BA8-A606-7BB168513652}" srcId="{565057B9-8A3F-4DFB-A5D4-14DC977735DC}" destId="{AF668EE6-C19E-45A9-B153-598A519114F1}" srcOrd="2" destOrd="0" parTransId="{D1A5FD5E-80E1-49F9-B9EA-C4B9C027B21B}" sibTransId="{FAD4E43B-C9E2-4806-987E-3C2959619247}"/>
    <dgm:cxn modelId="{EA509834-09E5-4D5C-A522-8705520D0D94}" type="presOf" srcId="{B6041413-E905-4346-8836-7BE2EC10FC59}" destId="{EAAF28C9-3456-41B2-9387-4F9850B701E7}" srcOrd="0" destOrd="2" presId="urn:microsoft.com/office/officeart/2005/8/layout/vList2"/>
    <dgm:cxn modelId="{49459935-9188-42C0-89E4-4EC1CAFADCC2}" type="presOf" srcId="{565057B9-8A3F-4DFB-A5D4-14DC977735DC}" destId="{F19D60DA-BF9E-42E3-A672-E686018C0EF8}" srcOrd="0" destOrd="0" presId="urn:microsoft.com/office/officeart/2005/8/layout/vList2"/>
    <dgm:cxn modelId="{3A633F38-3A3C-40CD-9237-44B0BA5988E7}" type="presOf" srcId="{84670326-F43F-4CC9-B1C4-C5F56710A4C0}" destId="{875A014B-AE29-4085-9011-A26E09E70D6C}" srcOrd="0" destOrd="0" presId="urn:microsoft.com/office/officeart/2005/8/layout/vList2"/>
    <dgm:cxn modelId="{BB00803C-E6B7-40FA-B17F-4AF37E6DA55B}" srcId="{018825E4-EDF7-45BA-9C37-46D97E2FCB3C}" destId="{DE5E794B-77F3-4BD4-AEA7-30E56EACF8F4}" srcOrd="0" destOrd="0" parTransId="{8158029C-50AF-499F-A19A-27D2F137582B}" sibTransId="{1F6B6B42-EAC6-40F8-B6B0-6A215AC2606D}"/>
    <dgm:cxn modelId="{6DB24D3F-8E5D-4F27-9A01-2F9CCDBB93BA}" srcId="{D29A3760-D9D0-4B4E-A5B1-E56DDBEA39AD}" destId="{84670326-F43F-4CC9-B1C4-C5F56710A4C0}" srcOrd="0" destOrd="0" parTransId="{D9EF2F03-0CA8-438B-A3EE-76411513176C}" sibTransId="{32AA2527-A8EF-4EA9-983D-5AD55C74BBD3}"/>
    <dgm:cxn modelId="{03B9315B-8D6A-4CEC-A677-0EE8CE3D934F}" srcId="{DECAEE59-2BCA-414B-9FE0-3B076447E31C}" destId="{018825E4-EDF7-45BA-9C37-46D97E2FCB3C}" srcOrd="1" destOrd="0" parTransId="{1FDC76F2-9E89-414E-8274-BEB22710BB38}" sibTransId="{44B8AC4C-8465-4DA1-A503-C9C334593918}"/>
    <dgm:cxn modelId="{309CB243-08A8-4D35-AA60-5E53154DF307}" srcId="{DECAEE59-2BCA-414B-9FE0-3B076447E31C}" destId="{D29A3760-D9D0-4B4E-A5B1-E56DDBEA39AD}" srcOrd="2" destOrd="0" parTransId="{EEF58D24-6B90-4B83-BAD8-A54D4BB3DF2D}" sibTransId="{6BBDF131-C23F-430F-AB48-4656ACDAC658}"/>
    <dgm:cxn modelId="{3183DF4A-A0D9-4662-AA30-6EB24F6BDDAE}" srcId="{DECAEE59-2BCA-414B-9FE0-3B076447E31C}" destId="{845EAEB7-68CB-4B3D-A6FB-0458CC7A8339}" srcOrd="3" destOrd="0" parTransId="{F39D2766-B713-4AAA-A882-60D265CAD027}" sibTransId="{AF7F0C0A-3D19-4300-9942-4D3A688F7B84}"/>
    <dgm:cxn modelId="{A792916C-529C-47EA-8C4F-040A4B50F298}" srcId="{D29A3760-D9D0-4B4E-A5B1-E56DDBEA39AD}" destId="{5A4CEE2D-84B7-413C-9593-5FE97FCFEF33}" srcOrd="1" destOrd="0" parTransId="{B4B20A34-EBCA-4DA4-AFB3-B34EA930DB19}" sibTransId="{CF955433-3E74-4FBE-A8B2-F2BA4C8F220B}"/>
    <dgm:cxn modelId="{4A12064D-9C44-4029-8C2E-DD3155CD2545}" type="presOf" srcId="{AF668EE6-C19E-45A9-B153-598A519114F1}" destId="{1F6E299C-189E-4D0E-84DD-63DAFD676FF0}" srcOrd="0" destOrd="2" presId="urn:microsoft.com/office/officeart/2005/8/layout/vList2"/>
    <dgm:cxn modelId="{CCB93087-FCEC-4A8D-8D47-E720FB6B9BAB}" srcId="{DECAEE59-2BCA-414B-9FE0-3B076447E31C}" destId="{565057B9-8A3F-4DFB-A5D4-14DC977735DC}" srcOrd="0" destOrd="0" parTransId="{8513F2CB-FFCA-4293-9EB1-EF641A983D96}" sibTransId="{1FE3A120-4A28-498F-927E-F54E2B5EDEB4}"/>
    <dgm:cxn modelId="{A1950D90-25B3-4CAC-B9DB-23D30C669EFC}" type="presOf" srcId="{5A4CEE2D-84B7-413C-9593-5FE97FCFEF33}" destId="{875A014B-AE29-4085-9011-A26E09E70D6C}" srcOrd="0" destOrd="1" presId="urn:microsoft.com/office/officeart/2005/8/layout/vList2"/>
    <dgm:cxn modelId="{0917A4A4-20F9-4A8B-906D-BCF1A60F9A2D}" srcId="{565057B9-8A3F-4DFB-A5D4-14DC977735DC}" destId="{AA88F700-D54F-44D4-82B4-18509D3631B3}" srcOrd="1" destOrd="0" parTransId="{20B9675F-ED55-422C-BC4F-E62324064449}" sibTransId="{4FC5883E-159E-4C2D-8284-B0114050D7C3}"/>
    <dgm:cxn modelId="{77AF77AB-BF42-4425-AF14-6B310AD3C120}" srcId="{018825E4-EDF7-45BA-9C37-46D97E2FCB3C}" destId="{FBB4ED3C-BCD4-4856-BB36-7D3239C9216C}" srcOrd="1" destOrd="0" parTransId="{277BB1C9-1C8A-423D-9C04-94A738756A1A}" sibTransId="{93D1725D-50D1-4113-9D88-86DBEBAD0E8C}"/>
    <dgm:cxn modelId="{70696CAD-E2D3-4082-8F28-A981B3DA05CF}" srcId="{D29A3760-D9D0-4B4E-A5B1-E56DDBEA39AD}" destId="{FAC84D03-0432-4B95-BCA1-4DBDB63E3A7B}" srcOrd="2" destOrd="0" parTransId="{E46A3526-7F3F-4707-921A-B446FCA0E053}" sibTransId="{098ADFDC-683F-493F-AA5A-EBC557037AAC}"/>
    <dgm:cxn modelId="{8EC821D0-C153-4B77-A8E5-CE1DBE878501}" type="presOf" srcId="{FAC84D03-0432-4B95-BCA1-4DBDB63E3A7B}" destId="{875A014B-AE29-4085-9011-A26E09E70D6C}" srcOrd="0" destOrd="2" presId="urn:microsoft.com/office/officeart/2005/8/layout/vList2"/>
    <dgm:cxn modelId="{F1DBE8D3-2F97-4C1B-8204-9CC5B4B51AFF}" type="presOf" srcId="{B42CB62C-2088-4D80-9AB4-8369A3DF7B7D}" destId="{1F6E299C-189E-4D0E-84DD-63DAFD676FF0}" srcOrd="0" destOrd="0" presId="urn:microsoft.com/office/officeart/2005/8/layout/vList2"/>
    <dgm:cxn modelId="{D1FF84E1-3C37-42E6-B3E1-6A21F05F927C}" type="presOf" srcId="{845EAEB7-68CB-4B3D-A6FB-0458CC7A8339}" destId="{337E478C-1A3D-40D2-99CE-953203FCC104}" srcOrd="0" destOrd="0" presId="urn:microsoft.com/office/officeart/2005/8/layout/vList2"/>
    <dgm:cxn modelId="{D582CCF2-6F75-4172-A6D5-EDF81CC2F40E}" type="presOf" srcId="{FBB4ED3C-BCD4-4856-BB36-7D3239C9216C}" destId="{EAAF28C9-3456-41B2-9387-4F9850B701E7}" srcOrd="0" destOrd="1" presId="urn:microsoft.com/office/officeart/2005/8/layout/vList2"/>
    <dgm:cxn modelId="{5BE0F1F2-2320-4941-8E04-2AA9898703CA}" type="presOf" srcId="{D29A3760-D9D0-4B4E-A5B1-E56DDBEA39AD}" destId="{FAF855C8-1A7C-445D-A3C6-01A8F5F55324}" srcOrd="0" destOrd="0" presId="urn:microsoft.com/office/officeart/2005/8/layout/vList2"/>
    <dgm:cxn modelId="{FDFEFCF3-AA3B-45B4-AA69-6D220F071838}" type="presOf" srcId="{AA88F700-D54F-44D4-82B4-18509D3631B3}" destId="{1F6E299C-189E-4D0E-84DD-63DAFD676FF0}" srcOrd="0" destOrd="1" presId="urn:microsoft.com/office/officeart/2005/8/layout/vList2"/>
    <dgm:cxn modelId="{5C593AFA-7410-4BA4-A7C1-FB9AC85E7AE5}" type="presOf" srcId="{018825E4-EDF7-45BA-9C37-46D97E2FCB3C}" destId="{9FE304BE-49EF-4577-AF12-52CF4B43648C}" srcOrd="0" destOrd="0" presId="urn:microsoft.com/office/officeart/2005/8/layout/vList2"/>
    <dgm:cxn modelId="{32989124-FBB1-4151-9EA0-1CE3F8436F04}" type="presParOf" srcId="{1DE18A5F-CEC7-4B25-9641-0973A96AF751}" destId="{F19D60DA-BF9E-42E3-A672-E686018C0EF8}" srcOrd="0" destOrd="0" presId="urn:microsoft.com/office/officeart/2005/8/layout/vList2"/>
    <dgm:cxn modelId="{0E6C99FB-D7A4-4CB5-9312-084C532AC97D}" type="presParOf" srcId="{1DE18A5F-CEC7-4B25-9641-0973A96AF751}" destId="{1F6E299C-189E-4D0E-84DD-63DAFD676FF0}" srcOrd="1" destOrd="0" presId="urn:microsoft.com/office/officeart/2005/8/layout/vList2"/>
    <dgm:cxn modelId="{0CB6481E-0887-4AD9-8E01-E4BE28E09179}" type="presParOf" srcId="{1DE18A5F-CEC7-4B25-9641-0973A96AF751}" destId="{9FE304BE-49EF-4577-AF12-52CF4B43648C}" srcOrd="2" destOrd="0" presId="urn:microsoft.com/office/officeart/2005/8/layout/vList2"/>
    <dgm:cxn modelId="{19853F93-B5E6-4ABD-BDA2-8161171B1D57}" type="presParOf" srcId="{1DE18A5F-CEC7-4B25-9641-0973A96AF751}" destId="{EAAF28C9-3456-41B2-9387-4F9850B701E7}" srcOrd="3" destOrd="0" presId="urn:microsoft.com/office/officeart/2005/8/layout/vList2"/>
    <dgm:cxn modelId="{96A94AFC-0A54-4AFA-A82C-167A6E6B65FF}" type="presParOf" srcId="{1DE18A5F-CEC7-4B25-9641-0973A96AF751}" destId="{FAF855C8-1A7C-445D-A3C6-01A8F5F55324}" srcOrd="4" destOrd="0" presId="urn:microsoft.com/office/officeart/2005/8/layout/vList2"/>
    <dgm:cxn modelId="{261CB9F1-3B4C-46D0-A66F-3452A5252DB2}" type="presParOf" srcId="{1DE18A5F-CEC7-4B25-9641-0973A96AF751}" destId="{875A014B-AE29-4085-9011-A26E09E70D6C}" srcOrd="5" destOrd="0" presId="urn:microsoft.com/office/officeart/2005/8/layout/vList2"/>
    <dgm:cxn modelId="{86A6C9A7-D9D0-40BE-81CB-27C3509EE7E2}" type="presParOf" srcId="{1DE18A5F-CEC7-4B25-9641-0973A96AF751}" destId="{337E478C-1A3D-40D2-99CE-953203FCC10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9C8EC4-67C1-4BC0-ACF1-BC4F58BF46C0}"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7E8835AF-45FA-455C-8D5F-26557AD4DE79}">
      <dgm:prSet custT="1"/>
      <dgm:spPr/>
      <dgm:t>
        <a:bodyPr/>
        <a:lstStyle/>
        <a:p>
          <a:pPr>
            <a:lnSpc>
              <a:spcPct val="100000"/>
            </a:lnSpc>
          </a:pPr>
          <a:r>
            <a:rPr lang="en-US" sz="2200" b="1"/>
            <a:t>Shared Micro-mobility</a:t>
          </a:r>
          <a:endParaRPr lang="en-US" sz="2200"/>
        </a:p>
      </dgm:t>
    </dgm:pt>
    <dgm:pt modelId="{B98C11F3-C4FD-4E03-BB69-8B8B265776BB}" type="parTrans" cxnId="{C141D3B4-E8F5-46D8-9DA2-F785C188C7D3}">
      <dgm:prSet/>
      <dgm:spPr/>
      <dgm:t>
        <a:bodyPr/>
        <a:lstStyle/>
        <a:p>
          <a:endParaRPr lang="en-US"/>
        </a:p>
      </dgm:t>
    </dgm:pt>
    <dgm:pt modelId="{E200DF8D-5D95-43D4-ACC2-9647A58AC268}" type="sibTrans" cxnId="{C141D3B4-E8F5-46D8-9DA2-F785C188C7D3}">
      <dgm:prSet/>
      <dgm:spPr/>
      <dgm:t>
        <a:bodyPr/>
        <a:lstStyle/>
        <a:p>
          <a:endParaRPr lang="en-US"/>
        </a:p>
      </dgm:t>
    </dgm:pt>
    <dgm:pt modelId="{5D7C1550-A8A1-4903-B542-8859D2B33CFA}">
      <dgm:prSet custT="1"/>
      <dgm:spPr/>
      <dgm:t>
        <a:bodyPr/>
        <a:lstStyle/>
        <a:p>
          <a:pPr>
            <a:lnSpc>
              <a:spcPct val="100000"/>
            </a:lnSpc>
          </a:pPr>
          <a:r>
            <a:rPr lang="en-US" sz="2200" b="1"/>
            <a:t>Transportation Network Companies (TNC)</a:t>
          </a:r>
          <a:endParaRPr lang="en-US" sz="2200"/>
        </a:p>
      </dgm:t>
    </dgm:pt>
    <dgm:pt modelId="{82C83237-F29E-42B8-96CA-FB9E7F40DEC5}" type="parTrans" cxnId="{E5AD3719-859C-45F3-9846-73DA08E7735F}">
      <dgm:prSet/>
      <dgm:spPr/>
      <dgm:t>
        <a:bodyPr/>
        <a:lstStyle/>
        <a:p>
          <a:endParaRPr lang="en-US"/>
        </a:p>
      </dgm:t>
    </dgm:pt>
    <dgm:pt modelId="{6239FB7B-958C-4DD0-B73A-6E66C8B910E5}" type="sibTrans" cxnId="{E5AD3719-859C-45F3-9846-73DA08E7735F}">
      <dgm:prSet/>
      <dgm:spPr/>
      <dgm:t>
        <a:bodyPr/>
        <a:lstStyle/>
        <a:p>
          <a:endParaRPr lang="en-US"/>
        </a:p>
      </dgm:t>
    </dgm:pt>
    <dgm:pt modelId="{4FF0622F-3E38-4134-B8F0-8051C7C7D6B0}">
      <dgm:prSet custT="1"/>
      <dgm:spPr/>
      <dgm:t>
        <a:bodyPr/>
        <a:lstStyle/>
        <a:p>
          <a:pPr>
            <a:lnSpc>
              <a:spcPct val="100000"/>
            </a:lnSpc>
          </a:pPr>
          <a:r>
            <a:rPr lang="en-US" sz="2200" b="1"/>
            <a:t>Connected and Autonomous Vehicles (CAV)</a:t>
          </a:r>
        </a:p>
      </dgm:t>
    </dgm:pt>
    <dgm:pt modelId="{EECFDE46-815C-48CA-8B5E-34463B757B21}" type="parTrans" cxnId="{74CD0D3E-7A59-4358-9F4D-11E27CD17618}">
      <dgm:prSet/>
      <dgm:spPr/>
      <dgm:t>
        <a:bodyPr/>
        <a:lstStyle/>
        <a:p>
          <a:endParaRPr lang="en-US"/>
        </a:p>
      </dgm:t>
    </dgm:pt>
    <dgm:pt modelId="{F0386F29-D331-4C18-91E8-E2B695D35AF9}" type="sibTrans" cxnId="{74CD0D3E-7A59-4358-9F4D-11E27CD17618}">
      <dgm:prSet/>
      <dgm:spPr/>
      <dgm:t>
        <a:bodyPr/>
        <a:lstStyle/>
        <a:p>
          <a:endParaRPr lang="en-US"/>
        </a:p>
      </dgm:t>
    </dgm:pt>
    <dgm:pt modelId="{885A54AB-5627-418E-9CBC-CFEA77E55593}" type="pres">
      <dgm:prSet presAssocID="{299C8EC4-67C1-4BC0-ACF1-BC4F58BF46C0}" presName="root" presStyleCnt="0">
        <dgm:presLayoutVars>
          <dgm:dir/>
          <dgm:resizeHandles val="exact"/>
        </dgm:presLayoutVars>
      </dgm:prSet>
      <dgm:spPr/>
    </dgm:pt>
    <dgm:pt modelId="{7DB237E0-4B46-443A-9344-35345BEA1385}" type="pres">
      <dgm:prSet presAssocID="{7E8835AF-45FA-455C-8D5F-26557AD4DE79}" presName="compNode" presStyleCnt="0"/>
      <dgm:spPr/>
    </dgm:pt>
    <dgm:pt modelId="{5B0CE7F5-AA1C-41DE-BA8B-CB14E2EAD4D7}" type="pres">
      <dgm:prSet presAssocID="{7E8835AF-45FA-455C-8D5F-26557AD4DE79}" presName="bgRect" presStyleLbl="bgShp" presStyleIdx="0" presStyleCnt="3"/>
      <dgm:spPr>
        <a:solidFill>
          <a:schemeClr val="accent2">
            <a:lumMod val="40000"/>
            <a:lumOff val="60000"/>
          </a:schemeClr>
        </a:solidFill>
      </dgm:spPr>
    </dgm:pt>
    <dgm:pt modelId="{4BF6067F-6BF4-4836-903D-3CE3F158465D}" type="pres">
      <dgm:prSet presAssocID="{7E8835AF-45FA-455C-8D5F-26557AD4DE79}" presName="iconRect" presStyleLbl="node1" presStyleIdx="0" presStyleCnt="3" custScaleX="174262" custScaleY="180292" custLinFactX="600000" custLinFactNeighborX="657502" custLinFactNeighborY="2625"/>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E296A110-4768-4C7B-B517-AC5E4750A5B1}" type="pres">
      <dgm:prSet presAssocID="{7E8835AF-45FA-455C-8D5F-26557AD4DE79}" presName="spaceRect" presStyleCnt="0"/>
      <dgm:spPr/>
    </dgm:pt>
    <dgm:pt modelId="{D9407545-D948-4AD7-8B88-9D6F187224AD}" type="pres">
      <dgm:prSet presAssocID="{7E8835AF-45FA-455C-8D5F-26557AD4DE79}" presName="parTx" presStyleLbl="revTx" presStyleIdx="0" presStyleCnt="3" custLinFactNeighborX="-27297" custLinFactNeighborY="1186">
        <dgm:presLayoutVars>
          <dgm:chMax val="0"/>
          <dgm:chPref val="0"/>
        </dgm:presLayoutVars>
      </dgm:prSet>
      <dgm:spPr/>
    </dgm:pt>
    <dgm:pt modelId="{0DAE4EF4-8DA9-4E2E-86C6-08B3B8B77DD5}" type="pres">
      <dgm:prSet presAssocID="{E200DF8D-5D95-43D4-ACC2-9647A58AC268}" presName="sibTrans" presStyleCnt="0"/>
      <dgm:spPr/>
    </dgm:pt>
    <dgm:pt modelId="{FB90ADF8-4297-438C-BF7A-DA55058EF289}" type="pres">
      <dgm:prSet presAssocID="{5D7C1550-A8A1-4903-B542-8859D2B33CFA}" presName="compNode" presStyleCnt="0"/>
      <dgm:spPr/>
    </dgm:pt>
    <dgm:pt modelId="{3760A237-627E-4D25-B0C7-3DBF32CFBF53}" type="pres">
      <dgm:prSet presAssocID="{5D7C1550-A8A1-4903-B542-8859D2B33CFA}" presName="bgRect" presStyleLbl="bgShp" presStyleIdx="1" presStyleCnt="3" custLinFactNeighborY="-27550"/>
      <dgm:spPr>
        <a:solidFill>
          <a:schemeClr val="accent3">
            <a:lumMod val="40000"/>
            <a:lumOff val="60000"/>
          </a:schemeClr>
        </a:solidFill>
      </dgm:spPr>
    </dgm:pt>
    <dgm:pt modelId="{BBA5519C-7B37-4ED5-AFEE-010E7C3C0C3D}" type="pres">
      <dgm:prSet presAssocID="{5D7C1550-A8A1-4903-B542-8859D2B33CFA}" presName="iconRect" presStyleLbl="node1" presStyleIdx="1" presStyleCnt="3" custScaleX="174661" custScaleY="213901" custLinFactX="600000" custLinFactNeighborX="659772" custLinFactNeighborY="-3626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40" r="-3714" b="19256"/>
          </a:stretch>
        </a:blipFill>
      </dgm:spPr>
    </dgm:pt>
    <dgm:pt modelId="{8301E24E-9DC7-46E4-930D-6FBB5CE00E2E}" type="pres">
      <dgm:prSet presAssocID="{5D7C1550-A8A1-4903-B542-8859D2B33CFA}" presName="spaceRect" presStyleCnt="0"/>
      <dgm:spPr/>
    </dgm:pt>
    <dgm:pt modelId="{B0C72CD5-DC79-49C6-8B37-4C6289A2F83B}" type="pres">
      <dgm:prSet presAssocID="{5D7C1550-A8A1-4903-B542-8859D2B33CFA}" presName="parTx" presStyleLbl="revTx" presStyleIdx="1" presStyleCnt="3" custLinFactNeighborX="-16411" custLinFactNeighborY="-25564">
        <dgm:presLayoutVars>
          <dgm:chMax val="0"/>
          <dgm:chPref val="0"/>
        </dgm:presLayoutVars>
      </dgm:prSet>
      <dgm:spPr/>
    </dgm:pt>
    <dgm:pt modelId="{B952F16D-5285-4A41-A5D0-65CD10E539E5}" type="pres">
      <dgm:prSet presAssocID="{6239FB7B-958C-4DD0-B73A-6E66C8B910E5}" presName="sibTrans" presStyleCnt="0"/>
      <dgm:spPr/>
    </dgm:pt>
    <dgm:pt modelId="{4064B442-8DA4-4170-BACD-4B03ACC013BB}" type="pres">
      <dgm:prSet presAssocID="{4FF0622F-3E38-4134-B8F0-8051C7C7D6B0}" presName="compNode" presStyleCnt="0"/>
      <dgm:spPr/>
    </dgm:pt>
    <dgm:pt modelId="{12EBA486-B08C-4CC0-8F02-5762813D873C}" type="pres">
      <dgm:prSet presAssocID="{4FF0622F-3E38-4134-B8F0-8051C7C7D6B0}" presName="bgRect" presStyleLbl="bgShp" presStyleIdx="2" presStyleCnt="3" custLinFactNeighborX="357" custLinFactNeighborY="-55101"/>
      <dgm:spPr>
        <a:solidFill>
          <a:srgbClr val="FFE6C1"/>
        </a:solidFill>
      </dgm:spPr>
    </dgm:pt>
    <dgm:pt modelId="{EC0AD390-2D71-4FE5-A756-E07A1965D374}" type="pres">
      <dgm:prSet presAssocID="{4FF0622F-3E38-4134-B8F0-8051C7C7D6B0}" presName="iconRect" presStyleLbl="node1" presStyleIdx="2" presStyleCnt="3" custScaleX="174262" custScaleY="179689" custLinFactX="600000" custLinFactNeighborX="660698" custLinFactNeighborY="-9896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830"/>
          </a:stretch>
        </a:blipFill>
      </dgm:spPr>
    </dgm:pt>
    <dgm:pt modelId="{CE342D85-8E23-4DAC-ABA6-826C071D03DC}" type="pres">
      <dgm:prSet presAssocID="{4FF0622F-3E38-4134-B8F0-8051C7C7D6B0}" presName="spaceRect" presStyleCnt="0"/>
      <dgm:spPr/>
    </dgm:pt>
    <dgm:pt modelId="{007E8337-D9DD-4090-8FB0-85BD3829F984}" type="pres">
      <dgm:prSet presAssocID="{4FF0622F-3E38-4134-B8F0-8051C7C7D6B0}" presName="parTx" presStyleLbl="revTx" presStyleIdx="2" presStyleCnt="3" custLinFactNeighborX="-16193" custLinFactNeighborY="-55015">
        <dgm:presLayoutVars>
          <dgm:chMax val="0"/>
          <dgm:chPref val="0"/>
        </dgm:presLayoutVars>
      </dgm:prSet>
      <dgm:spPr/>
    </dgm:pt>
  </dgm:ptLst>
  <dgm:cxnLst>
    <dgm:cxn modelId="{E5AD3719-859C-45F3-9846-73DA08E7735F}" srcId="{299C8EC4-67C1-4BC0-ACF1-BC4F58BF46C0}" destId="{5D7C1550-A8A1-4903-B542-8859D2B33CFA}" srcOrd="1" destOrd="0" parTransId="{82C83237-F29E-42B8-96CA-FB9E7F40DEC5}" sibTransId="{6239FB7B-958C-4DD0-B73A-6E66C8B910E5}"/>
    <dgm:cxn modelId="{74CD0D3E-7A59-4358-9F4D-11E27CD17618}" srcId="{299C8EC4-67C1-4BC0-ACF1-BC4F58BF46C0}" destId="{4FF0622F-3E38-4134-B8F0-8051C7C7D6B0}" srcOrd="2" destOrd="0" parTransId="{EECFDE46-815C-48CA-8B5E-34463B757B21}" sibTransId="{F0386F29-D331-4C18-91E8-E2B695D35AF9}"/>
    <dgm:cxn modelId="{25EB1B5C-801B-40CE-A0B1-7D2BD6BC5D1C}" type="presOf" srcId="{299C8EC4-67C1-4BC0-ACF1-BC4F58BF46C0}" destId="{885A54AB-5627-418E-9CBC-CFEA77E55593}" srcOrd="0" destOrd="0" presId="urn:microsoft.com/office/officeart/2018/2/layout/IconVerticalSolidList"/>
    <dgm:cxn modelId="{CB12A67D-166A-470B-8037-F0B80AB3A0CE}" type="presOf" srcId="{4FF0622F-3E38-4134-B8F0-8051C7C7D6B0}" destId="{007E8337-D9DD-4090-8FB0-85BD3829F984}" srcOrd="0" destOrd="0" presId="urn:microsoft.com/office/officeart/2018/2/layout/IconVerticalSolidList"/>
    <dgm:cxn modelId="{327BEBA8-1C08-4FAC-BB38-202B4E004BF2}" type="presOf" srcId="{7E8835AF-45FA-455C-8D5F-26557AD4DE79}" destId="{D9407545-D948-4AD7-8B88-9D6F187224AD}" srcOrd="0" destOrd="0" presId="urn:microsoft.com/office/officeart/2018/2/layout/IconVerticalSolidList"/>
    <dgm:cxn modelId="{C141D3B4-E8F5-46D8-9DA2-F785C188C7D3}" srcId="{299C8EC4-67C1-4BC0-ACF1-BC4F58BF46C0}" destId="{7E8835AF-45FA-455C-8D5F-26557AD4DE79}" srcOrd="0" destOrd="0" parTransId="{B98C11F3-C4FD-4E03-BB69-8B8B265776BB}" sibTransId="{E200DF8D-5D95-43D4-ACC2-9647A58AC268}"/>
    <dgm:cxn modelId="{5D12A5E6-6CC3-4864-8227-D3C2F446D552}" type="presOf" srcId="{5D7C1550-A8A1-4903-B542-8859D2B33CFA}" destId="{B0C72CD5-DC79-49C6-8B37-4C6289A2F83B}" srcOrd="0" destOrd="0" presId="urn:microsoft.com/office/officeart/2018/2/layout/IconVerticalSolidList"/>
    <dgm:cxn modelId="{F2DE6607-1EDF-4A1B-87B1-F42C3D14B86F}" type="presParOf" srcId="{885A54AB-5627-418E-9CBC-CFEA77E55593}" destId="{7DB237E0-4B46-443A-9344-35345BEA1385}" srcOrd="0" destOrd="0" presId="urn:microsoft.com/office/officeart/2018/2/layout/IconVerticalSolidList"/>
    <dgm:cxn modelId="{E05583BD-DE38-4FE4-BC03-418FC76BA9F8}" type="presParOf" srcId="{7DB237E0-4B46-443A-9344-35345BEA1385}" destId="{5B0CE7F5-AA1C-41DE-BA8B-CB14E2EAD4D7}" srcOrd="0" destOrd="0" presId="urn:microsoft.com/office/officeart/2018/2/layout/IconVerticalSolidList"/>
    <dgm:cxn modelId="{F954B0C6-C571-4C90-9002-21A05AC3294C}" type="presParOf" srcId="{7DB237E0-4B46-443A-9344-35345BEA1385}" destId="{4BF6067F-6BF4-4836-903D-3CE3F158465D}" srcOrd="1" destOrd="0" presId="urn:microsoft.com/office/officeart/2018/2/layout/IconVerticalSolidList"/>
    <dgm:cxn modelId="{0743FDBE-C955-4037-B02D-52B4D0B5DCBC}" type="presParOf" srcId="{7DB237E0-4B46-443A-9344-35345BEA1385}" destId="{E296A110-4768-4C7B-B517-AC5E4750A5B1}" srcOrd="2" destOrd="0" presId="urn:microsoft.com/office/officeart/2018/2/layout/IconVerticalSolidList"/>
    <dgm:cxn modelId="{5335E66B-0D71-4BF5-875E-959879E84234}" type="presParOf" srcId="{7DB237E0-4B46-443A-9344-35345BEA1385}" destId="{D9407545-D948-4AD7-8B88-9D6F187224AD}" srcOrd="3" destOrd="0" presId="urn:microsoft.com/office/officeart/2018/2/layout/IconVerticalSolidList"/>
    <dgm:cxn modelId="{903FF0FE-BF47-44F7-B010-01AD6F9BBA27}" type="presParOf" srcId="{885A54AB-5627-418E-9CBC-CFEA77E55593}" destId="{0DAE4EF4-8DA9-4E2E-86C6-08B3B8B77DD5}" srcOrd="1" destOrd="0" presId="urn:microsoft.com/office/officeart/2018/2/layout/IconVerticalSolidList"/>
    <dgm:cxn modelId="{4C5F3260-7C7B-4FE2-9CC6-CB2AE4466202}" type="presParOf" srcId="{885A54AB-5627-418E-9CBC-CFEA77E55593}" destId="{FB90ADF8-4297-438C-BF7A-DA55058EF289}" srcOrd="2" destOrd="0" presId="urn:microsoft.com/office/officeart/2018/2/layout/IconVerticalSolidList"/>
    <dgm:cxn modelId="{CC4B04EF-F573-42AB-BCF0-6E5F1FC8BF08}" type="presParOf" srcId="{FB90ADF8-4297-438C-BF7A-DA55058EF289}" destId="{3760A237-627E-4D25-B0C7-3DBF32CFBF53}" srcOrd="0" destOrd="0" presId="urn:microsoft.com/office/officeart/2018/2/layout/IconVerticalSolidList"/>
    <dgm:cxn modelId="{43D5ACC1-B6CF-4D48-BA69-BC024AAF6CC2}" type="presParOf" srcId="{FB90ADF8-4297-438C-BF7A-DA55058EF289}" destId="{BBA5519C-7B37-4ED5-AFEE-010E7C3C0C3D}" srcOrd="1" destOrd="0" presId="urn:microsoft.com/office/officeart/2018/2/layout/IconVerticalSolidList"/>
    <dgm:cxn modelId="{6E3C2AC3-42AE-4F71-BE80-87555F5453FE}" type="presParOf" srcId="{FB90ADF8-4297-438C-BF7A-DA55058EF289}" destId="{8301E24E-9DC7-46E4-930D-6FBB5CE00E2E}" srcOrd="2" destOrd="0" presId="urn:microsoft.com/office/officeart/2018/2/layout/IconVerticalSolidList"/>
    <dgm:cxn modelId="{02E8B2D1-5F42-4E2B-A8E8-FA2EC7450AD8}" type="presParOf" srcId="{FB90ADF8-4297-438C-BF7A-DA55058EF289}" destId="{B0C72CD5-DC79-49C6-8B37-4C6289A2F83B}" srcOrd="3" destOrd="0" presId="urn:microsoft.com/office/officeart/2018/2/layout/IconVerticalSolidList"/>
    <dgm:cxn modelId="{E2A878CE-5BA3-433D-BA94-378A19C0DFC4}" type="presParOf" srcId="{885A54AB-5627-418E-9CBC-CFEA77E55593}" destId="{B952F16D-5285-4A41-A5D0-65CD10E539E5}" srcOrd="3" destOrd="0" presId="urn:microsoft.com/office/officeart/2018/2/layout/IconVerticalSolidList"/>
    <dgm:cxn modelId="{0E4A5FB0-5C2A-4AD4-8020-EC692C4C66CC}" type="presParOf" srcId="{885A54AB-5627-418E-9CBC-CFEA77E55593}" destId="{4064B442-8DA4-4170-BACD-4B03ACC013BB}" srcOrd="4" destOrd="0" presId="urn:microsoft.com/office/officeart/2018/2/layout/IconVerticalSolidList"/>
    <dgm:cxn modelId="{3EBE7B83-26CA-45E2-8798-613B683AE23C}" type="presParOf" srcId="{4064B442-8DA4-4170-BACD-4B03ACC013BB}" destId="{12EBA486-B08C-4CC0-8F02-5762813D873C}" srcOrd="0" destOrd="0" presId="urn:microsoft.com/office/officeart/2018/2/layout/IconVerticalSolidList"/>
    <dgm:cxn modelId="{32FFC64B-8FC4-49CA-BBC0-D7A7F7AAF3D3}" type="presParOf" srcId="{4064B442-8DA4-4170-BACD-4B03ACC013BB}" destId="{EC0AD390-2D71-4FE5-A756-E07A1965D374}" srcOrd="1" destOrd="0" presId="urn:microsoft.com/office/officeart/2018/2/layout/IconVerticalSolidList"/>
    <dgm:cxn modelId="{7D5DD49C-03C6-484E-B1E6-5D7847690B87}" type="presParOf" srcId="{4064B442-8DA4-4170-BACD-4B03ACC013BB}" destId="{CE342D85-8E23-4DAC-ABA6-826C071D03DC}" srcOrd="2" destOrd="0" presId="urn:microsoft.com/office/officeart/2018/2/layout/IconVerticalSolidList"/>
    <dgm:cxn modelId="{74464022-CC99-4398-A090-11902CA2775A}" type="presParOf" srcId="{4064B442-8DA4-4170-BACD-4B03ACC013BB}" destId="{007E8337-D9DD-4090-8FB0-85BD3829F9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DB8622-0AD0-49B0-8BBF-997D6734B9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13FF3FE-DC0D-49F4-8FD6-37341360D838}">
      <dgm:prSet phldrT="[Text]" custT="1"/>
      <dgm:spPr>
        <a:noFill/>
        <a:ln>
          <a:noFill/>
        </a:ln>
      </dgm:spPr>
      <dgm:t>
        <a:bodyPr/>
        <a:lstStyle/>
        <a:p>
          <a:r>
            <a:rPr lang="en-US" sz="1800">
              <a:solidFill>
                <a:schemeClr val="tx1"/>
              </a:solidFill>
            </a:rPr>
            <a:t>Count of TDFM by NMO consideration in Future</a:t>
          </a:r>
        </a:p>
      </dgm:t>
    </dgm:pt>
    <dgm:pt modelId="{59127CD8-CCA1-4934-82AC-F3E6302DED26}" type="parTrans" cxnId="{59B5601B-6D11-4954-96A3-F4F88B7753FE}">
      <dgm:prSet/>
      <dgm:spPr/>
      <dgm:t>
        <a:bodyPr/>
        <a:lstStyle/>
        <a:p>
          <a:endParaRPr lang="en-US"/>
        </a:p>
      </dgm:t>
    </dgm:pt>
    <dgm:pt modelId="{85458A86-A996-44DE-B57A-8436EE1E465C}" type="sibTrans" cxnId="{59B5601B-6D11-4954-96A3-F4F88B7753FE}">
      <dgm:prSet/>
      <dgm:spPr/>
      <dgm:t>
        <a:bodyPr/>
        <a:lstStyle/>
        <a:p>
          <a:endParaRPr lang="en-US"/>
        </a:p>
      </dgm:t>
    </dgm:pt>
    <dgm:pt modelId="{3B29B1FC-2096-44D7-921B-4E89DE2C3D2B}">
      <dgm:prSet phldrT="[Text]" custT="1"/>
      <dgm:spPr>
        <a:solidFill>
          <a:srgbClr val="89D393"/>
        </a:solidFill>
      </dgm:spPr>
      <dgm:t>
        <a:bodyPr/>
        <a:lstStyle/>
        <a:p>
          <a:r>
            <a:rPr lang="en-US" sz="2000">
              <a:solidFill>
                <a:schemeClr val="tx1"/>
              </a:solidFill>
            </a:rPr>
            <a:t>Yes</a:t>
          </a:r>
        </a:p>
      </dgm:t>
    </dgm:pt>
    <dgm:pt modelId="{59D9B1F7-CA41-4298-92C2-BDB7858E9829}" type="parTrans" cxnId="{C046E27B-F210-4B46-8E10-3A79E5EF2153}">
      <dgm:prSet/>
      <dgm:spPr/>
      <dgm:t>
        <a:bodyPr/>
        <a:lstStyle/>
        <a:p>
          <a:endParaRPr lang="en-US"/>
        </a:p>
      </dgm:t>
    </dgm:pt>
    <dgm:pt modelId="{35C949E6-D332-4E3D-B703-46FD75B0A9EA}" type="sibTrans" cxnId="{C046E27B-F210-4B46-8E10-3A79E5EF2153}">
      <dgm:prSet/>
      <dgm:spPr/>
      <dgm:t>
        <a:bodyPr/>
        <a:lstStyle/>
        <a:p>
          <a:endParaRPr lang="en-US"/>
        </a:p>
      </dgm:t>
    </dgm:pt>
    <dgm:pt modelId="{D4486B0D-5AE1-4991-B0B8-DA9607CABD2A}">
      <dgm:prSet phldrT="[Text]" custT="1"/>
      <dgm:spPr>
        <a:solidFill>
          <a:srgbClr val="F5777C"/>
        </a:solidFill>
      </dgm:spPr>
      <dgm:t>
        <a:bodyPr/>
        <a:lstStyle/>
        <a:p>
          <a:r>
            <a:rPr lang="en-US" sz="2000">
              <a:solidFill>
                <a:schemeClr val="tx1"/>
              </a:solidFill>
            </a:rPr>
            <a:t>No</a:t>
          </a:r>
        </a:p>
      </dgm:t>
    </dgm:pt>
    <dgm:pt modelId="{A396C7BE-94A6-4FEE-BA50-64A98744DE7C}" type="parTrans" cxnId="{0CDEB7AA-E00C-4C62-887C-DA8F4A7BE6C3}">
      <dgm:prSet/>
      <dgm:spPr/>
      <dgm:t>
        <a:bodyPr/>
        <a:lstStyle/>
        <a:p>
          <a:endParaRPr lang="en-US"/>
        </a:p>
      </dgm:t>
    </dgm:pt>
    <dgm:pt modelId="{18204774-664D-4425-B07C-1EE4BA7A50FA}" type="sibTrans" cxnId="{0CDEB7AA-E00C-4C62-887C-DA8F4A7BE6C3}">
      <dgm:prSet/>
      <dgm:spPr/>
      <dgm:t>
        <a:bodyPr/>
        <a:lstStyle/>
        <a:p>
          <a:endParaRPr lang="en-US"/>
        </a:p>
      </dgm:t>
    </dgm:pt>
    <dgm:pt modelId="{6163172F-5137-4D4E-82FE-C9F3BE2AFEF0}" type="pres">
      <dgm:prSet presAssocID="{57DB8622-0AD0-49B0-8BBF-997D6734B97F}" presName="hierChild1" presStyleCnt="0">
        <dgm:presLayoutVars>
          <dgm:orgChart val="1"/>
          <dgm:chPref val="1"/>
          <dgm:dir/>
          <dgm:animOne val="branch"/>
          <dgm:animLvl val="lvl"/>
          <dgm:resizeHandles/>
        </dgm:presLayoutVars>
      </dgm:prSet>
      <dgm:spPr/>
    </dgm:pt>
    <dgm:pt modelId="{64067420-D8A9-4206-9308-46FFA65314AB}" type="pres">
      <dgm:prSet presAssocID="{A13FF3FE-DC0D-49F4-8FD6-37341360D838}" presName="hierRoot1" presStyleCnt="0">
        <dgm:presLayoutVars>
          <dgm:hierBranch val="init"/>
        </dgm:presLayoutVars>
      </dgm:prSet>
      <dgm:spPr/>
    </dgm:pt>
    <dgm:pt modelId="{4338A264-6CC3-4EA9-B25C-B4CAD5E2380D}" type="pres">
      <dgm:prSet presAssocID="{A13FF3FE-DC0D-49F4-8FD6-37341360D838}" presName="rootComposite1" presStyleCnt="0"/>
      <dgm:spPr/>
    </dgm:pt>
    <dgm:pt modelId="{E7AC8E2F-C453-4099-9FD9-1EE597BD9EBC}" type="pres">
      <dgm:prSet presAssocID="{A13FF3FE-DC0D-49F4-8FD6-37341360D838}" presName="rootText1" presStyleLbl="node0" presStyleIdx="0" presStyleCnt="1" custScaleX="359522" custScaleY="30814">
        <dgm:presLayoutVars>
          <dgm:chPref val="3"/>
        </dgm:presLayoutVars>
      </dgm:prSet>
      <dgm:spPr/>
    </dgm:pt>
    <dgm:pt modelId="{4927E576-3CDF-4D69-940D-5C1A7DBC0888}" type="pres">
      <dgm:prSet presAssocID="{A13FF3FE-DC0D-49F4-8FD6-37341360D838}" presName="rootConnector1" presStyleLbl="node1" presStyleIdx="0" presStyleCnt="0"/>
      <dgm:spPr/>
    </dgm:pt>
    <dgm:pt modelId="{70C81867-8CC5-4AE1-83B9-DCA7084F9057}" type="pres">
      <dgm:prSet presAssocID="{A13FF3FE-DC0D-49F4-8FD6-37341360D838}" presName="hierChild2" presStyleCnt="0"/>
      <dgm:spPr/>
    </dgm:pt>
    <dgm:pt modelId="{96F1BE43-98C4-47AB-8DFA-B4D89A98A60F}" type="pres">
      <dgm:prSet presAssocID="{59D9B1F7-CA41-4298-92C2-BDB7858E9829}" presName="Name37" presStyleLbl="parChTrans1D2" presStyleIdx="0" presStyleCnt="2"/>
      <dgm:spPr/>
    </dgm:pt>
    <dgm:pt modelId="{476DD34D-1448-4173-A3A6-C5D00B353399}" type="pres">
      <dgm:prSet presAssocID="{3B29B1FC-2096-44D7-921B-4E89DE2C3D2B}" presName="hierRoot2" presStyleCnt="0">
        <dgm:presLayoutVars>
          <dgm:hierBranch val="init"/>
        </dgm:presLayoutVars>
      </dgm:prSet>
      <dgm:spPr/>
    </dgm:pt>
    <dgm:pt modelId="{C1486DF9-64C0-472D-8B4B-98C0DF4A6813}" type="pres">
      <dgm:prSet presAssocID="{3B29B1FC-2096-44D7-921B-4E89DE2C3D2B}" presName="rootComposite" presStyleCnt="0"/>
      <dgm:spPr/>
    </dgm:pt>
    <dgm:pt modelId="{179B49EE-F3E9-479D-AC40-F702DD8E1330}" type="pres">
      <dgm:prSet presAssocID="{3B29B1FC-2096-44D7-921B-4E89DE2C3D2B}" presName="rootText" presStyleLbl="node2" presStyleIdx="0" presStyleCnt="2" custScaleX="57629" custScaleY="31256" custLinFactNeighborX="-69575" custLinFactNeighborY="13670">
        <dgm:presLayoutVars>
          <dgm:chPref val="3"/>
        </dgm:presLayoutVars>
      </dgm:prSet>
      <dgm:spPr/>
    </dgm:pt>
    <dgm:pt modelId="{72754057-3FF9-4E5F-ACBE-0B5475EEFF85}" type="pres">
      <dgm:prSet presAssocID="{3B29B1FC-2096-44D7-921B-4E89DE2C3D2B}" presName="rootConnector" presStyleLbl="node2" presStyleIdx="0" presStyleCnt="2"/>
      <dgm:spPr/>
    </dgm:pt>
    <dgm:pt modelId="{A460BDDD-B614-4586-AC21-0DB02B104B0E}" type="pres">
      <dgm:prSet presAssocID="{3B29B1FC-2096-44D7-921B-4E89DE2C3D2B}" presName="hierChild4" presStyleCnt="0"/>
      <dgm:spPr/>
    </dgm:pt>
    <dgm:pt modelId="{90E6C279-54AC-4EDA-B810-799793BFEA6B}" type="pres">
      <dgm:prSet presAssocID="{3B29B1FC-2096-44D7-921B-4E89DE2C3D2B}" presName="hierChild5" presStyleCnt="0"/>
      <dgm:spPr/>
    </dgm:pt>
    <dgm:pt modelId="{D53B87E0-4D90-42BD-A428-6265FB04376D}" type="pres">
      <dgm:prSet presAssocID="{A396C7BE-94A6-4FEE-BA50-64A98744DE7C}" presName="Name37" presStyleLbl="parChTrans1D2" presStyleIdx="1" presStyleCnt="2"/>
      <dgm:spPr/>
    </dgm:pt>
    <dgm:pt modelId="{08B6912B-6C2E-4C05-8024-C44B380CAE4F}" type="pres">
      <dgm:prSet presAssocID="{D4486B0D-5AE1-4991-B0B8-DA9607CABD2A}" presName="hierRoot2" presStyleCnt="0">
        <dgm:presLayoutVars>
          <dgm:hierBranch val="init"/>
        </dgm:presLayoutVars>
      </dgm:prSet>
      <dgm:spPr/>
    </dgm:pt>
    <dgm:pt modelId="{3620DB71-BB3F-4D45-BC1B-AE60FCBC7965}" type="pres">
      <dgm:prSet presAssocID="{D4486B0D-5AE1-4991-B0B8-DA9607CABD2A}" presName="rootComposite" presStyleCnt="0"/>
      <dgm:spPr/>
    </dgm:pt>
    <dgm:pt modelId="{0EF00009-F951-4559-81C1-884FC6AC33B4}" type="pres">
      <dgm:prSet presAssocID="{D4486B0D-5AE1-4991-B0B8-DA9607CABD2A}" presName="rootText" presStyleLbl="node2" presStyleIdx="1" presStyleCnt="2" custScaleX="57629" custScaleY="30735" custLinFactNeighborX="71275" custLinFactNeighborY="-219">
        <dgm:presLayoutVars>
          <dgm:chPref val="3"/>
        </dgm:presLayoutVars>
      </dgm:prSet>
      <dgm:spPr/>
    </dgm:pt>
    <dgm:pt modelId="{A3B8C14A-A021-4C4E-8F5B-4FA7EDE35DAB}" type="pres">
      <dgm:prSet presAssocID="{D4486B0D-5AE1-4991-B0B8-DA9607CABD2A}" presName="rootConnector" presStyleLbl="node2" presStyleIdx="1" presStyleCnt="2"/>
      <dgm:spPr/>
    </dgm:pt>
    <dgm:pt modelId="{BA6C60FB-403F-47BA-B6EB-94C97FBCD0CC}" type="pres">
      <dgm:prSet presAssocID="{D4486B0D-5AE1-4991-B0B8-DA9607CABD2A}" presName="hierChild4" presStyleCnt="0"/>
      <dgm:spPr/>
    </dgm:pt>
    <dgm:pt modelId="{AAEC721D-765B-4208-9443-4969448DD7ED}" type="pres">
      <dgm:prSet presAssocID="{D4486B0D-5AE1-4991-B0B8-DA9607CABD2A}" presName="hierChild5" presStyleCnt="0"/>
      <dgm:spPr/>
    </dgm:pt>
    <dgm:pt modelId="{573DC901-55D3-425D-A45B-C709BFB73D0C}" type="pres">
      <dgm:prSet presAssocID="{A13FF3FE-DC0D-49F4-8FD6-37341360D838}" presName="hierChild3" presStyleCnt="0"/>
      <dgm:spPr/>
    </dgm:pt>
  </dgm:ptLst>
  <dgm:cxnLst>
    <dgm:cxn modelId="{E372A80C-0E86-4870-91A3-933D38785F07}" type="presOf" srcId="{A13FF3FE-DC0D-49F4-8FD6-37341360D838}" destId="{4927E576-3CDF-4D69-940D-5C1A7DBC0888}" srcOrd="1" destOrd="0" presId="urn:microsoft.com/office/officeart/2005/8/layout/orgChart1"/>
    <dgm:cxn modelId="{F6AD8719-B581-489C-A198-33BF7E214A3C}" type="presOf" srcId="{3B29B1FC-2096-44D7-921B-4E89DE2C3D2B}" destId="{72754057-3FF9-4E5F-ACBE-0B5475EEFF85}" srcOrd="1" destOrd="0" presId="urn:microsoft.com/office/officeart/2005/8/layout/orgChart1"/>
    <dgm:cxn modelId="{59B5601B-6D11-4954-96A3-F4F88B7753FE}" srcId="{57DB8622-0AD0-49B0-8BBF-997D6734B97F}" destId="{A13FF3FE-DC0D-49F4-8FD6-37341360D838}" srcOrd="0" destOrd="0" parTransId="{59127CD8-CCA1-4934-82AC-F3E6302DED26}" sibTransId="{85458A86-A996-44DE-B57A-8436EE1E465C}"/>
    <dgm:cxn modelId="{28F29249-D664-41E0-87E0-D53019AD7B51}" type="presOf" srcId="{A13FF3FE-DC0D-49F4-8FD6-37341360D838}" destId="{E7AC8E2F-C453-4099-9FD9-1EE597BD9EBC}" srcOrd="0" destOrd="0" presId="urn:microsoft.com/office/officeart/2005/8/layout/orgChart1"/>
    <dgm:cxn modelId="{0520C67A-19EF-493A-99CF-18A11B5F707F}" type="presOf" srcId="{D4486B0D-5AE1-4991-B0B8-DA9607CABD2A}" destId="{A3B8C14A-A021-4C4E-8F5B-4FA7EDE35DAB}" srcOrd="1" destOrd="0" presId="urn:microsoft.com/office/officeart/2005/8/layout/orgChart1"/>
    <dgm:cxn modelId="{C046E27B-F210-4B46-8E10-3A79E5EF2153}" srcId="{A13FF3FE-DC0D-49F4-8FD6-37341360D838}" destId="{3B29B1FC-2096-44D7-921B-4E89DE2C3D2B}" srcOrd="0" destOrd="0" parTransId="{59D9B1F7-CA41-4298-92C2-BDB7858E9829}" sibTransId="{35C949E6-D332-4E3D-B703-46FD75B0A9EA}"/>
    <dgm:cxn modelId="{D640F095-3F6C-44D9-8F78-CC8D58DE0AAF}" type="presOf" srcId="{3B29B1FC-2096-44D7-921B-4E89DE2C3D2B}" destId="{179B49EE-F3E9-479D-AC40-F702DD8E1330}" srcOrd="0" destOrd="0" presId="urn:microsoft.com/office/officeart/2005/8/layout/orgChart1"/>
    <dgm:cxn modelId="{0CDEB7AA-E00C-4C62-887C-DA8F4A7BE6C3}" srcId="{A13FF3FE-DC0D-49F4-8FD6-37341360D838}" destId="{D4486B0D-5AE1-4991-B0B8-DA9607CABD2A}" srcOrd="1" destOrd="0" parTransId="{A396C7BE-94A6-4FEE-BA50-64A98744DE7C}" sibTransId="{18204774-664D-4425-B07C-1EE4BA7A50FA}"/>
    <dgm:cxn modelId="{262E43AC-D807-4C5A-BE8B-B78E05121CC5}" type="presOf" srcId="{A396C7BE-94A6-4FEE-BA50-64A98744DE7C}" destId="{D53B87E0-4D90-42BD-A428-6265FB04376D}" srcOrd="0" destOrd="0" presId="urn:microsoft.com/office/officeart/2005/8/layout/orgChart1"/>
    <dgm:cxn modelId="{855D54AD-DC5A-4AE6-A832-3C67BFC82F47}" type="presOf" srcId="{57DB8622-0AD0-49B0-8BBF-997D6734B97F}" destId="{6163172F-5137-4D4E-82FE-C9F3BE2AFEF0}" srcOrd="0" destOrd="0" presId="urn:microsoft.com/office/officeart/2005/8/layout/orgChart1"/>
    <dgm:cxn modelId="{AB6AFADA-1746-413E-A722-4FDFF7D6F3C6}" type="presOf" srcId="{59D9B1F7-CA41-4298-92C2-BDB7858E9829}" destId="{96F1BE43-98C4-47AB-8DFA-B4D89A98A60F}" srcOrd="0" destOrd="0" presId="urn:microsoft.com/office/officeart/2005/8/layout/orgChart1"/>
    <dgm:cxn modelId="{576741FD-857F-419D-8035-71E1F3CB4F70}" type="presOf" srcId="{D4486B0D-5AE1-4991-B0B8-DA9607CABD2A}" destId="{0EF00009-F951-4559-81C1-884FC6AC33B4}" srcOrd="0" destOrd="0" presId="urn:microsoft.com/office/officeart/2005/8/layout/orgChart1"/>
    <dgm:cxn modelId="{7BFFD0F0-8249-4422-9DD2-422860FD0CE5}" type="presParOf" srcId="{6163172F-5137-4D4E-82FE-C9F3BE2AFEF0}" destId="{64067420-D8A9-4206-9308-46FFA65314AB}" srcOrd="0" destOrd="0" presId="urn:microsoft.com/office/officeart/2005/8/layout/orgChart1"/>
    <dgm:cxn modelId="{EAE26F63-536D-430D-A0F0-09A842CB5AFD}" type="presParOf" srcId="{64067420-D8A9-4206-9308-46FFA65314AB}" destId="{4338A264-6CC3-4EA9-B25C-B4CAD5E2380D}" srcOrd="0" destOrd="0" presId="urn:microsoft.com/office/officeart/2005/8/layout/orgChart1"/>
    <dgm:cxn modelId="{23271F9D-18E8-4A18-93CA-37A886FE7465}" type="presParOf" srcId="{4338A264-6CC3-4EA9-B25C-B4CAD5E2380D}" destId="{E7AC8E2F-C453-4099-9FD9-1EE597BD9EBC}" srcOrd="0" destOrd="0" presId="urn:microsoft.com/office/officeart/2005/8/layout/orgChart1"/>
    <dgm:cxn modelId="{89502262-77A1-4078-B8ED-8C521630B156}" type="presParOf" srcId="{4338A264-6CC3-4EA9-B25C-B4CAD5E2380D}" destId="{4927E576-3CDF-4D69-940D-5C1A7DBC0888}" srcOrd="1" destOrd="0" presId="urn:microsoft.com/office/officeart/2005/8/layout/orgChart1"/>
    <dgm:cxn modelId="{E94DEC5C-DA98-4CBB-8149-15E5BC97CDF8}" type="presParOf" srcId="{64067420-D8A9-4206-9308-46FFA65314AB}" destId="{70C81867-8CC5-4AE1-83B9-DCA7084F9057}" srcOrd="1" destOrd="0" presId="urn:microsoft.com/office/officeart/2005/8/layout/orgChart1"/>
    <dgm:cxn modelId="{311A981D-CFFE-4F53-B7C5-186505CA63A7}" type="presParOf" srcId="{70C81867-8CC5-4AE1-83B9-DCA7084F9057}" destId="{96F1BE43-98C4-47AB-8DFA-B4D89A98A60F}" srcOrd="0" destOrd="0" presId="urn:microsoft.com/office/officeart/2005/8/layout/orgChart1"/>
    <dgm:cxn modelId="{5E678379-65A2-4A65-8C24-E912D50CB89F}" type="presParOf" srcId="{70C81867-8CC5-4AE1-83B9-DCA7084F9057}" destId="{476DD34D-1448-4173-A3A6-C5D00B353399}" srcOrd="1" destOrd="0" presId="urn:microsoft.com/office/officeart/2005/8/layout/orgChart1"/>
    <dgm:cxn modelId="{DF827E87-9FBC-4B86-8FA5-FDA4D746D5AE}" type="presParOf" srcId="{476DD34D-1448-4173-A3A6-C5D00B353399}" destId="{C1486DF9-64C0-472D-8B4B-98C0DF4A6813}" srcOrd="0" destOrd="0" presId="urn:microsoft.com/office/officeart/2005/8/layout/orgChart1"/>
    <dgm:cxn modelId="{364376CA-3164-4056-905F-6DF9627C4D22}" type="presParOf" srcId="{C1486DF9-64C0-472D-8B4B-98C0DF4A6813}" destId="{179B49EE-F3E9-479D-AC40-F702DD8E1330}" srcOrd="0" destOrd="0" presId="urn:microsoft.com/office/officeart/2005/8/layout/orgChart1"/>
    <dgm:cxn modelId="{B7D6C2CB-031E-426F-88E2-8C228C75BFA9}" type="presParOf" srcId="{C1486DF9-64C0-472D-8B4B-98C0DF4A6813}" destId="{72754057-3FF9-4E5F-ACBE-0B5475EEFF85}" srcOrd="1" destOrd="0" presId="urn:microsoft.com/office/officeart/2005/8/layout/orgChart1"/>
    <dgm:cxn modelId="{369DF6C9-AB41-4A3F-88A3-434A2F7DEF5C}" type="presParOf" srcId="{476DD34D-1448-4173-A3A6-C5D00B353399}" destId="{A460BDDD-B614-4586-AC21-0DB02B104B0E}" srcOrd="1" destOrd="0" presId="urn:microsoft.com/office/officeart/2005/8/layout/orgChart1"/>
    <dgm:cxn modelId="{DB71047E-6678-4B88-96BC-2E32F69DD5B3}" type="presParOf" srcId="{476DD34D-1448-4173-A3A6-C5D00B353399}" destId="{90E6C279-54AC-4EDA-B810-799793BFEA6B}" srcOrd="2" destOrd="0" presId="urn:microsoft.com/office/officeart/2005/8/layout/orgChart1"/>
    <dgm:cxn modelId="{842B3C80-E924-42EE-AA7B-2FEBE41949DF}" type="presParOf" srcId="{70C81867-8CC5-4AE1-83B9-DCA7084F9057}" destId="{D53B87E0-4D90-42BD-A428-6265FB04376D}" srcOrd="2" destOrd="0" presId="urn:microsoft.com/office/officeart/2005/8/layout/orgChart1"/>
    <dgm:cxn modelId="{6DBFC6BB-5535-4052-ADBA-F629EADBC048}" type="presParOf" srcId="{70C81867-8CC5-4AE1-83B9-DCA7084F9057}" destId="{08B6912B-6C2E-4C05-8024-C44B380CAE4F}" srcOrd="3" destOrd="0" presId="urn:microsoft.com/office/officeart/2005/8/layout/orgChart1"/>
    <dgm:cxn modelId="{327D50FA-1C42-4CAC-B018-23154D87F322}" type="presParOf" srcId="{08B6912B-6C2E-4C05-8024-C44B380CAE4F}" destId="{3620DB71-BB3F-4D45-BC1B-AE60FCBC7965}" srcOrd="0" destOrd="0" presId="urn:microsoft.com/office/officeart/2005/8/layout/orgChart1"/>
    <dgm:cxn modelId="{E0EE92E7-F645-4571-A574-024B739FB407}" type="presParOf" srcId="{3620DB71-BB3F-4D45-BC1B-AE60FCBC7965}" destId="{0EF00009-F951-4559-81C1-884FC6AC33B4}" srcOrd="0" destOrd="0" presId="urn:microsoft.com/office/officeart/2005/8/layout/orgChart1"/>
    <dgm:cxn modelId="{08AEE81F-458C-4E74-BAE3-59DF3943B10E}" type="presParOf" srcId="{3620DB71-BB3F-4D45-BC1B-AE60FCBC7965}" destId="{A3B8C14A-A021-4C4E-8F5B-4FA7EDE35DAB}" srcOrd="1" destOrd="0" presId="urn:microsoft.com/office/officeart/2005/8/layout/orgChart1"/>
    <dgm:cxn modelId="{E02951D9-7DA4-44B5-BA6F-632859D03861}" type="presParOf" srcId="{08B6912B-6C2E-4C05-8024-C44B380CAE4F}" destId="{BA6C60FB-403F-47BA-B6EB-94C97FBCD0CC}" srcOrd="1" destOrd="0" presId="urn:microsoft.com/office/officeart/2005/8/layout/orgChart1"/>
    <dgm:cxn modelId="{41FC7F4E-03FB-430D-A4A3-357CD3397B08}" type="presParOf" srcId="{08B6912B-6C2E-4C05-8024-C44B380CAE4F}" destId="{AAEC721D-765B-4208-9443-4969448DD7ED}" srcOrd="2" destOrd="0" presId="urn:microsoft.com/office/officeart/2005/8/layout/orgChart1"/>
    <dgm:cxn modelId="{9352A4F2-7CE4-45B4-927E-46F4102CAB8B}" type="presParOf" srcId="{64067420-D8A9-4206-9308-46FFA65314AB}" destId="{573DC901-55D3-425D-A45B-C709BFB73D0C}"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DB8622-0AD0-49B0-8BBF-997D6734B9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13FF3FE-DC0D-49F4-8FD6-37341360D838}">
      <dgm:prSet phldrT="[Text]" custT="1"/>
      <dgm:spPr>
        <a:noFill/>
        <a:ln>
          <a:noFill/>
        </a:ln>
      </dgm:spPr>
      <dgm:t>
        <a:bodyPr/>
        <a:lstStyle/>
        <a:p>
          <a:r>
            <a:rPr lang="en-US" sz="1800">
              <a:solidFill>
                <a:schemeClr val="tx1"/>
              </a:solidFill>
            </a:rPr>
            <a:t>Count of TDFM by NMO consideration in Future</a:t>
          </a:r>
        </a:p>
      </dgm:t>
    </dgm:pt>
    <dgm:pt modelId="{59127CD8-CCA1-4934-82AC-F3E6302DED26}" type="parTrans" cxnId="{59B5601B-6D11-4954-96A3-F4F88B7753FE}">
      <dgm:prSet/>
      <dgm:spPr/>
      <dgm:t>
        <a:bodyPr/>
        <a:lstStyle/>
        <a:p>
          <a:endParaRPr lang="en-US"/>
        </a:p>
      </dgm:t>
    </dgm:pt>
    <dgm:pt modelId="{85458A86-A996-44DE-B57A-8436EE1E465C}" type="sibTrans" cxnId="{59B5601B-6D11-4954-96A3-F4F88B7753FE}">
      <dgm:prSet/>
      <dgm:spPr/>
      <dgm:t>
        <a:bodyPr/>
        <a:lstStyle/>
        <a:p>
          <a:endParaRPr lang="en-US"/>
        </a:p>
      </dgm:t>
    </dgm:pt>
    <dgm:pt modelId="{3B29B1FC-2096-44D7-921B-4E89DE2C3D2B}">
      <dgm:prSet phldrT="[Text]" custT="1"/>
      <dgm:spPr>
        <a:solidFill>
          <a:srgbClr val="89D393"/>
        </a:solidFill>
      </dgm:spPr>
      <dgm:t>
        <a:bodyPr/>
        <a:lstStyle/>
        <a:p>
          <a:r>
            <a:rPr lang="en-US" sz="2000">
              <a:solidFill>
                <a:schemeClr val="tx1"/>
              </a:solidFill>
            </a:rPr>
            <a:t>Yes</a:t>
          </a:r>
        </a:p>
      </dgm:t>
    </dgm:pt>
    <dgm:pt modelId="{59D9B1F7-CA41-4298-92C2-BDB7858E9829}" type="parTrans" cxnId="{C046E27B-F210-4B46-8E10-3A79E5EF2153}">
      <dgm:prSet/>
      <dgm:spPr>
        <a:noFill/>
        <a:ln>
          <a:solidFill>
            <a:schemeClr val="bg1"/>
          </a:solidFill>
        </a:ln>
      </dgm:spPr>
      <dgm:t>
        <a:bodyPr/>
        <a:lstStyle/>
        <a:p>
          <a:endParaRPr lang="en-US"/>
        </a:p>
      </dgm:t>
    </dgm:pt>
    <dgm:pt modelId="{35C949E6-D332-4E3D-B703-46FD75B0A9EA}" type="sibTrans" cxnId="{C046E27B-F210-4B46-8E10-3A79E5EF2153}">
      <dgm:prSet/>
      <dgm:spPr/>
      <dgm:t>
        <a:bodyPr/>
        <a:lstStyle/>
        <a:p>
          <a:endParaRPr lang="en-US"/>
        </a:p>
      </dgm:t>
    </dgm:pt>
    <dgm:pt modelId="{D4486B0D-5AE1-4991-B0B8-DA9607CABD2A}">
      <dgm:prSet phldrT="[Text]" custT="1"/>
      <dgm:spPr>
        <a:solidFill>
          <a:srgbClr val="F5777C"/>
        </a:solidFill>
      </dgm:spPr>
      <dgm:t>
        <a:bodyPr/>
        <a:lstStyle/>
        <a:p>
          <a:r>
            <a:rPr lang="en-US" sz="2000">
              <a:solidFill>
                <a:schemeClr val="tx1"/>
              </a:solidFill>
            </a:rPr>
            <a:t>No</a:t>
          </a:r>
        </a:p>
      </dgm:t>
    </dgm:pt>
    <dgm:pt modelId="{A396C7BE-94A6-4FEE-BA50-64A98744DE7C}" type="parTrans" cxnId="{0CDEB7AA-E00C-4C62-887C-DA8F4A7BE6C3}">
      <dgm:prSet/>
      <dgm:spPr/>
      <dgm:t>
        <a:bodyPr/>
        <a:lstStyle/>
        <a:p>
          <a:endParaRPr lang="en-US"/>
        </a:p>
      </dgm:t>
    </dgm:pt>
    <dgm:pt modelId="{18204774-664D-4425-B07C-1EE4BA7A50FA}" type="sibTrans" cxnId="{0CDEB7AA-E00C-4C62-887C-DA8F4A7BE6C3}">
      <dgm:prSet/>
      <dgm:spPr/>
      <dgm:t>
        <a:bodyPr/>
        <a:lstStyle/>
        <a:p>
          <a:endParaRPr lang="en-US"/>
        </a:p>
      </dgm:t>
    </dgm:pt>
    <dgm:pt modelId="{6163172F-5137-4D4E-82FE-C9F3BE2AFEF0}" type="pres">
      <dgm:prSet presAssocID="{57DB8622-0AD0-49B0-8BBF-997D6734B97F}" presName="hierChild1" presStyleCnt="0">
        <dgm:presLayoutVars>
          <dgm:orgChart val="1"/>
          <dgm:chPref val="1"/>
          <dgm:dir/>
          <dgm:animOne val="branch"/>
          <dgm:animLvl val="lvl"/>
          <dgm:resizeHandles/>
        </dgm:presLayoutVars>
      </dgm:prSet>
      <dgm:spPr/>
    </dgm:pt>
    <dgm:pt modelId="{64067420-D8A9-4206-9308-46FFA65314AB}" type="pres">
      <dgm:prSet presAssocID="{A13FF3FE-DC0D-49F4-8FD6-37341360D838}" presName="hierRoot1" presStyleCnt="0">
        <dgm:presLayoutVars>
          <dgm:hierBranch val="init"/>
        </dgm:presLayoutVars>
      </dgm:prSet>
      <dgm:spPr/>
    </dgm:pt>
    <dgm:pt modelId="{4338A264-6CC3-4EA9-B25C-B4CAD5E2380D}" type="pres">
      <dgm:prSet presAssocID="{A13FF3FE-DC0D-49F4-8FD6-37341360D838}" presName="rootComposite1" presStyleCnt="0"/>
      <dgm:spPr/>
    </dgm:pt>
    <dgm:pt modelId="{E7AC8E2F-C453-4099-9FD9-1EE597BD9EBC}" type="pres">
      <dgm:prSet presAssocID="{A13FF3FE-DC0D-49F4-8FD6-37341360D838}" presName="rootText1" presStyleLbl="node0" presStyleIdx="0" presStyleCnt="1" custScaleX="359522" custScaleY="30814">
        <dgm:presLayoutVars>
          <dgm:chPref val="3"/>
        </dgm:presLayoutVars>
      </dgm:prSet>
      <dgm:spPr/>
    </dgm:pt>
    <dgm:pt modelId="{4927E576-3CDF-4D69-940D-5C1A7DBC0888}" type="pres">
      <dgm:prSet presAssocID="{A13FF3FE-DC0D-49F4-8FD6-37341360D838}" presName="rootConnector1" presStyleLbl="node1" presStyleIdx="0" presStyleCnt="0"/>
      <dgm:spPr/>
    </dgm:pt>
    <dgm:pt modelId="{70C81867-8CC5-4AE1-83B9-DCA7084F9057}" type="pres">
      <dgm:prSet presAssocID="{A13FF3FE-DC0D-49F4-8FD6-37341360D838}" presName="hierChild2" presStyleCnt="0"/>
      <dgm:spPr/>
    </dgm:pt>
    <dgm:pt modelId="{96F1BE43-98C4-47AB-8DFA-B4D89A98A60F}" type="pres">
      <dgm:prSet presAssocID="{59D9B1F7-CA41-4298-92C2-BDB7858E9829}" presName="Name37" presStyleLbl="parChTrans1D2" presStyleIdx="0" presStyleCnt="2"/>
      <dgm:spPr/>
    </dgm:pt>
    <dgm:pt modelId="{476DD34D-1448-4173-A3A6-C5D00B353399}" type="pres">
      <dgm:prSet presAssocID="{3B29B1FC-2096-44D7-921B-4E89DE2C3D2B}" presName="hierRoot2" presStyleCnt="0">
        <dgm:presLayoutVars>
          <dgm:hierBranch val="init"/>
        </dgm:presLayoutVars>
      </dgm:prSet>
      <dgm:spPr/>
    </dgm:pt>
    <dgm:pt modelId="{C1486DF9-64C0-472D-8B4B-98C0DF4A6813}" type="pres">
      <dgm:prSet presAssocID="{3B29B1FC-2096-44D7-921B-4E89DE2C3D2B}" presName="rootComposite" presStyleCnt="0"/>
      <dgm:spPr/>
    </dgm:pt>
    <dgm:pt modelId="{179B49EE-F3E9-479D-AC40-F702DD8E1330}" type="pres">
      <dgm:prSet presAssocID="{3B29B1FC-2096-44D7-921B-4E89DE2C3D2B}" presName="rootText" presStyleLbl="node2" presStyleIdx="0" presStyleCnt="2" custScaleX="57629" custScaleY="31256" custLinFactNeighborX="-69399" custLinFactNeighborY="8">
        <dgm:presLayoutVars>
          <dgm:chPref val="3"/>
        </dgm:presLayoutVars>
      </dgm:prSet>
      <dgm:spPr/>
    </dgm:pt>
    <dgm:pt modelId="{72754057-3FF9-4E5F-ACBE-0B5475EEFF85}" type="pres">
      <dgm:prSet presAssocID="{3B29B1FC-2096-44D7-921B-4E89DE2C3D2B}" presName="rootConnector" presStyleLbl="node2" presStyleIdx="0" presStyleCnt="2"/>
      <dgm:spPr/>
    </dgm:pt>
    <dgm:pt modelId="{A460BDDD-B614-4586-AC21-0DB02B104B0E}" type="pres">
      <dgm:prSet presAssocID="{3B29B1FC-2096-44D7-921B-4E89DE2C3D2B}" presName="hierChild4" presStyleCnt="0"/>
      <dgm:spPr/>
    </dgm:pt>
    <dgm:pt modelId="{90E6C279-54AC-4EDA-B810-799793BFEA6B}" type="pres">
      <dgm:prSet presAssocID="{3B29B1FC-2096-44D7-921B-4E89DE2C3D2B}" presName="hierChild5" presStyleCnt="0"/>
      <dgm:spPr/>
    </dgm:pt>
    <dgm:pt modelId="{D53B87E0-4D90-42BD-A428-6265FB04376D}" type="pres">
      <dgm:prSet presAssocID="{A396C7BE-94A6-4FEE-BA50-64A98744DE7C}" presName="Name37" presStyleLbl="parChTrans1D2" presStyleIdx="1" presStyleCnt="2"/>
      <dgm:spPr/>
    </dgm:pt>
    <dgm:pt modelId="{08B6912B-6C2E-4C05-8024-C44B380CAE4F}" type="pres">
      <dgm:prSet presAssocID="{D4486B0D-5AE1-4991-B0B8-DA9607CABD2A}" presName="hierRoot2" presStyleCnt="0">
        <dgm:presLayoutVars>
          <dgm:hierBranch val="init"/>
        </dgm:presLayoutVars>
      </dgm:prSet>
      <dgm:spPr/>
    </dgm:pt>
    <dgm:pt modelId="{3620DB71-BB3F-4D45-BC1B-AE60FCBC7965}" type="pres">
      <dgm:prSet presAssocID="{D4486B0D-5AE1-4991-B0B8-DA9607CABD2A}" presName="rootComposite" presStyleCnt="0"/>
      <dgm:spPr/>
    </dgm:pt>
    <dgm:pt modelId="{0EF00009-F951-4559-81C1-884FC6AC33B4}" type="pres">
      <dgm:prSet presAssocID="{D4486B0D-5AE1-4991-B0B8-DA9607CABD2A}" presName="rootText" presStyleLbl="node2" presStyleIdx="1" presStyleCnt="2" custScaleX="57629" custScaleY="30735" custLinFactNeighborX="69885" custLinFactNeighborY="1710">
        <dgm:presLayoutVars>
          <dgm:chPref val="3"/>
        </dgm:presLayoutVars>
      </dgm:prSet>
      <dgm:spPr/>
    </dgm:pt>
    <dgm:pt modelId="{A3B8C14A-A021-4C4E-8F5B-4FA7EDE35DAB}" type="pres">
      <dgm:prSet presAssocID="{D4486B0D-5AE1-4991-B0B8-DA9607CABD2A}" presName="rootConnector" presStyleLbl="node2" presStyleIdx="1" presStyleCnt="2"/>
      <dgm:spPr/>
    </dgm:pt>
    <dgm:pt modelId="{BA6C60FB-403F-47BA-B6EB-94C97FBCD0CC}" type="pres">
      <dgm:prSet presAssocID="{D4486B0D-5AE1-4991-B0B8-DA9607CABD2A}" presName="hierChild4" presStyleCnt="0"/>
      <dgm:spPr/>
    </dgm:pt>
    <dgm:pt modelId="{AAEC721D-765B-4208-9443-4969448DD7ED}" type="pres">
      <dgm:prSet presAssocID="{D4486B0D-5AE1-4991-B0B8-DA9607CABD2A}" presName="hierChild5" presStyleCnt="0"/>
      <dgm:spPr/>
    </dgm:pt>
    <dgm:pt modelId="{573DC901-55D3-425D-A45B-C709BFB73D0C}" type="pres">
      <dgm:prSet presAssocID="{A13FF3FE-DC0D-49F4-8FD6-37341360D838}" presName="hierChild3" presStyleCnt="0"/>
      <dgm:spPr/>
    </dgm:pt>
  </dgm:ptLst>
  <dgm:cxnLst>
    <dgm:cxn modelId="{E372A80C-0E86-4870-91A3-933D38785F07}" type="presOf" srcId="{A13FF3FE-DC0D-49F4-8FD6-37341360D838}" destId="{4927E576-3CDF-4D69-940D-5C1A7DBC0888}" srcOrd="1" destOrd="0" presId="urn:microsoft.com/office/officeart/2005/8/layout/orgChart1"/>
    <dgm:cxn modelId="{F6AD8719-B581-489C-A198-33BF7E214A3C}" type="presOf" srcId="{3B29B1FC-2096-44D7-921B-4E89DE2C3D2B}" destId="{72754057-3FF9-4E5F-ACBE-0B5475EEFF85}" srcOrd="1" destOrd="0" presId="urn:microsoft.com/office/officeart/2005/8/layout/orgChart1"/>
    <dgm:cxn modelId="{59B5601B-6D11-4954-96A3-F4F88B7753FE}" srcId="{57DB8622-0AD0-49B0-8BBF-997D6734B97F}" destId="{A13FF3FE-DC0D-49F4-8FD6-37341360D838}" srcOrd="0" destOrd="0" parTransId="{59127CD8-CCA1-4934-82AC-F3E6302DED26}" sibTransId="{85458A86-A996-44DE-B57A-8436EE1E465C}"/>
    <dgm:cxn modelId="{28F29249-D664-41E0-87E0-D53019AD7B51}" type="presOf" srcId="{A13FF3FE-DC0D-49F4-8FD6-37341360D838}" destId="{E7AC8E2F-C453-4099-9FD9-1EE597BD9EBC}" srcOrd="0" destOrd="0" presId="urn:microsoft.com/office/officeart/2005/8/layout/orgChart1"/>
    <dgm:cxn modelId="{0520C67A-19EF-493A-99CF-18A11B5F707F}" type="presOf" srcId="{D4486B0D-5AE1-4991-B0B8-DA9607CABD2A}" destId="{A3B8C14A-A021-4C4E-8F5B-4FA7EDE35DAB}" srcOrd="1" destOrd="0" presId="urn:microsoft.com/office/officeart/2005/8/layout/orgChart1"/>
    <dgm:cxn modelId="{C046E27B-F210-4B46-8E10-3A79E5EF2153}" srcId="{A13FF3FE-DC0D-49F4-8FD6-37341360D838}" destId="{3B29B1FC-2096-44D7-921B-4E89DE2C3D2B}" srcOrd="0" destOrd="0" parTransId="{59D9B1F7-CA41-4298-92C2-BDB7858E9829}" sibTransId="{35C949E6-D332-4E3D-B703-46FD75B0A9EA}"/>
    <dgm:cxn modelId="{D640F095-3F6C-44D9-8F78-CC8D58DE0AAF}" type="presOf" srcId="{3B29B1FC-2096-44D7-921B-4E89DE2C3D2B}" destId="{179B49EE-F3E9-479D-AC40-F702DD8E1330}" srcOrd="0" destOrd="0" presId="urn:microsoft.com/office/officeart/2005/8/layout/orgChart1"/>
    <dgm:cxn modelId="{0CDEB7AA-E00C-4C62-887C-DA8F4A7BE6C3}" srcId="{A13FF3FE-DC0D-49F4-8FD6-37341360D838}" destId="{D4486B0D-5AE1-4991-B0B8-DA9607CABD2A}" srcOrd="1" destOrd="0" parTransId="{A396C7BE-94A6-4FEE-BA50-64A98744DE7C}" sibTransId="{18204774-664D-4425-B07C-1EE4BA7A50FA}"/>
    <dgm:cxn modelId="{262E43AC-D807-4C5A-BE8B-B78E05121CC5}" type="presOf" srcId="{A396C7BE-94A6-4FEE-BA50-64A98744DE7C}" destId="{D53B87E0-4D90-42BD-A428-6265FB04376D}" srcOrd="0" destOrd="0" presId="urn:microsoft.com/office/officeart/2005/8/layout/orgChart1"/>
    <dgm:cxn modelId="{855D54AD-DC5A-4AE6-A832-3C67BFC82F47}" type="presOf" srcId="{57DB8622-0AD0-49B0-8BBF-997D6734B97F}" destId="{6163172F-5137-4D4E-82FE-C9F3BE2AFEF0}" srcOrd="0" destOrd="0" presId="urn:microsoft.com/office/officeart/2005/8/layout/orgChart1"/>
    <dgm:cxn modelId="{AB6AFADA-1746-413E-A722-4FDFF7D6F3C6}" type="presOf" srcId="{59D9B1F7-CA41-4298-92C2-BDB7858E9829}" destId="{96F1BE43-98C4-47AB-8DFA-B4D89A98A60F}" srcOrd="0" destOrd="0" presId="urn:microsoft.com/office/officeart/2005/8/layout/orgChart1"/>
    <dgm:cxn modelId="{576741FD-857F-419D-8035-71E1F3CB4F70}" type="presOf" srcId="{D4486B0D-5AE1-4991-B0B8-DA9607CABD2A}" destId="{0EF00009-F951-4559-81C1-884FC6AC33B4}" srcOrd="0" destOrd="0" presId="urn:microsoft.com/office/officeart/2005/8/layout/orgChart1"/>
    <dgm:cxn modelId="{7BFFD0F0-8249-4422-9DD2-422860FD0CE5}" type="presParOf" srcId="{6163172F-5137-4D4E-82FE-C9F3BE2AFEF0}" destId="{64067420-D8A9-4206-9308-46FFA65314AB}" srcOrd="0" destOrd="0" presId="urn:microsoft.com/office/officeart/2005/8/layout/orgChart1"/>
    <dgm:cxn modelId="{EAE26F63-536D-430D-A0F0-09A842CB5AFD}" type="presParOf" srcId="{64067420-D8A9-4206-9308-46FFA65314AB}" destId="{4338A264-6CC3-4EA9-B25C-B4CAD5E2380D}" srcOrd="0" destOrd="0" presId="urn:microsoft.com/office/officeart/2005/8/layout/orgChart1"/>
    <dgm:cxn modelId="{23271F9D-18E8-4A18-93CA-37A886FE7465}" type="presParOf" srcId="{4338A264-6CC3-4EA9-B25C-B4CAD5E2380D}" destId="{E7AC8E2F-C453-4099-9FD9-1EE597BD9EBC}" srcOrd="0" destOrd="0" presId="urn:microsoft.com/office/officeart/2005/8/layout/orgChart1"/>
    <dgm:cxn modelId="{89502262-77A1-4078-B8ED-8C521630B156}" type="presParOf" srcId="{4338A264-6CC3-4EA9-B25C-B4CAD5E2380D}" destId="{4927E576-3CDF-4D69-940D-5C1A7DBC0888}" srcOrd="1" destOrd="0" presId="urn:microsoft.com/office/officeart/2005/8/layout/orgChart1"/>
    <dgm:cxn modelId="{E94DEC5C-DA98-4CBB-8149-15E5BC97CDF8}" type="presParOf" srcId="{64067420-D8A9-4206-9308-46FFA65314AB}" destId="{70C81867-8CC5-4AE1-83B9-DCA7084F9057}" srcOrd="1" destOrd="0" presId="urn:microsoft.com/office/officeart/2005/8/layout/orgChart1"/>
    <dgm:cxn modelId="{311A981D-CFFE-4F53-B7C5-186505CA63A7}" type="presParOf" srcId="{70C81867-8CC5-4AE1-83B9-DCA7084F9057}" destId="{96F1BE43-98C4-47AB-8DFA-B4D89A98A60F}" srcOrd="0" destOrd="0" presId="urn:microsoft.com/office/officeart/2005/8/layout/orgChart1"/>
    <dgm:cxn modelId="{5E678379-65A2-4A65-8C24-E912D50CB89F}" type="presParOf" srcId="{70C81867-8CC5-4AE1-83B9-DCA7084F9057}" destId="{476DD34D-1448-4173-A3A6-C5D00B353399}" srcOrd="1" destOrd="0" presId="urn:microsoft.com/office/officeart/2005/8/layout/orgChart1"/>
    <dgm:cxn modelId="{DF827E87-9FBC-4B86-8FA5-FDA4D746D5AE}" type="presParOf" srcId="{476DD34D-1448-4173-A3A6-C5D00B353399}" destId="{C1486DF9-64C0-472D-8B4B-98C0DF4A6813}" srcOrd="0" destOrd="0" presId="urn:microsoft.com/office/officeart/2005/8/layout/orgChart1"/>
    <dgm:cxn modelId="{364376CA-3164-4056-905F-6DF9627C4D22}" type="presParOf" srcId="{C1486DF9-64C0-472D-8B4B-98C0DF4A6813}" destId="{179B49EE-F3E9-479D-AC40-F702DD8E1330}" srcOrd="0" destOrd="0" presId="urn:microsoft.com/office/officeart/2005/8/layout/orgChart1"/>
    <dgm:cxn modelId="{B7D6C2CB-031E-426F-88E2-8C228C75BFA9}" type="presParOf" srcId="{C1486DF9-64C0-472D-8B4B-98C0DF4A6813}" destId="{72754057-3FF9-4E5F-ACBE-0B5475EEFF85}" srcOrd="1" destOrd="0" presId="urn:microsoft.com/office/officeart/2005/8/layout/orgChart1"/>
    <dgm:cxn modelId="{369DF6C9-AB41-4A3F-88A3-434A2F7DEF5C}" type="presParOf" srcId="{476DD34D-1448-4173-A3A6-C5D00B353399}" destId="{A460BDDD-B614-4586-AC21-0DB02B104B0E}" srcOrd="1" destOrd="0" presId="urn:microsoft.com/office/officeart/2005/8/layout/orgChart1"/>
    <dgm:cxn modelId="{DB71047E-6678-4B88-96BC-2E32F69DD5B3}" type="presParOf" srcId="{476DD34D-1448-4173-A3A6-C5D00B353399}" destId="{90E6C279-54AC-4EDA-B810-799793BFEA6B}" srcOrd="2" destOrd="0" presId="urn:microsoft.com/office/officeart/2005/8/layout/orgChart1"/>
    <dgm:cxn modelId="{842B3C80-E924-42EE-AA7B-2FEBE41949DF}" type="presParOf" srcId="{70C81867-8CC5-4AE1-83B9-DCA7084F9057}" destId="{D53B87E0-4D90-42BD-A428-6265FB04376D}" srcOrd="2" destOrd="0" presId="urn:microsoft.com/office/officeart/2005/8/layout/orgChart1"/>
    <dgm:cxn modelId="{6DBFC6BB-5535-4052-ADBA-F629EADBC048}" type="presParOf" srcId="{70C81867-8CC5-4AE1-83B9-DCA7084F9057}" destId="{08B6912B-6C2E-4C05-8024-C44B380CAE4F}" srcOrd="3" destOrd="0" presId="urn:microsoft.com/office/officeart/2005/8/layout/orgChart1"/>
    <dgm:cxn modelId="{327D50FA-1C42-4CAC-B018-23154D87F322}" type="presParOf" srcId="{08B6912B-6C2E-4C05-8024-C44B380CAE4F}" destId="{3620DB71-BB3F-4D45-BC1B-AE60FCBC7965}" srcOrd="0" destOrd="0" presId="urn:microsoft.com/office/officeart/2005/8/layout/orgChart1"/>
    <dgm:cxn modelId="{E0EE92E7-F645-4571-A574-024B739FB407}" type="presParOf" srcId="{3620DB71-BB3F-4D45-BC1B-AE60FCBC7965}" destId="{0EF00009-F951-4559-81C1-884FC6AC33B4}" srcOrd="0" destOrd="0" presId="urn:microsoft.com/office/officeart/2005/8/layout/orgChart1"/>
    <dgm:cxn modelId="{08AEE81F-458C-4E74-BAE3-59DF3943B10E}" type="presParOf" srcId="{3620DB71-BB3F-4D45-BC1B-AE60FCBC7965}" destId="{A3B8C14A-A021-4C4E-8F5B-4FA7EDE35DAB}" srcOrd="1" destOrd="0" presId="urn:microsoft.com/office/officeart/2005/8/layout/orgChart1"/>
    <dgm:cxn modelId="{E02951D9-7DA4-44B5-BA6F-632859D03861}" type="presParOf" srcId="{08B6912B-6C2E-4C05-8024-C44B380CAE4F}" destId="{BA6C60FB-403F-47BA-B6EB-94C97FBCD0CC}" srcOrd="1" destOrd="0" presId="urn:microsoft.com/office/officeart/2005/8/layout/orgChart1"/>
    <dgm:cxn modelId="{41FC7F4E-03FB-430D-A4A3-357CD3397B08}" type="presParOf" srcId="{08B6912B-6C2E-4C05-8024-C44B380CAE4F}" destId="{AAEC721D-765B-4208-9443-4969448DD7ED}" srcOrd="2" destOrd="0" presId="urn:microsoft.com/office/officeart/2005/8/layout/orgChart1"/>
    <dgm:cxn modelId="{9352A4F2-7CE4-45B4-927E-46F4102CAB8B}" type="presParOf" srcId="{64067420-D8A9-4206-9308-46FFA65314AB}" destId="{573DC901-55D3-425D-A45B-C709BFB73D0C}" srcOrd="2" destOrd="0" presId="urn:microsoft.com/office/officeart/2005/8/layout/orgChart1"/>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0DA-BF9E-42E3-A672-E686018C0EF8}">
      <dsp:nvSpPr>
        <dsp:cNvPr id="0" name=""/>
        <dsp:cNvSpPr/>
      </dsp:nvSpPr>
      <dsp:spPr>
        <a:xfrm>
          <a:off x="0" y="19963"/>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Background</a:t>
          </a:r>
        </a:p>
      </dsp:txBody>
      <dsp:txXfrm>
        <a:off x="20159" y="40122"/>
        <a:ext cx="9634630" cy="372637"/>
      </dsp:txXfrm>
    </dsp:sp>
    <dsp:sp modelId="{1F6E299C-189E-4D0E-84DD-63DAFD676FF0}">
      <dsp:nvSpPr>
        <dsp:cNvPr id="0" name=""/>
        <dsp:cNvSpPr/>
      </dsp:nvSpPr>
      <dsp:spPr>
        <a:xfrm>
          <a:off x="0" y="432918"/>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chemeClr val="tx1"/>
              </a:solidFill>
            </a:rPr>
            <a:t>Team Introduction</a:t>
          </a:r>
        </a:p>
        <a:p>
          <a:pPr marL="228600" lvl="1" indent="-228600" algn="l" defTabSz="889000">
            <a:lnSpc>
              <a:spcPct val="90000"/>
            </a:lnSpc>
            <a:spcBef>
              <a:spcPct val="0"/>
            </a:spcBef>
            <a:spcAft>
              <a:spcPct val="20000"/>
            </a:spcAft>
            <a:buChar char="•"/>
          </a:pPr>
          <a:r>
            <a:rPr lang="en-US" sz="2000" b="1" kern="1200">
              <a:solidFill>
                <a:schemeClr val="tx1"/>
              </a:solidFill>
            </a:rPr>
            <a:t>Project Objectives</a:t>
          </a:r>
        </a:p>
        <a:p>
          <a:pPr marL="228600" lvl="1" indent="-228600" algn="l" defTabSz="889000">
            <a:lnSpc>
              <a:spcPct val="90000"/>
            </a:lnSpc>
            <a:spcBef>
              <a:spcPct val="0"/>
            </a:spcBef>
            <a:spcAft>
              <a:spcPct val="20000"/>
            </a:spcAft>
            <a:buChar char="•"/>
          </a:pPr>
          <a:r>
            <a:rPr lang="en-US" sz="2000" b="1" kern="1200">
              <a:solidFill>
                <a:schemeClr val="tx1"/>
              </a:solidFill>
            </a:rPr>
            <a:t>Project Timeline</a:t>
          </a:r>
        </a:p>
      </dsp:txBody>
      <dsp:txXfrm>
        <a:off x="0" y="432918"/>
        <a:ext cx="9674948" cy="1014300"/>
      </dsp:txXfrm>
    </dsp:sp>
    <dsp:sp modelId="{9FE304BE-49EF-4577-AF12-52CF4B43648C}">
      <dsp:nvSpPr>
        <dsp:cNvPr id="0" name=""/>
        <dsp:cNvSpPr/>
      </dsp:nvSpPr>
      <dsp:spPr>
        <a:xfrm>
          <a:off x="0" y="1447218"/>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Phase I</a:t>
          </a:r>
        </a:p>
      </dsp:txBody>
      <dsp:txXfrm>
        <a:off x="20159" y="1467377"/>
        <a:ext cx="9634630" cy="372637"/>
      </dsp:txXfrm>
    </dsp:sp>
    <dsp:sp modelId="{EAAF28C9-3456-41B2-9387-4F9850B701E7}">
      <dsp:nvSpPr>
        <dsp:cNvPr id="0" name=""/>
        <dsp:cNvSpPr/>
      </dsp:nvSpPr>
      <dsp:spPr>
        <a:xfrm>
          <a:off x="0" y="1860174"/>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chemeClr val="tx1"/>
              </a:solidFill>
            </a:rPr>
            <a:t>Task I: Literature Review</a:t>
          </a:r>
        </a:p>
        <a:p>
          <a:pPr marL="228600" lvl="1" indent="-228600" algn="l" defTabSz="889000">
            <a:lnSpc>
              <a:spcPct val="90000"/>
            </a:lnSpc>
            <a:spcBef>
              <a:spcPct val="0"/>
            </a:spcBef>
            <a:spcAft>
              <a:spcPct val="20000"/>
            </a:spcAft>
            <a:buChar char="•"/>
          </a:pPr>
          <a:r>
            <a:rPr lang="en-US" sz="2000" b="1" kern="1200">
              <a:solidFill>
                <a:schemeClr val="tx1"/>
              </a:solidFill>
            </a:rPr>
            <a:t>Task II: Selection of NMOs</a:t>
          </a:r>
        </a:p>
        <a:p>
          <a:pPr marL="228600" lvl="1" indent="-228600" algn="l" defTabSz="889000">
            <a:lnSpc>
              <a:spcPct val="90000"/>
            </a:lnSpc>
            <a:spcBef>
              <a:spcPct val="0"/>
            </a:spcBef>
            <a:spcAft>
              <a:spcPct val="20000"/>
            </a:spcAft>
            <a:buChar char="•"/>
          </a:pPr>
          <a:r>
            <a:rPr lang="en-US" sz="2000" b="1" kern="1200">
              <a:solidFill>
                <a:schemeClr val="tx1"/>
              </a:solidFill>
            </a:rPr>
            <a:t>Task III: Stakeholder Survey</a:t>
          </a:r>
        </a:p>
      </dsp:txBody>
      <dsp:txXfrm>
        <a:off x="0" y="1860174"/>
        <a:ext cx="9674948" cy="1014300"/>
      </dsp:txXfrm>
    </dsp:sp>
    <dsp:sp modelId="{FAF855C8-1A7C-445D-A3C6-01A8F5F55324}">
      <dsp:nvSpPr>
        <dsp:cNvPr id="0" name=""/>
        <dsp:cNvSpPr/>
      </dsp:nvSpPr>
      <dsp:spPr>
        <a:xfrm>
          <a:off x="0" y="2857019"/>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chemeClr val="bg1"/>
              </a:solidFill>
            </a:rPr>
            <a:t>Phase II: Guidebook</a:t>
          </a:r>
          <a:endParaRPr lang="en-US" sz="2200" b="1" kern="1200">
            <a:solidFill>
              <a:schemeClr val="bg1"/>
            </a:solidFill>
            <a:latin typeface="Century Schoolbook" panose="02040604050505020304"/>
            <a:ea typeface="+mn-ea"/>
            <a:cs typeface="+mn-cs"/>
          </a:endParaRPr>
        </a:p>
      </dsp:txBody>
      <dsp:txXfrm>
        <a:off x="20159" y="2877178"/>
        <a:ext cx="9634630" cy="372637"/>
      </dsp:txXfrm>
    </dsp:sp>
    <dsp:sp modelId="{DA261AC8-8172-40CE-A7F5-3F061999C76A}">
      <dsp:nvSpPr>
        <dsp:cNvPr id="0" name=""/>
        <dsp:cNvSpPr/>
      </dsp:nvSpPr>
      <dsp:spPr>
        <a:xfrm>
          <a:off x="0" y="3287430"/>
          <a:ext cx="9674948"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0" lvl="0" indent="0" algn="l" defTabSz="977900">
            <a:lnSpc>
              <a:spcPct val="90000"/>
            </a:lnSpc>
            <a:spcBef>
              <a:spcPct val="0"/>
            </a:spcBef>
            <a:spcAft>
              <a:spcPct val="35000"/>
            </a:spcAft>
            <a:buChar char="•"/>
          </a:pPr>
          <a:r>
            <a:rPr lang="en-US" sz="2000" b="1" kern="1200">
              <a:solidFill>
                <a:schemeClr val="tx1"/>
              </a:solidFill>
            </a:rPr>
            <a:t>Performance Metrics</a:t>
          </a:r>
          <a:endParaRPr lang="en-US" sz="2000" b="1" kern="1200">
            <a:solidFill>
              <a:srgbClr val="FFFFFF"/>
            </a:solidFill>
            <a:latin typeface="Century Schoolbook" panose="02040604050505020304"/>
            <a:ea typeface="+mn-ea"/>
            <a:cs typeface="+mn-cs"/>
          </a:endParaRPr>
        </a:p>
        <a:p>
          <a:pPr marL="0" lvl="0" indent="0" algn="l" defTabSz="977900">
            <a:lnSpc>
              <a:spcPct val="90000"/>
            </a:lnSpc>
            <a:spcBef>
              <a:spcPct val="0"/>
            </a:spcBef>
            <a:spcAft>
              <a:spcPct val="35000"/>
            </a:spcAft>
            <a:buChar char="•"/>
          </a:pPr>
          <a:r>
            <a:rPr lang="en-US" sz="2000" b="1" kern="1200">
              <a:solidFill>
                <a:schemeClr val="tx1"/>
              </a:solidFill>
              <a:latin typeface="Century Schoolbook" panose="02040604050505020304"/>
              <a:ea typeface="+mn-ea"/>
              <a:cs typeface="+mn-cs"/>
            </a:rPr>
            <a:t>TDFM Updates</a:t>
          </a:r>
        </a:p>
        <a:p>
          <a:pPr marL="0" lvl="0" indent="0" algn="l" defTabSz="977900">
            <a:lnSpc>
              <a:spcPct val="90000"/>
            </a:lnSpc>
            <a:spcBef>
              <a:spcPct val="0"/>
            </a:spcBef>
            <a:spcAft>
              <a:spcPct val="35000"/>
            </a:spcAft>
            <a:buChar char="•"/>
          </a:pPr>
          <a:r>
            <a:rPr lang="en-US" sz="2000" b="1" kern="1200">
              <a:solidFill>
                <a:srgbClr val="000000"/>
              </a:solidFill>
              <a:latin typeface="Century Schoolbook" panose="02040604050505020304"/>
              <a:ea typeface="+mn-ea"/>
              <a:cs typeface="+mn-cs"/>
            </a:rPr>
            <a:t>TDFM Use Case Analysis</a:t>
          </a:r>
          <a:endParaRPr lang="en-US" sz="2000" b="1" kern="1200">
            <a:solidFill>
              <a:schemeClr val="tx1"/>
            </a:solidFill>
            <a:latin typeface="Century Schoolbook" panose="02040604050505020304"/>
            <a:ea typeface="+mn-ea"/>
            <a:cs typeface="+mn-cs"/>
          </a:endParaRPr>
        </a:p>
      </dsp:txBody>
      <dsp:txXfrm>
        <a:off x="0" y="3287430"/>
        <a:ext cx="9674948" cy="1097100"/>
      </dsp:txXfrm>
    </dsp:sp>
    <dsp:sp modelId="{FE1DB136-BF72-4619-A541-14FB4133A5AC}">
      <dsp:nvSpPr>
        <dsp:cNvPr id="0" name=""/>
        <dsp:cNvSpPr/>
      </dsp:nvSpPr>
      <dsp:spPr>
        <a:xfrm>
          <a:off x="0" y="4367075"/>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Implementation of Research Findings</a:t>
          </a:r>
        </a:p>
      </dsp:txBody>
      <dsp:txXfrm>
        <a:off x="20159" y="4387234"/>
        <a:ext cx="9634630" cy="3726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0DA-BF9E-42E3-A672-E686018C0EF8}">
      <dsp:nvSpPr>
        <dsp:cNvPr id="0" name=""/>
        <dsp:cNvSpPr/>
      </dsp:nvSpPr>
      <dsp:spPr>
        <a:xfrm>
          <a:off x="0" y="19963"/>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Background</a:t>
          </a:r>
        </a:p>
      </dsp:txBody>
      <dsp:txXfrm>
        <a:off x="20159" y="40122"/>
        <a:ext cx="9634630" cy="372637"/>
      </dsp:txXfrm>
    </dsp:sp>
    <dsp:sp modelId="{1F6E299C-189E-4D0E-84DD-63DAFD676FF0}">
      <dsp:nvSpPr>
        <dsp:cNvPr id="0" name=""/>
        <dsp:cNvSpPr/>
      </dsp:nvSpPr>
      <dsp:spPr>
        <a:xfrm>
          <a:off x="0" y="432918"/>
          <a:ext cx="9674948"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Team Introduction</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Objectives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Timeline</a:t>
          </a:r>
        </a:p>
      </dsp:txBody>
      <dsp:txXfrm>
        <a:off x="0" y="432918"/>
        <a:ext cx="9674948" cy="1097100"/>
      </dsp:txXfrm>
    </dsp:sp>
    <dsp:sp modelId="{9FE304BE-49EF-4577-AF12-52CF4B43648C}">
      <dsp:nvSpPr>
        <dsp:cNvPr id="0" name=""/>
        <dsp:cNvSpPr/>
      </dsp:nvSpPr>
      <dsp:spPr>
        <a:xfrm>
          <a:off x="0" y="1530018"/>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a:t>
          </a:r>
        </a:p>
      </dsp:txBody>
      <dsp:txXfrm>
        <a:off x="20159" y="1550177"/>
        <a:ext cx="9634630" cy="372637"/>
      </dsp:txXfrm>
    </dsp:sp>
    <dsp:sp modelId="{EAAF28C9-3456-41B2-9387-4F9850B701E7}">
      <dsp:nvSpPr>
        <dsp:cNvPr id="0" name=""/>
        <dsp:cNvSpPr/>
      </dsp:nvSpPr>
      <dsp:spPr>
        <a:xfrm>
          <a:off x="0" y="1942974"/>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Task I: Literature Review</a:t>
          </a:r>
        </a:p>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Task II: Selection of NMOs</a:t>
          </a:r>
        </a:p>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Task III: Stakeholder Survey</a:t>
          </a:r>
        </a:p>
      </dsp:txBody>
      <dsp:txXfrm>
        <a:off x="0" y="1942974"/>
        <a:ext cx="9674948" cy="1014300"/>
      </dsp:txXfrm>
    </dsp:sp>
    <dsp:sp modelId="{FAF855C8-1A7C-445D-A3C6-01A8F5F55324}">
      <dsp:nvSpPr>
        <dsp:cNvPr id="0" name=""/>
        <dsp:cNvSpPr/>
      </dsp:nvSpPr>
      <dsp:spPr>
        <a:xfrm>
          <a:off x="0" y="2941136"/>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Phase II: Guidebook</a:t>
          </a:r>
        </a:p>
      </dsp:txBody>
      <dsp:txXfrm>
        <a:off x="20159" y="2961295"/>
        <a:ext cx="9634630" cy="372637"/>
      </dsp:txXfrm>
    </dsp:sp>
    <dsp:sp modelId="{875A014B-AE29-4085-9011-A26E09E70D6C}">
      <dsp:nvSpPr>
        <dsp:cNvPr id="0" name=""/>
        <dsp:cNvSpPr/>
      </dsp:nvSpPr>
      <dsp:spPr>
        <a:xfrm>
          <a:off x="0" y="3370230"/>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Performance Metrics</a:t>
          </a:r>
        </a:p>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TDFM Updates</a:t>
          </a:r>
        </a:p>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TDFM Use Case Analysis</a:t>
          </a:r>
        </a:p>
      </dsp:txBody>
      <dsp:txXfrm>
        <a:off x="0" y="3370230"/>
        <a:ext cx="9674948" cy="1014300"/>
      </dsp:txXfrm>
    </dsp:sp>
    <dsp:sp modelId="{4D871F89-22FB-40B7-93DE-4A0B12C602DE}">
      <dsp:nvSpPr>
        <dsp:cNvPr id="0" name=""/>
        <dsp:cNvSpPr/>
      </dsp:nvSpPr>
      <dsp:spPr>
        <a:xfrm>
          <a:off x="0" y="4368392"/>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Implementation of Research Findings</a:t>
          </a:r>
        </a:p>
      </dsp:txBody>
      <dsp:txXfrm>
        <a:off x="20159" y="4388551"/>
        <a:ext cx="9634630" cy="3726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379CF-87EE-4301-B677-CAE67F1308ED}">
      <dsp:nvSpPr>
        <dsp:cNvPr id="0" name=""/>
        <dsp:cNvSpPr/>
      </dsp:nvSpPr>
      <dsp:spPr>
        <a:xfrm>
          <a:off x="0" y="0"/>
          <a:ext cx="9936818" cy="1515971"/>
        </a:xfrm>
        <a:prstGeom prst="roundRect">
          <a:avLst>
            <a:gd name="adj" fmla="val 10000"/>
          </a:avLst>
        </a:prstGeom>
        <a:solidFill>
          <a:srgbClr val="CAEDD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a:solidFill>
                <a:schemeClr val="tx1"/>
              </a:solidFill>
            </a:rPr>
            <a:t>Synthesize datasets from real-world that are currently employed for base model development and adapt them to reflect potential NMO related scenarios</a:t>
          </a:r>
        </a:p>
      </dsp:txBody>
      <dsp:txXfrm>
        <a:off x="2138960" y="0"/>
        <a:ext cx="7797858" cy="1515971"/>
      </dsp:txXfrm>
    </dsp:sp>
    <dsp:sp modelId="{3BF19B10-0078-4D54-BF5F-84F21F1FEB6E}">
      <dsp:nvSpPr>
        <dsp:cNvPr id="0" name=""/>
        <dsp:cNvSpPr/>
      </dsp:nvSpPr>
      <dsp:spPr>
        <a:xfrm>
          <a:off x="525768" y="151597"/>
          <a:ext cx="1239021" cy="1212776"/>
        </a:xfrm>
        <a:prstGeom prst="roundRect">
          <a:avLst>
            <a:gd name="adj" fmla="val 10000"/>
          </a:avLst>
        </a:prstGeom>
        <a:blipFill>
          <a:blip xmlns:r="http://schemas.openxmlformats.org/officeDocument/2006/relationships" r:embed="rId1">
            <a:duotone>
              <a:prstClr val="black"/>
              <a:srgbClr val="C8E2CE">
                <a:tint val="45000"/>
                <a:satMod val="400000"/>
              </a:srgbClr>
            </a:duotone>
            <a:alphaModFix/>
            <a:extLst>
              <a:ext uri="{BEBA8EAE-BF5A-486C-A8C5-ECC9F3942E4B}">
                <a14:imgProps xmlns:a14="http://schemas.microsoft.com/office/drawing/2010/main">
                  <a14:imgLayer r:embed="rId2">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l="-4000" r="-4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379CF-87EE-4301-B677-CAE67F1308ED}">
      <dsp:nvSpPr>
        <dsp:cNvPr id="0" name=""/>
        <dsp:cNvSpPr/>
      </dsp:nvSpPr>
      <dsp:spPr>
        <a:xfrm>
          <a:off x="0" y="0"/>
          <a:ext cx="9936818" cy="1515971"/>
        </a:xfrm>
        <a:prstGeom prst="roundRect">
          <a:avLst>
            <a:gd name="adj" fmla="val 10000"/>
          </a:avLst>
        </a:prstGeom>
        <a:solidFill>
          <a:srgbClr val="CAEDD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a:solidFill>
                <a:schemeClr val="tx1"/>
              </a:solidFill>
            </a:rPr>
            <a:t>Synthesize datasets from real-world that are currently employed for base model development and adapt them to reflect potential NMO related scenarios</a:t>
          </a:r>
        </a:p>
      </dsp:txBody>
      <dsp:txXfrm>
        <a:off x="2138960" y="0"/>
        <a:ext cx="7797858" cy="1515971"/>
      </dsp:txXfrm>
    </dsp:sp>
    <dsp:sp modelId="{3BF19B10-0078-4D54-BF5F-84F21F1FEB6E}">
      <dsp:nvSpPr>
        <dsp:cNvPr id="0" name=""/>
        <dsp:cNvSpPr/>
      </dsp:nvSpPr>
      <dsp:spPr>
        <a:xfrm>
          <a:off x="525768" y="151597"/>
          <a:ext cx="1239021" cy="1212776"/>
        </a:xfrm>
        <a:prstGeom prst="roundRect">
          <a:avLst>
            <a:gd name="adj" fmla="val 10000"/>
          </a:avLst>
        </a:prstGeom>
        <a:blipFill>
          <a:blip xmlns:r="http://schemas.openxmlformats.org/officeDocument/2006/relationships" r:embed="rId1">
            <a:duotone>
              <a:prstClr val="black"/>
              <a:srgbClr val="C8E2CE">
                <a:tint val="45000"/>
                <a:satMod val="400000"/>
              </a:srgbClr>
            </a:duotone>
            <a:alphaModFix/>
            <a:extLst>
              <a:ext uri="{BEBA8EAE-BF5A-486C-A8C5-ECC9F3942E4B}">
                <a14:imgProps xmlns:a14="http://schemas.microsoft.com/office/drawing/2010/main">
                  <a14:imgLayer r:embed="rId2">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l="-4000" r="-4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379CF-87EE-4301-B677-CAE67F1308ED}">
      <dsp:nvSpPr>
        <dsp:cNvPr id="0" name=""/>
        <dsp:cNvSpPr/>
      </dsp:nvSpPr>
      <dsp:spPr>
        <a:xfrm>
          <a:off x="0" y="0"/>
          <a:ext cx="9936818" cy="1515971"/>
        </a:xfrm>
        <a:prstGeom prst="roundRect">
          <a:avLst>
            <a:gd name="adj" fmla="val 10000"/>
          </a:avLst>
        </a:prstGeom>
        <a:solidFill>
          <a:srgbClr val="CAEDD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a:solidFill>
                <a:schemeClr val="tx1"/>
              </a:solidFill>
            </a:rPr>
            <a:t>Synthesize datasets from real-world that are currently employed for base model development and adapt them to reflect potential NMO related scenarios</a:t>
          </a:r>
        </a:p>
      </dsp:txBody>
      <dsp:txXfrm>
        <a:off x="2138960" y="0"/>
        <a:ext cx="7797858" cy="1515971"/>
      </dsp:txXfrm>
    </dsp:sp>
    <dsp:sp modelId="{3BF19B10-0078-4D54-BF5F-84F21F1FEB6E}">
      <dsp:nvSpPr>
        <dsp:cNvPr id="0" name=""/>
        <dsp:cNvSpPr/>
      </dsp:nvSpPr>
      <dsp:spPr>
        <a:xfrm>
          <a:off x="525768" y="151597"/>
          <a:ext cx="1239021" cy="1212776"/>
        </a:xfrm>
        <a:prstGeom prst="roundRect">
          <a:avLst>
            <a:gd name="adj" fmla="val 10000"/>
          </a:avLst>
        </a:prstGeom>
        <a:blipFill>
          <a:blip xmlns:r="http://schemas.openxmlformats.org/officeDocument/2006/relationships" r:embed="rId1">
            <a:duotone>
              <a:prstClr val="black"/>
              <a:srgbClr val="C8E2CE">
                <a:tint val="45000"/>
                <a:satMod val="400000"/>
              </a:srgbClr>
            </a:duotone>
            <a:alphaModFix/>
            <a:extLst>
              <a:ext uri="{BEBA8EAE-BF5A-486C-A8C5-ECC9F3942E4B}">
                <a14:imgProps xmlns:a14="http://schemas.microsoft.com/office/drawing/2010/main">
                  <a14:imgLayer r:embed="rId2">
                    <a14:imgEffect>
                      <a14:sharpenSoften amount="50000"/>
                    </a14:imgEffect>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l="-4000" r="-4000"/>
          </a:stretch>
        </a:blipFill>
        <a:ln w="1397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0DA-BF9E-42E3-A672-E686018C0EF8}">
      <dsp:nvSpPr>
        <dsp:cNvPr id="0" name=""/>
        <dsp:cNvSpPr/>
      </dsp:nvSpPr>
      <dsp:spPr>
        <a:xfrm>
          <a:off x="0" y="19963"/>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Background</a:t>
          </a:r>
        </a:p>
      </dsp:txBody>
      <dsp:txXfrm>
        <a:off x="20159" y="40122"/>
        <a:ext cx="9634630" cy="372637"/>
      </dsp:txXfrm>
    </dsp:sp>
    <dsp:sp modelId="{1F6E299C-189E-4D0E-84DD-63DAFD676FF0}">
      <dsp:nvSpPr>
        <dsp:cNvPr id="0" name=""/>
        <dsp:cNvSpPr/>
      </dsp:nvSpPr>
      <dsp:spPr>
        <a:xfrm>
          <a:off x="0" y="432918"/>
          <a:ext cx="9674948"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Team Introduction</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Objectives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Timeline</a:t>
          </a:r>
        </a:p>
      </dsp:txBody>
      <dsp:txXfrm>
        <a:off x="0" y="432918"/>
        <a:ext cx="9674948" cy="1097100"/>
      </dsp:txXfrm>
    </dsp:sp>
    <dsp:sp modelId="{9FE304BE-49EF-4577-AF12-52CF4B43648C}">
      <dsp:nvSpPr>
        <dsp:cNvPr id="0" name=""/>
        <dsp:cNvSpPr/>
      </dsp:nvSpPr>
      <dsp:spPr>
        <a:xfrm>
          <a:off x="0" y="1530018"/>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a:t>
          </a:r>
        </a:p>
      </dsp:txBody>
      <dsp:txXfrm>
        <a:off x="20159" y="1550177"/>
        <a:ext cx="9634630" cy="372637"/>
      </dsp:txXfrm>
    </dsp:sp>
    <dsp:sp modelId="{EAAF28C9-3456-41B2-9387-4F9850B701E7}">
      <dsp:nvSpPr>
        <dsp:cNvPr id="0" name=""/>
        <dsp:cNvSpPr/>
      </dsp:nvSpPr>
      <dsp:spPr>
        <a:xfrm>
          <a:off x="0" y="1942974"/>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Task I: Literature Review</a:t>
          </a:r>
        </a:p>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Task II: Selection of NMOs</a:t>
          </a:r>
        </a:p>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Task III: Stakeholder Survey</a:t>
          </a:r>
        </a:p>
      </dsp:txBody>
      <dsp:txXfrm>
        <a:off x="0" y="1942974"/>
        <a:ext cx="9674948" cy="1014300"/>
      </dsp:txXfrm>
    </dsp:sp>
    <dsp:sp modelId="{FAF855C8-1A7C-445D-A3C6-01A8F5F55324}">
      <dsp:nvSpPr>
        <dsp:cNvPr id="0" name=""/>
        <dsp:cNvSpPr/>
      </dsp:nvSpPr>
      <dsp:spPr>
        <a:xfrm>
          <a:off x="0" y="2941136"/>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II: Guidebook</a:t>
          </a:r>
        </a:p>
      </dsp:txBody>
      <dsp:txXfrm>
        <a:off x="20159" y="2961295"/>
        <a:ext cx="9634630" cy="372637"/>
      </dsp:txXfrm>
    </dsp:sp>
    <dsp:sp modelId="{875A014B-AE29-4085-9011-A26E09E70D6C}">
      <dsp:nvSpPr>
        <dsp:cNvPr id="0" name=""/>
        <dsp:cNvSpPr/>
      </dsp:nvSpPr>
      <dsp:spPr>
        <a:xfrm>
          <a:off x="0" y="3370230"/>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Performance Metrics</a:t>
          </a:r>
        </a:p>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TDFM Updates</a:t>
          </a:r>
        </a:p>
        <a:p>
          <a:pPr marL="228600" lvl="1" indent="-228600" algn="l" defTabSz="889000">
            <a:lnSpc>
              <a:spcPct val="90000"/>
            </a:lnSpc>
            <a:spcBef>
              <a:spcPct val="0"/>
            </a:spcBef>
            <a:spcAft>
              <a:spcPct val="20000"/>
            </a:spcAft>
            <a:buChar char="•"/>
          </a:pPr>
          <a:r>
            <a:rPr lang="en-US" sz="2000" b="1" kern="1200">
              <a:solidFill>
                <a:srgbClr val="FFFFFF">
                  <a:lumMod val="95000"/>
                </a:srgbClr>
              </a:solidFill>
              <a:latin typeface="Century Schoolbook" panose="02040604050505020304"/>
              <a:ea typeface="+mn-ea"/>
              <a:cs typeface="+mn-cs"/>
            </a:rPr>
            <a:t>TDFM Use Case Analysis</a:t>
          </a:r>
        </a:p>
      </dsp:txBody>
      <dsp:txXfrm>
        <a:off x="0" y="3370230"/>
        <a:ext cx="9674948" cy="1014300"/>
      </dsp:txXfrm>
    </dsp:sp>
    <dsp:sp modelId="{4D871F89-22FB-40B7-93DE-4A0B12C602DE}">
      <dsp:nvSpPr>
        <dsp:cNvPr id="0" name=""/>
        <dsp:cNvSpPr/>
      </dsp:nvSpPr>
      <dsp:spPr>
        <a:xfrm>
          <a:off x="0" y="4368392"/>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Implementation of Research Findings</a:t>
          </a:r>
        </a:p>
      </dsp:txBody>
      <dsp:txXfrm>
        <a:off x="20159" y="4388551"/>
        <a:ext cx="9634630" cy="372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0DA-BF9E-42E3-A672-E686018C0EF8}">
      <dsp:nvSpPr>
        <dsp:cNvPr id="0" name=""/>
        <dsp:cNvSpPr/>
      </dsp:nvSpPr>
      <dsp:spPr>
        <a:xfrm>
          <a:off x="0" y="19963"/>
          <a:ext cx="9674948" cy="412955"/>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Background</a:t>
          </a:r>
        </a:p>
      </dsp:txBody>
      <dsp:txXfrm>
        <a:off x="20159" y="40122"/>
        <a:ext cx="9634630" cy="372637"/>
      </dsp:txXfrm>
    </dsp:sp>
    <dsp:sp modelId="{1F6E299C-189E-4D0E-84DD-63DAFD676FF0}">
      <dsp:nvSpPr>
        <dsp:cNvPr id="0" name=""/>
        <dsp:cNvSpPr/>
      </dsp:nvSpPr>
      <dsp:spPr>
        <a:xfrm>
          <a:off x="0" y="432918"/>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chemeClr val="tx1"/>
              </a:solidFill>
            </a:rPr>
            <a:t>Team Introduction</a:t>
          </a:r>
        </a:p>
        <a:p>
          <a:pPr marL="228600" lvl="1" indent="-228600" algn="l" defTabSz="889000">
            <a:lnSpc>
              <a:spcPct val="90000"/>
            </a:lnSpc>
            <a:spcBef>
              <a:spcPct val="0"/>
            </a:spcBef>
            <a:spcAft>
              <a:spcPct val="20000"/>
            </a:spcAft>
            <a:buChar char="•"/>
          </a:pPr>
          <a:r>
            <a:rPr lang="en-US" sz="2000" b="1" kern="1200">
              <a:solidFill>
                <a:schemeClr val="tx1"/>
              </a:solidFill>
            </a:rPr>
            <a:t>Project Objectives</a:t>
          </a:r>
        </a:p>
        <a:p>
          <a:pPr marL="228600" lvl="1" indent="-228600" algn="l" defTabSz="889000">
            <a:lnSpc>
              <a:spcPct val="90000"/>
            </a:lnSpc>
            <a:spcBef>
              <a:spcPct val="0"/>
            </a:spcBef>
            <a:spcAft>
              <a:spcPct val="20000"/>
            </a:spcAft>
            <a:buChar char="•"/>
          </a:pPr>
          <a:r>
            <a:rPr lang="en-US" sz="2000" b="1" kern="1200">
              <a:solidFill>
                <a:schemeClr val="tx1"/>
              </a:solidFill>
            </a:rPr>
            <a:t>Project Timeline</a:t>
          </a:r>
        </a:p>
      </dsp:txBody>
      <dsp:txXfrm>
        <a:off x="0" y="432918"/>
        <a:ext cx="9674948" cy="1014300"/>
      </dsp:txXfrm>
    </dsp:sp>
    <dsp:sp modelId="{9FE304BE-49EF-4577-AF12-52CF4B43648C}">
      <dsp:nvSpPr>
        <dsp:cNvPr id="0" name=""/>
        <dsp:cNvSpPr/>
      </dsp:nvSpPr>
      <dsp:spPr>
        <a:xfrm>
          <a:off x="0" y="1447218"/>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a:t>
          </a:r>
        </a:p>
      </dsp:txBody>
      <dsp:txXfrm>
        <a:off x="20159" y="1467377"/>
        <a:ext cx="9634630" cy="372637"/>
      </dsp:txXfrm>
    </dsp:sp>
    <dsp:sp modelId="{EAAF28C9-3456-41B2-9387-4F9850B701E7}">
      <dsp:nvSpPr>
        <dsp:cNvPr id="0" name=""/>
        <dsp:cNvSpPr/>
      </dsp:nvSpPr>
      <dsp:spPr>
        <a:xfrm>
          <a:off x="0" y="1860174"/>
          <a:ext cx="9674948"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chemeClr val="bg1">
                  <a:lumMod val="95000"/>
                </a:schemeClr>
              </a:solidFill>
            </a:rPr>
            <a:t>Task I: Literature Review</a:t>
          </a:r>
        </a:p>
        <a:p>
          <a:pPr marL="228600" lvl="1" indent="-228600" algn="l" defTabSz="889000">
            <a:lnSpc>
              <a:spcPct val="90000"/>
            </a:lnSpc>
            <a:spcBef>
              <a:spcPct val="0"/>
            </a:spcBef>
            <a:spcAft>
              <a:spcPct val="20000"/>
            </a:spcAft>
            <a:buChar char="•"/>
          </a:pPr>
          <a:r>
            <a:rPr lang="en-US" sz="2000" b="1" kern="1200">
              <a:solidFill>
                <a:schemeClr val="bg1">
                  <a:lumMod val="95000"/>
                </a:schemeClr>
              </a:solidFill>
            </a:rPr>
            <a:t>Task II: Selection of NMOs</a:t>
          </a:r>
        </a:p>
        <a:p>
          <a:pPr marL="228600" lvl="1" indent="-228600" algn="l" defTabSz="889000">
            <a:lnSpc>
              <a:spcPct val="90000"/>
            </a:lnSpc>
            <a:spcBef>
              <a:spcPct val="0"/>
            </a:spcBef>
            <a:spcAft>
              <a:spcPct val="20000"/>
            </a:spcAft>
            <a:buChar char="•"/>
          </a:pPr>
          <a:r>
            <a:rPr lang="en-US" sz="2000" b="1" kern="1200" dirty="0">
              <a:solidFill>
                <a:schemeClr val="bg1">
                  <a:lumMod val="95000"/>
                </a:schemeClr>
              </a:solidFill>
            </a:rPr>
            <a:t>Task III: Stakeholder Survey</a:t>
          </a:r>
        </a:p>
      </dsp:txBody>
      <dsp:txXfrm>
        <a:off x="0" y="1860174"/>
        <a:ext cx="9674948" cy="1014300"/>
      </dsp:txXfrm>
    </dsp:sp>
    <dsp:sp modelId="{FAF855C8-1A7C-445D-A3C6-01A8F5F55324}">
      <dsp:nvSpPr>
        <dsp:cNvPr id="0" name=""/>
        <dsp:cNvSpPr/>
      </dsp:nvSpPr>
      <dsp:spPr>
        <a:xfrm>
          <a:off x="0" y="2857019"/>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II: Guidebook</a:t>
          </a:r>
        </a:p>
      </dsp:txBody>
      <dsp:txXfrm>
        <a:off x="20159" y="2877178"/>
        <a:ext cx="9634630" cy="372637"/>
      </dsp:txXfrm>
    </dsp:sp>
    <dsp:sp modelId="{875A014B-AE29-4085-9011-A26E09E70D6C}">
      <dsp:nvSpPr>
        <dsp:cNvPr id="0" name=""/>
        <dsp:cNvSpPr/>
      </dsp:nvSpPr>
      <dsp:spPr>
        <a:xfrm>
          <a:off x="0" y="3287430"/>
          <a:ext cx="9674948" cy="1097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Performance Metrics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TDFM Updates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TDFM Use Case Analysis</a:t>
          </a:r>
        </a:p>
      </dsp:txBody>
      <dsp:txXfrm>
        <a:off x="0" y="3287430"/>
        <a:ext cx="9674948" cy="1097100"/>
      </dsp:txXfrm>
    </dsp:sp>
    <dsp:sp modelId="{42FCE48A-3DA0-45BD-9646-EB7B02A3C778}">
      <dsp:nvSpPr>
        <dsp:cNvPr id="0" name=""/>
        <dsp:cNvSpPr/>
      </dsp:nvSpPr>
      <dsp:spPr>
        <a:xfrm>
          <a:off x="0" y="4367075"/>
          <a:ext cx="9674948" cy="412955"/>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Implementation of Research Findings</a:t>
          </a:r>
        </a:p>
      </dsp:txBody>
      <dsp:txXfrm>
        <a:off x="20159" y="4387234"/>
        <a:ext cx="9634630" cy="372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0611E-BDAF-4DE3-ADB5-C68787124500}">
      <dsp:nvSpPr>
        <dsp:cNvPr id="0" name=""/>
        <dsp:cNvSpPr/>
      </dsp:nvSpPr>
      <dsp:spPr>
        <a:xfrm>
          <a:off x="0" y="198033"/>
          <a:ext cx="2628900"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Panel Chair</a:t>
          </a:r>
        </a:p>
      </dsp:txBody>
      <dsp:txXfrm>
        <a:off x="0" y="198033"/>
        <a:ext cx="2628900" cy="415800"/>
      </dsp:txXfrm>
    </dsp:sp>
    <dsp:sp modelId="{D201019B-42E2-4FDC-93CB-D7A96F24C45C}">
      <dsp:nvSpPr>
        <dsp:cNvPr id="0" name=""/>
        <dsp:cNvSpPr/>
      </dsp:nvSpPr>
      <dsp:spPr>
        <a:xfrm>
          <a:off x="2628899" y="178543"/>
          <a:ext cx="525780" cy="454781"/>
        </a:xfrm>
        <a:prstGeom prst="leftBrace">
          <a:avLst>
            <a:gd name="adj1" fmla="val 35000"/>
            <a:gd name="adj2" fmla="val 50000"/>
          </a:avLst>
        </a:prstGeom>
        <a:noFill/>
        <a:ln w="1397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C61D0-A17F-4444-8DED-362D9F222B02}">
      <dsp:nvSpPr>
        <dsp:cNvPr id="0" name=""/>
        <dsp:cNvSpPr/>
      </dsp:nvSpPr>
      <dsp:spPr>
        <a:xfrm>
          <a:off x="3364991" y="178543"/>
          <a:ext cx="7150608" cy="454781"/>
        </a:xfrm>
        <a:prstGeom prst="rect">
          <a:avLst/>
        </a:prstGeom>
        <a:solidFill>
          <a:schemeClr val="accent5">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err="1"/>
            <a:t>Zhongren</a:t>
          </a:r>
          <a:r>
            <a:rPr lang="en-US" sz="2100" kern="1200"/>
            <a:t> Wang, California DOT (CALTRANS)</a:t>
          </a:r>
        </a:p>
      </dsp:txBody>
      <dsp:txXfrm>
        <a:off x="3364991" y="178543"/>
        <a:ext cx="7150608" cy="454781"/>
      </dsp:txXfrm>
    </dsp:sp>
    <dsp:sp modelId="{32561FA2-5A21-4CE9-81A4-A878D997DD74}">
      <dsp:nvSpPr>
        <dsp:cNvPr id="0" name=""/>
        <dsp:cNvSpPr/>
      </dsp:nvSpPr>
      <dsp:spPr>
        <a:xfrm>
          <a:off x="0" y="728415"/>
          <a:ext cx="2628900"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CRP Staff</a:t>
          </a:r>
        </a:p>
      </dsp:txBody>
      <dsp:txXfrm>
        <a:off x="0" y="728415"/>
        <a:ext cx="2628900" cy="415800"/>
      </dsp:txXfrm>
    </dsp:sp>
    <dsp:sp modelId="{099A1B2E-18DB-41E7-BA1B-E161922FBC77}">
      <dsp:nvSpPr>
        <dsp:cNvPr id="0" name=""/>
        <dsp:cNvSpPr/>
      </dsp:nvSpPr>
      <dsp:spPr>
        <a:xfrm>
          <a:off x="2628899" y="708924"/>
          <a:ext cx="525780" cy="454781"/>
        </a:xfrm>
        <a:prstGeom prst="leftBrace">
          <a:avLst>
            <a:gd name="adj1" fmla="val 35000"/>
            <a:gd name="adj2" fmla="val 50000"/>
          </a:avLst>
        </a:prstGeom>
        <a:noFill/>
        <a:ln w="1397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A17DD9-8120-4265-9466-C24155E2DCE6}">
      <dsp:nvSpPr>
        <dsp:cNvPr id="0" name=""/>
        <dsp:cNvSpPr/>
      </dsp:nvSpPr>
      <dsp:spPr>
        <a:xfrm>
          <a:off x="3364991" y="708924"/>
          <a:ext cx="7150608" cy="454781"/>
        </a:xfrm>
        <a:prstGeom prst="rect">
          <a:avLst/>
        </a:prstGeom>
        <a:solidFill>
          <a:schemeClr val="accent5">
            <a:hueOff val="-6356385"/>
            <a:satOff val="1676"/>
            <a:lumOff val="85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Trey Wadsworth, TRB</a:t>
          </a:r>
        </a:p>
      </dsp:txBody>
      <dsp:txXfrm>
        <a:off x="3364991" y="708924"/>
        <a:ext cx="7150608" cy="454781"/>
      </dsp:txXfrm>
    </dsp:sp>
    <dsp:sp modelId="{AD94D04C-750E-433B-9969-1F50571AA96D}">
      <dsp:nvSpPr>
        <dsp:cNvPr id="0" name=""/>
        <dsp:cNvSpPr/>
      </dsp:nvSpPr>
      <dsp:spPr>
        <a:xfrm>
          <a:off x="0" y="2434730"/>
          <a:ext cx="2626332"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Panel Members</a:t>
          </a:r>
        </a:p>
      </dsp:txBody>
      <dsp:txXfrm>
        <a:off x="0" y="2434730"/>
        <a:ext cx="2626332" cy="415800"/>
      </dsp:txXfrm>
    </dsp:sp>
    <dsp:sp modelId="{77FE4170-516D-4511-91C0-7A379A1AF5F7}">
      <dsp:nvSpPr>
        <dsp:cNvPr id="0" name=""/>
        <dsp:cNvSpPr/>
      </dsp:nvSpPr>
      <dsp:spPr>
        <a:xfrm>
          <a:off x="2626332" y="1239305"/>
          <a:ext cx="525266" cy="2806650"/>
        </a:xfrm>
        <a:prstGeom prst="leftBrace">
          <a:avLst>
            <a:gd name="adj1" fmla="val 35000"/>
            <a:gd name="adj2" fmla="val 50000"/>
          </a:avLst>
        </a:prstGeom>
        <a:noFill/>
        <a:ln w="1397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8BE766-6E16-47FF-9F96-40A9A11A1DFC}">
      <dsp:nvSpPr>
        <dsp:cNvPr id="0" name=""/>
        <dsp:cNvSpPr/>
      </dsp:nvSpPr>
      <dsp:spPr>
        <a:xfrm>
          <a:off x="3361705" y="1239305"/>
          <a:ext cx="7143624" cy="2806650"/>
        </a:xfrm>
        <a:prstGeom prst="rect">
          <a:avLst/>
        </a:prstGeom>
        <a:solidFill>
          <a:schemeClr val="accent5">
            <a:hueOff val="-12712771"/>
            <a:satOff val="3353"/>
            <a:lumOff val="169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Katie Beck, Michigan DOT</a:t>
          </a:r>
        </a:p>
        <a:p>
          <a:pPr marL="228600" lvl="1" indent="-228600" algn="l" defTabSz="933450">
            <a:lnSpc>
              <a:spcPct val="90000"/>
            </a:lnSpc>
            <a:spcBef>
              <a:spcPct val="0"/>
            </a:spcBef>
            <a:spcAft>
              <a:spcPct val="15000"/>
            </a:spcAft>
            <a:buChar char="•"/>
          </a:pPr>
          <a:r>
            <a:rPr lang="en-US" sz="2100" kern="1200"/>
            <a:t>Johanna Cockburn, City of Greensboro</a:t>
          </a:r>
        </a:p>
        <a:p>
          <a:pPr marL="228600" lvl="1" indent="-228600" algn="l" defTabSz="933450">
            <a:lnSpc>
              <a:spcPct val="90000"/>
            </a:lnSpc>
            <a:spcBef>
              <a:spcPct val="0"/>
            </a:spcBef>
            <a:spcAft>
              <a:spcPct val="15000"/>
            </a:spcAft>
            <a:buChar char="•"/>
          </a:pPr>
          <a:r>
            <a:rPr lang="en-US" sz="2100" kern="1200"/>
            <a:t>Dalia Leven, Cambridge Systematics</a:t>
          </a:r>
        </a:p>
        <a:p>
          <a:pPr marL="228600" lvl="1" indent="-228600" algn="l" defTabSz="933450">
            <a:lnSpc>
              <a:spcPct val="90000"/>
            </a:lnSpc>
            <a:spcBef>
              <a:spcPct val="0"/>
            </a:spcBef>
            <a:spcAft>
              <a:spcPct val="15000"/>
            </a:spcAft>
            <a:buChar char="•"/>
          </a:pPr>
          <a:r>
            <a:rPr lang="en-US" sz="2100" kern="1200"/>
            <a:t>Carrie </a:t>
          </a:r>
          <a:r>
            <a:rPr lang="en-US" sz="2100" kern="1200" err="1"/>
            <a:t>McInerney</a:t>
          </a:r>
          <a:r>
            <a:rPr lang="en-US" sz="2100" kern="1200"/>
            <a:t>, Massachusetts DOT</a:t>
          </a:r>
        </a:p>
        <a:p>
          <a:pPr marL="228600" lvl="1" indent="-228600" algn="l" defTabSz="933450">
            <a:lnSpc>
              <a:spcPct val="90000"/>
            </a:lnSpc>
            <a:spcBef>
              <a:spcPct val="0"/>
            </a:spcBef>
            <a:spcAft>
              <a:spcPct val="15000"/>
            </a:spcAft>
            <a:buChar char="•"/>
          </a:pPr>
          <a:r>
            <a:rPr lang="en-US" sz="2100" kern="1200"/>
            <a:t>Suman Mitra, University of Arkansas, Fayetteville</a:t>
          </a:r>
        </a:p>
        <a:p>
          <a:pPr marL="228600" lvl="1" indent="-228600" algn="l" defTabSz="933450">
            <a:lnSpc>
              <a:spcPct val="90000"/>
            </a:lnSpc>
            <a:spcBef>
              <a:spcPct val="0"/>
            </a:spcBef>
            <a:spcAft>
              <a:spcPct val="15000"/>
            </a:spcAft>
            <a:buChar char="•"/>
          </a:pPr>
          <a:r>
            <a:rPr lang="en-US" sz="2100" kern="1200" err="1"/>
            <a:t>Lubna</a:t>
          </a:r>
          <a:r>
            <a:rPr lang="en-US" sz="2100" kern="1200"/>
            <a:t> Shoaib, East-West Gateway Council of Governments</a:t>
          </a:r>
        </a:p>
        <a:p>
          <a:pPr marL="228600" lvl="1" indent="-228600" algn="l" defTabSz="933450">
            <a:lnSpc>
              <a:spcPct val="90000"/>
            </a:lnSpc>
            <a:spcBef>
              <a:spcPct val="0"/>
            </a:spcBef>
            <a:spcAft>
              <a:spcPct val="15000"/>
            </a:spcAft>
            <a:buChar char="•"/>
          </a:pPr>
          <a:r>
            <a:rPr lang="en-US" sz="2100" kern="1200"/>
            <a:t>Stan Young, National Renewable Energy Laboratory</a:t>
          </a:r>
        </a:p>
      </dsp:txBody>
      <dsp:txXfrm>
        <a:off x="3361705" y="1239305"/>
        <a:ext cx="7143624" cy="2806650"/>
      </dsp:txXfrm>
    </dsp:sp>
    <dsp:sp modelId="{C106F54C-3882-4AFF-85B3-BD4FD39FF4A0}">
      <dsp:nvSpPr>
        <dsp:cNvPr id="0" name=""/>
        <dsp:cNvSpPr/>
      </dsp:nvSpPr>
      <dsp:spPr>
        <a:xfrm>
          <a:off x="0" y="4141046"/>
          <a:ext cx="2628900"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a:t>Agency Liaisons</a:t>
          </a:r>
        </a:p>
      </dsp:txBody>
      <dsp:txXfrm>
        <a:off x="0" y="4141046"/>
        <a:ext cx="2628900" cy="415800"/>
      </dsp:txXfrm>
    </dsp:sp>
    <dsp:sp modelId="{01E60B50-29F8-4816-B374-4B5204B528A9}">
      <dsp:nvSpPr>
        <dsp:cNvPr id="0" name=""/>
        <dsp:cNvSpPr/>
      </dsp:nvSpPr>
      <dsp:spPr>
        <a:xfrm>
          <a:off x="2628899" y="4121555"/>
          <a:ext cx="525780" cy="454781"/>
        </a:xfrm>
        <a:prstGeom prst="leftBrace">
          <a:avLst>
            <a:gd name="adj1" fmla="val 35000"/>
            <a:gd name="adj2" fmla="val 50000"/>
          </a:avLst>
        </a:prstGeom>
        <a:noFill/>
        <a:ln w="1397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74DB5-81EE-4C84-A9A9-21356FC85FC0}">
      <dsp:nvSpPr>
        <dsp:cNvPr id="0" name=""/>
        <dsp:cNvSpPr/>
      </dsp:nvSpPr>
      <dsp:spPr>
        <a:xfrm>
          <a:off x="3364991" y="4121555"/>
          <a:ext cx="7150608" cy="454781"/>
        </a:xfrm>
        <a:prstGeom prst="rect">
          <a:avLst/>
        </a:prstGeom>
        <a:solidFill>
          <a:schemeClr val="accent5">
            <a:hueOff val="-19069156"/>
            <a:satOff val="5029"/>
            <a:lumOff val="254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Jeremy Raw, FHWA</a:t>
          </a:r>
        </a:p>
      </dsp:txBody>
      <dsp:txXfrm>
        <a:off x="3364991" y="4121555"/>
        <a:ext cx="7150608" cy="454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C9B75-1C84-4E0B-90EE-9C2A9E92C91D}">
      <dsp:nvSpPr>
        <dsp:cNvPr id="0" name=""/>
        <dsp:cNvSpPr/>
      </dsp:nvSpPr>
      <dsp:spPr>
        <a:xfrm>
          <a:off x="0" y="4687"/>
          <a:ext cx="9581743" cy="1826222"/>
        </a:xfrm>
        <a:prstGeom prst="roundRect">
          <a:avLst>
            <a:gd name="adj" fmla="val 10000"/>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8BA9E-94F1-4E8C-84B6-EBA65C138C9F}">
      <dsp:nvSpPr>
        <dsp:cNvPr id="0" name=""/>
        <dsp:cNvSpPr/>
      </dsp:nvSpPr>
      <dsp:spPr>
        <a:xfrm>
          <a:off x="603135" y="142618"/>
          <a:ext cx="2391456" cy="154165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12738" t="-24415" r="-4606" b="-79763"/>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F1A78-D77F-46B1-AC0F-6F190C1C5150}">
      <dsp:nvSpPr>
        <dsp:cNvPr id="0" name=""/>
        <dsp:cNvSpPr/>
      </dsp:nvSpPr>
      <dsp:spPr>
        <a:xfrm rot="10800000">
          <a:off x="298436" y="1850328"/>
          <a:ext cx="2814637" cy="2194551"/>
        </a:xfrm>
        <a:prstGeom prst="round2SameRect">
          <a:avLst>
            <a:gd name="adj1" fmla="val 10500"/>
            <a:gd name="adj2" fmla="val 0"/>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ts val="0"/>
            </a:spcAft>
            <a:buNone/>
          </a:pPr>
          <a:r>
            <a:rPr lang="en-US" sz="2000" b="1" kern="1200">
              <a:solidFill>
                <a:srgbClr val="FFFFFF"/>
              </a:solidFill>
              <a:latin typeface="Century Schoolbook" panose="02040604050505020304"/>
              <a:ea typeface="+mn-ea"/>
              <a:cs typeface="+mn-cs"/>
            </a:rPr>
            <a:t>Naveen Eluru</a:t>
          </a:r>
        </a:p>
        <a:p>
          <a:pPr marL="171450" lvl="1" indent="-171450" algn="l" defTabSz="8001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PI, UCF</a:t>
          </a:r>
        </a:p>
        <a:p>
          <a:pPr marL="171450" lvl="1" indent="-171450" algn="l" defTabSz="8001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Travel demand forecasting, emerging transportation modes, and econometric models</a:t>
          </a:r>
        </a:p>
      </dsp:txBody>
      <dsp:txXfrm rot="10800000">
        <a:off x="365926" y="1850328"/>
        <a:ext cx="2679657" cy="2127061"/>
      </dsp:txXfrm>
    </dsp:sp>
    <dsp:sp modelId="{21A1A8D2-A6B2-4540-9E76-78C67D3CA855}">
      <dsp:nvSpPr>
        <dsp:cNvPr id="0" name=""/>
        <dsp:cNvSpPr/>
      </dsp:nvSpPr>
      <dsp:spPr>
        <a:xfrm>
          <a:off x="3486308" y="157102"/>
          <a:ext cx="2612574" cy="1540141"/>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3750" t="-1980" r="13750" b="-1980"/>
          </a:stretch>
        </a:blipFill>
        <a:ln w="13970" cap="flat" cmpd="sng" algn="ctr">
          <a:noFill/>
          <a:prstDash val="solid"/>
        </a:ln>
        <a:effectLst/>
      </dsp:spPr>
      <dsp:style>
        <a:lnRef idx="2">
          <a:scrgbClr r="0" g="0" b="0"/>
        </a:lnRef>
        <a:fillRef idx="1">
          <a:scrgbClr r="0" g="0" b="0"/>
        </a:fillRef>
        <a:effectRef idx="0">
          <a:scrgbClr r="0" g="0" b="0"/>
        </a:effectRef>
        <a:fontRef idx="minor"/>
      </dsp:style>
    </dsp:sp>
    <dsp:sp modelId="{C412DF4E-422D-4AD9-90FF-EE33C744CBE5}">
      <dsp:nvSpPr>
        <dsp:cNvPr id="0" name=""/>
        <dsp:cNvSpPr/>
      </dsp:nvSpPr>
      <dsp:spPr>
        <a:xfrm rot="10800000">
          <a:off x="3428693" y="1850328"/>
          <a:ext cx="2798565" cy="2194551"/>
        </a:xfrm>
        <a:prstGeom prst="round2SameRect">
          <a:avLst>
            <a:gd name="adj1" fmla="val 10500"/>
            <a:gd name="adj2" fmla="val 0"/>
          </a:avLst>
        </a:prstGeom>
        <a:solidFill>
          <a:schemeClr val="accent2">
            <a:hueOff val="-3712334"/>
            <a:satOff val="1211"/>
            <a:lumOff val="-107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ts val="0"/>
            </a:spcAft>
            <a:buNone/>
          </a:pPr>
          <a:r>
            <a:rPr lang="en-US" sz="2000" b="1" kern="1200"/>
            <a:t>Tanmoy Bhowmik</a:t>
          </a:r>
        </a:p>
        <a:p>
          <a:pPr marL="171450" lvl="1" indent="-171450" algn="l" defTabSz="711200">
            <a:lnSpc>
              <a:spcPct val="90000"/>
            </a:lnSpc>
            <a:spcBef>
              <a:spcPct val="0"/>
            </a:spcBef>
            <a:spcAft>
              <a:spcPct val="15000"/>
            </a:spcAft>
            <a:buChar char="•"/>
          </a:pPr>
          <a:r>
            <a:rPr lang="en-US" sz="1600" b="1" kern="1200" dirty="0"/>
            <a:t>Senior Personnel</a:t>
          </a:r>
        </a:p>
        <a:p>
          <a:pPr marL="171450" lvl="1" indent="-171450" algn="l" defTabSz="7112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Statistical models, transportation planning and emerging transportation</a:t>
          </a:r>
        </a:p>
      </dsp:txBody>
      <dsp:txXfrm rot="10800000">
        <a:off x="3496183" y="1850328"/>
        <a:ext cx="2663585" cy="2127061"/>
      </dsp:txXfrm>
    </dsp:sp>
    <dsp:sp modelId="{02904B84-FE6B-4745-9C08-6A5DBAAEBCCB}">
      <dsp:nvSpPr>
        <dsp:cNvPr id="0" name=""/>
        <dsp:cNvSpPr/>
      </dsp:nvSpPr>
      <dsp:spPr>
        <a:xfrm>
          <a:off x="6782713" y="186699"/>
          <a:ext cx="2390189" cy="1540141"/>
        </a:xfrm>
        <a:prstGeom prst="roundRect">
          <a:avLst>
            <a:gd name="adj" fmla="val 10000"/>
          </a:avLst>
        </a:prstGeom>
        <a:noFill/>
        <a:ln w="13970" cap="flat" cmpd="sng" algn="ctr">
          <a:noFill/>
          <a:prstDash val="solid"/>
        </a:ln>
        <a:effectLst/>
      </dsp:spPr>
      <dsp:style>
        <a:lnRef idx="2">
          <a:scrgbClr r="0" g="0" b="0"/>
        </a:lnRef>
        <a:fillRef idx="1">
          <a:scrgbClr r="0" g="0" b="0"/>
        </a:fillRef>
        <a:effectRef idx="0">
          <a:scrgbClr r="0" g="0" b="0"/>
        </a:effectRef>
        <a:fontRef idx="minor"/>
      </dsp:style>
    </dsp:sp>
    <dsp:sp modelId="{9A1CA162-EDE6-422A-A691-3FA41A267706}">
      <dsp:nvSpPr>
        <dsp:cNvPr id="0" name=""/>
        <dsp:cNvSpPr/>
      </dsp:nvSpPr>
      <dsp:spPr>
        <a:xfrm rot="10800000">
          <a:off x="6547902" y="1850328"/>
          <a:ext cx="2819225" cy="2194551"/>
        </a:xfrm>
        <a:prstGeom prst="round2SameRect">
          <a:avLst>
            <a:gd name="adj1" fmla="val 10500"/>
            <a:gd name="adj2" fmla="val 0"/>
          </a:avLst>
        </a:prstGeom>
        <a:solidFill>
          <a:schemeClr val="accent2">
            <a:hueOff val="-7424668"/>
            <a:satOff val="2422"/>
            <a:lumOff val="-2157"/>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844550">
            <a:lnSpc>
              <a:spcPct val="90000"/>
            </a:lnSpc>
            <a:spcBef>
              <a:spcPct val="0"/>
            </a:spcBef>
            <a:spcAft>
              <a:spcPct val="35000"/>
            </a:spcAft>
            <a:buNone/>
          </a:pPr>
          <a:r>
            <a:rPr lang="en-US" sz="1900" b="1" kern="1200"/>
            <a:t>Dewan Ashraful Parvez</a:t>
          </a:r>
        </a:p>
        <a:p>
          <a:pPr marL="171450" lvl="1" indent="-171450" algn="l" defTabSz="7112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Research Assistant</a:t>
          </a:r>
        </a:p>
        <a:p>
          <a:pPr marL="171450" lvl="1" indent="-171450" algn="l" defTabSz="711200">
            <a:lnSpc>
              <a:spcPct val="90000"/>
            </a:lnSpc>
            <a:spcBef>
              <a:spcPct val="0"/>
            </a:spcBef>
            <a:spcAft>
              <a:spcPct val="15000"/>
            </a:spcAft>
            <a:buChar char="•"/>
          </a:pPr>
          <a:r>
            <a:rPr lang="en-US" sz="1600" b="1" kern="1200" dirty="0">
              <a:solidFill>
                <a:srgbClr val="FFFFFF"/>
              </a:solidFill>
              <a:latin typeface="Century Schoolbook" panose="02040604050505020304"/>
              <a:ea typeface="+mn-ea"/>
              <a:cs typeface="+mn-cs"/>
            </a:rPr>
            <a:t>Data analysis, TNC ridership analysis, and statistical modeling</a:t>
          </a:r>
        </a:p>
      </dsp:txBody>
      <dsp:txXfrm rot="10800000">
        <a:off x="6615392" y="1850328"/>
        <a:ext cx="2684245" cy="2127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718E-671D-4D5B-8D1D-B85861C7F184}">
      <dsp:nvSpPr>
        <dsp:cNvPr id="0" name=""/>
        <dsp:cNvSpPr/>
      </dsp:nvSpPr>
      <dsp:spPr>
        <a:xfrm>
          <a:off x="1254" y="866915"/>
          <a:ext cx="4402177" cy="2795383"/>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E85A574-CF70-4570-B8E7-914E4ADAF853}">
      <dsp:nvSpPr>
        <dsp:cNvPr id="0" name=""/>
        <dsp:cNvSpPr/>
      </dsp:nvSpPr>
      <dsp:spPr>
        <a:xfrm>
          <a:off x="490385" y="1331590"/>
          <a:ext cx="4402177" cy="279538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Develop a practitioners’ guide for implementation of best practices for DOTs and MPOs looking to incorporate NMOs into TDFMs</a:t>
          </a:r>
        </a:p>
      </dsp:txBody>
      <dsp:txXfrm>
        <a:off x="572259" y="1413464"/>
        <a:ext cx="4238429" cy="2631635"/>
      </dsp:txXfrm>
    </dsp:sp>
    <dsp:sp modelId="{A48E2243-0699-4EA3-BD28-FD56568D44C6}">
      <dsp:nvSpPr>
        <dsp:cNvPr id="0" name=""/>
        <dsp:cNvSpPr/>
      </dsp:nvSpPr>
      <dsp:spPr>
        <a:xfrm>
          <a:off x="5381693" y="866915"/>
          <a:ext cx="4402177" cy="2795383"/>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535535F-A243-48B6-9D42-1ED99AA96A88}">
      <dsp:nvSpPr>
        <dsp:cNvPr id="0" name=""/>
        <dsp:cNvSpPr/>
      </dsp:nvSpPr>
      <dsp:spPr>
        <a:xfrm>
          <a:off x="5870824" y="1331590"/>
          <a:ext cx="4402177" cy="2795383"/>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Identify key TDFM data, methods related to travel behavior, proclivity of travelers to adopt NMOs and performance measures that estimate the benefits from deployment of NMOs.</a:t>
          </a:r>
        </a:p>
      </dsp:txBody>
      <dsp:txXfrm>
        <a:off x="5952698" y="1413464"/>
        <a:ext cx="4238429" cy="26316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60DA-BF9E-42E3-A672-E686018C0EF8}">
      <dsp:nvSpPr>
        <dsp:cNvPr id="0" name=""/>
        <dsp:cNvSpPr/>
      </dsp:nvSpPr>
      <dsp:spPr>
        <a:xfrm>
          <a:off x="0" y="9043"/>
          <a:ext cx="9674948" cy="402631"/>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Background</a:t>
          </a:r>
        </a:p>
      </dsp:txBody>
      <dsp:txXfrm>
        <a:off x="19655" y="28698"/>
        <a:ext cx="9635638" cy="363321"/>
      </dsp:txXfrm>
    </dsp:sp>
    <dsp:sp modelId="{1F6E299C-189E-4D0E-84DD-63DAFD676FF0}">
      <dsp:nvSpPr>
        <dsp:cNvPr id="0" name=""/>
        <dsp:cNvSpPr/>
      </dsp:nvSpPr>
      <dsp:spPr>
        <a:xfrm>
          <a:off x="0" y="411675"/>
          <a:ext cx="9674948" cy="108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Team Introduction</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Objectives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Project Timeline</a:t>
          </a:r>
        </a:p>
      </dsp:txBody>
      <dsp:txXfrm>
        <a:off x="0" y="411675"/>
        <a:ext cx="9674948" cy="1089855"/>
      </dsp:txXfrm>
    </dsp:sp>
    <dsp:sp modelId="{9FE304BE-49EF-4577-AF12-52CF4B43648C}">
      <dsp:nvSpPr>
        <dsp:cNvPr id="0" name=""/>
        <dsp:cNvSpPr/>
      </dsp:nvSpPr>
      <dsp:spPr>
        <a:xfrm>
          <a:off x="0" y="1501530"/>
          <a:ext cx="9674948" cy="402631"/>
        </a:xfrm>
        <a:prstGeom prst="roundRect">
          <a:avLst/>
        </a:prstGeom>
        <a:solidFill>
          <a:srgbClr val="9B7362">
            <a:hueOff val="0"/>
            <a:satOff val="0"/>
            <a:lumOff val="0"/>
            <a:alphaOff val="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FFFFFF"/>
              </a:solidFill>
              <a:latin typeface="Century Schoolbook" panose="02040604050505020304"/>
              <a:ea typeface="+mn-ea"/>
              <a:cs typeface="+mn-cs"/>
            </a:rPr>
            <a:t>Phase I</a:t>
          </a:r>
        </a:p>
      </dsp:txBody>
      <dsp:txXfrm>
        <a:off x="19655" y="1521185"/>
        <a:ext cx="9635638" cy="363321"/>
      </dsp:txXfrm>
    </dsp:sp>
    <dsp:sp modelId="{EAAF28C9-3456-41B2-9387-4F9850B701E7}">
      <dsp:nvSpPr>
        <dsp:cNvPr id="0" name=""/>
        <dsp:cNvSpPr/>
      </dsp:nvSpPr>
      <dsp:spPr>
        <a:xfrm>
          <a:off x="0" y="1904162"/>
          <a:ext cx="9674948" cy="1009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Task I: Literature Review</a:t>
          </a:r>
        </a:p>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Task II: Selection of NMOs</a:t>
          </a:r>
        </a:p>
        <a:p>
          <a:pPr marL="228600" lvl="1" indent="-228600" algn="l" defTabSz="889000">
            <a:lnSpc>
              <a:spcPct val="90000"/>
            </a:lnSpc>
            <a:spcBef>
              <a:spcPct val="0"/>
            </a:spcBef>
            <a:spcAft>
              <a:spcPct val="20000"/>
            </a:spcAft>
            <a:buChar char="•"/>
          </a:pPr>
          <a:r>
            <a:rPr lang="en-US" sz="2000" b="1" kern="1200">
              <a:solidFill>
                <a:srgbClr val="000000"/>
              </a:solidFill>
              <a:latin typeface="Century Schoolbook" panose="02040604050505020304"/>
              <a:ea typeface="+mn-ea"/>
              <a:cs typeface="+mn-cs"/>
            </a:rPr>
            <a:t>Task III: Stakeholder Survey</a:t>
          </a:r>
        </a:p>
      </dsp:txBody>
      <dsp:txXfrm>
        <a:off x="0" y="1904162"/>
        <a:ext cx="9674948" cy="1009125"/>
      </dsp:txXfrm>
    </dsp:sp>
    <dsp:sp modelId="{FAF855C8-1A7C-445D-A3C6-01A8F5F55324}">
      <dsp:nvSpPr>
        <dsp:cNvPr id="0" name=""/>
        <dsp:cNvSpPr/>
      </dsp:nvSpPr>
      <dsp:spPr>
        <a:xfrm>
          <a:off x="0" y="2895947"/>
          <a:ext cx="9674948" cy="402631"/>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Phase II: Guidebook</a:t>
          </a:r>
        </a:p>
      </dsp:txBody>
      <dsp:txXfrm>
        <a:off x="19655" y="2915602"/>
        <a:ext cx="9635638" cy="363321"/>
      </dsp:txXfrm>
    </dsp:sp>
    <dsp:sp modelId="{875A014B-AE29-4085-9011-A26E09E70D6C}">
      <dsp:nvSpPr>
        <dsp:cNvPr id="0" name=""/>
        <dsp:cNvSpPr/>
      </dsp:nvSpPr>
      <dsp:spPr>
        <a:xfrm>
          <a:off x="0" y="3315918"/>
          <a:ext cx="9674948" cy="1089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7180" tIns="25400" rIns="142240" bIns="25400" numCol="1" spcCol="1270" anchor="t" anchorCtr="0">
          <a:noAutofit/>
        </a:bodyPr>
        <a:lstStyle/>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Performance Metrics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TDFM Updates</a:t>
          </a:r>
        </a:p>
        <a:p>
          <a:pPr marL="0" lvl="0" indent="0" algn="l" defTabSz="977900">
            <a:lnSpc>
              <a:spcPct val="90000"/>
            </a:lnSpc>
            <a:spcBef>
              <a:spcPct val="0"/>
            </a:spcBef>
            <a:spcAft>
              <a:spcPct val="35000"/>
            </a:spcAft>
            <a:buChar char="•"/>
          </a:pPr>
          <a:r>
            <a:rPr lang="en-US" sz="2000" b="1" kern="1200">
              <a:solidFill>
                <a:srgbClr val="FFFFFF">
                  <a:lumMod val="95000"/>
                </a:srgbClr>
              </a:solidFill>
              <a:latin typeface="Century Schoolbook" panose="02040604050505020304"/>
              <a:ea typeface="+mn-ea"/>
              <a:cs typeface="+mn-cs"/>
            </a:rPr>
            <a:t>TDFM Use Case Analysis</a:t>
          </a:r>
        </a:p>
      </dsp:txBody>
      <dsp:txXfrm>
        <a:off x="0" y="3315918"/>
        <a:ext cx="9674948" cy="1089855"/>
      </dsp:txXfrm>
    </dsp:sp>
    <dsp:sp modelId="{337E478C-1A3D-40D2-99CE-953203FCC104}">
      <dsp:nvSpPr>
        <dsp:cNvPr id="0" name=""/>
        <dsp:cNvSpPr/>
      </dsp:nvSpPr>
      <dsp:spPr>
        <a:xfrm>
          <a:off x="0" y="4388434"/>
          <a:ext cx="9674948" cy="402631"/>
        </a:xfrm>
        <a:prstGeom prst="roundRect">
          <a:avLst/>
        </a:prstGeom>
        <a:solidFill>
          <a:srgbClr val="9B7362">
            <a:lumMod val="20000"/>
            <a:lumOff val="80000"/>
          </a:srgbClr>
        </a:solidFill>
        <a:ln w="1397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solidFill>
                <a:srgbClr val="46464A">
                  <a:lumMod val="20000"/>
                  <a:lumOff val="80000"/>
                </a:srgbClr>
              </a:solidFill>
              <a:latin typeface="Century Schoolbook" panose="02040604050505020304"/>
              <a:ea typeface="+mn-ea"/>
              <a:cs typeface="+mn-cs"/>
            </a:rPr>
            <a:t>Implementation of Research Findings</a:t>
          </a:r>
        </a:p>
      </dsp:txBody>
      <dsp:txXfrm>
        <a:off x="19655" y="4408089"/>
        <a:ext cx="9635638" cy="363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CE7F5-AA1C-41DE-BA8B-CB14E2EAD4D7}">
      <dsp:nvSpPr>
        <dsp:cNvPr id="0" name=""/>
        <dsp:cNvSpPr/>
      </dsp:nvSpPr>
      <dsp:spPr>
        <a:xfrm>
          <a:off x="0" y="1008"/>
          <a:ext cx="9692640" cy="1183019"/>
        </a:xfrm>
        <a:prstGeom prst="roundRect">
          <a:avLst>
            <a:gd name="adj" fmla="val 1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dsp:style>
    </dsp:sp>
    <dsp:sp modelId="{4BF6067F-6BF4-4836-903D-3CE3F158465D}">
      <dsp:nvSpPr>
        <dsp:cNvPr id="0" name=""/>
        <dsp:cNvSpPr/>
      </dsp:nvSpPr>
      <dsp:spPr>
        <a:xfrm>
          <a:off x="8298339" y="23053"/>
          <a:ext cx="1133854" cy="117308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07545-D948-4AD7-8B88-9D6F187224AD}">
      <dsp:nvSpPr>
        <dsp:cNvPr id="0" name=""/>
        <dsp:cNvSpPr/>
      </dsp:nvSpPr>
      <dsp:spPr>
        <a:xfrm>
          <a:off x="0" y="15039"/>
          <a:ext cx="8326252" cy="118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03" tIns="125203" rIns="125203" bIns="125203" numCol="1" spcCol="1270" anchor="ctr" anchorCtr="0">
          <a:noAutofit/>
        </a:bodyPr>
        <a:lstStyle/>
        <a:p>
          <a:pPr marL="0" lvl="0" indent="0" algn="l" defTabSz="977900">
            <a:lnSpc>
              <a:spcPct val="100000"/>
            </a:lnSpc>
            <a:spcBef>
              <a:spcPct val="0"/>
            </a:spcBef>
            <a:spcAft>
              <a:spcPct val="35000"/>
            </a:spcAft>
            <a:buNone/>
          </a:pPr>
          <a:r>
            <a:rPr lang="en-US" sz="2200" b="1" kern="1200"/>
            <a:t>Shared Micro-mobility</a:t>
          </a:r>
          <a:endParaRPr lang="en-US" sz="2200" kern="1200"/>
        </a:p>
      </dsp:txBody>
      <dsp:txXfrm>
        <a:off x="0" y="15039"/>
        <a:ext cx="8326252" cy="1183019"/>
      </dsp:txXfrm>
    </dsp:sp>
    <dsp:sp modelId="{3760A237-627E-4D25-B0C7-3DBF32CFBF53}">
      <dsp:nvSpPr>
        <dsp:cNvPr id="0" name=""/>
        <dsp:cNvSpPr/>
      </dsp:nvSpPr>
      <dsp:spPr>
        <a:xfrm>
          <a:off x="0" y="1258236"/>
          <a:ext cx="9692640" cy="1183019"/>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BBA5519C-7B37-4ED5-AFEE-010E7C3C0C3D}">
      <dsp:nvSpPr>
        <dsp:cNvPr id="0" name=""/>
        <dsp:cNvSpPr/>
      </dsp:nvSpPr>
      <dsp:spPr>
        <a:xfrm>
          <a:off x="8311811" y="1243821"/>
          <a:ext cx="1136450" cy="1391770"/>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540" r="-3714" b="19256"/>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72CD5-DC79-49C6-8B37-4C6289A2F83B}">
      <dsp:nvSpPr>
        <dsp:cNvPr id="0" name=""/>
        <dsp:cNvSpPr/>
      </dsp:nvSpPr>
      <dsp:spPr>
        <a:xfrm>
          <a:off x="0" y="1281731"/>
          <a:ext cx="8326252" cy="118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03" tIns="125203" rIns="125203" bIns="125203" numCol="1" spcCol="1270" anchor="ctr" anchorCtr="0">
          <a:noAutofit/>
        </a:bodyPr>
        <a:lstStyle/>
        <a:p>
          <a:pPr marL="0" lvl="0" indent="0" algn="l" defTabSz="977900">
            <a:lnSpc>
              <a:spcPct val="100000"/>
            </a:lnSpc>
            <a:spcBef>
              <a:spcPct val="0"/>
            </a:spcBef>
            <a:spcAft>
              <a:spcPct val="35000"/>
            </a:spcAft>
            <a:buNone/>
          </a:pPr>
          <a:r>
            <a:rPr lang="en-US" sz="2200" b="1" kern="1200"/>
            <a:t>Transportation Network Companies (TNC)</a:t>
          </a:r>
          <a:endParaRPr lang="en-US" sz="2200" kern="1200"/>
        </a:p>
      </dsp:txBody>
      <dsp:txXfrm>
        <a:off x="0" y="1281731"/>
        <a:ext cx="8326252" cy="1183019"/>
      </dsp:txXfrm>
    </dsp:sp>
    <dsp:sp modelId="{12EBA486-B08C-4CC0-8F02-5762813D873C}">
      <dsp:nvSpPr>
        <dsp:cNvPr id="0" name=""/>
        <dsp:cNvSpPr/>
      </dsp:nvSpPr>
      <dsp:spPr>
        <a:xfrm>
          <a:off x="0" y="2515452"/>
          <a:ext cx="9692640" cy="1183019"/>
        </a:xfrm>
        <a:prstGeom prst="roundRect">
          <a:avLst>
            <a:gd name="adj" fmla="val 10000"/>
          </a:avLst>
        </a:prstGeom>
        <a:solidFill>
          <a:srgbClr val="FFE6C1"/>
        </a:solidFill>
        <a:ln>
          <a:noFill/>
        </a:ln>
        <a:effectLst/>
      </dsp:spPr>
      <dsp:style>
        <a:lnRef idx="0">
          <a:scrgbClr r="0" g="0" b="0"/>
        </a:lnRef>
        <a:fillRef idx="1">
          <a:scrgbClr r="0" g="0" b="0"/>
        </a:fillRef>
        <a:effectRef idx="0">
          <a:scrgbClr r="0" g="0" b="0"/>
        </a:effectRef>
        <a:fontRef idx="minor"/>
      </dsp:style>
    </dsp:sp>
    <dsp:sp modelId="{EC0AD390-2D71-4FE5-A756-E07A1965D374}">
      <dsp:nvSpPr>
        <dsp:cNvPr id="0" name=""/>
        <dsp:cNvSpPr/>
      </dsp:nvSpPr>
      <dsp:spPr>
        <a:xfrm>
          <a:off x="8319135" y="2530321"/>
          <a:ext cx="1133854" cy="1169165"/>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830"/>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7E8337-D9DD-4090-8FB0-85BD3829F984}">
      <dsp:nvSpPr>
        <dsp:cNvPr id="0" name=""/>
        <dsp:cNvSpPr/>
      </dsp:nvSpPr>
      <dsp:spPr>
        <a:xfrm>
          <a:off x="18117" y="2516470"/>
          <a:ext cx="8326252" cy="1183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203" tIns="125203" rIns="125203" bIns="125203" numCol="1" spcCol="1270" anchor="ctr" anchorCtr="0">
          <a:noAutofit/>
        </a:bodyPr>
        <a:lstStyle/>
        <a:p>
          <a:pPr marL="0" lvl="0" indent="0" algn="l" defTabSz="977900">
            <a:lnSpc>
              <a:spcPct val="100000"/>
            </a:lnSpc>
            <a:spcBef>
              <a:spcPct val="0"/>
            </a:spcBef>
            <a:spcAft>
              <a:spcPct val="35000"/>
            </a:spcAft>
            <a:buNone/>
          </a:pPr>
          <a:r>
            <a:rPr lang="en-US" sz="2200" b="1" kern="1200"/>
            <a:t>Connected and Autonomous Vehicles (CAV)</a:t>
          </a:r>
        </a:p>
      </dsp:txBody>
      <dsp:txXfrm>
        <a:off x="18117" y="2516470"/>
        <a:ext cx="8326252" cy="11830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B87E0-4D90-42BD-A428-6265FB04376D}">
      <dsp:nvSpPr>
        <dsp:cNvPr id="0" name=""/>
        <dsp:cNvSpPr/>
      </dsp:nvSpPr>
      <dsp:spPr>
        <a:xfrm>
          <a:off x="4636745" y="392527"/>
          <a:ext cx="2816758" cy="532089"/>
        </a:xfrm>
        <a:custGeom>
          <a:avLst/>
          <a:gdLst/>
          <a:ahLst/>
          <a:cxnLst/>
          <a:rect l="0" t="0" r="0" b="0"/>
          <a:pathLst>
            <a:path>
              <a:moveTo>
                <a:pt x="0" y="0"/>
              </a:moveTo>
              <a:lnTo>
                <a:pt x="0" y="264650"/>
              </a:lnTo>
              <a:lnTo>
                <a:pt x="2816758" y="264650"/>
              </a:lnTo>
              <a:lnTo>
                <a:pt x="2816758" y="532089"/>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1BE43-98C4-47AB-8DFA-B4D89A98A60F}">
      <dsp:nvSpPr>
        <dsp:cNvPr id="0" name=""/>
        <dsp:cNvSpPr/>
      </dsp:nvSpPr>
      <dsp:spPr>
        <a:xfrm>
          <a:off x="1863285" y="392527"/>
          <a:ext cx="2773459" cy="534983"/>
        </a:xfrm>
        <a:custGeom>
          <a:avLst/>
          <a:gdLst/>
          <a:ahLst/>
          <a:cxnLst/>
          <a:rect l="0" t="0" r="0" b="0"/>
          <a:pathLst>
            <a:path>
              <a:moveTo>
                <a:pt x="2773459" y="0"/>
              </a:moveTo>
              <a:lnTo>
                <a:pt x="2773459" y="267544"/>
              </a:lnTo>
              <a:lnTo>
                <a:pt x="0" y="267544"/>
              </a:lnTo>
              <a:lnTo>
                <a:pt x="0" y="534983"/>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C8E2F-C453-4099-9FD9-1EE597BD9EBC}">
      <dsp:nvSpPr>
        <dsp:cNvPr id="0" name=""/>
        <dsp:cNvSpPr/>
      </dsp:nvSpPr>
      <dsp:spPr>
        <a:xfrm>
          <a:off x="58160" y="104"/>
          <a:ext cx="9157169" cy="392422"/>
        </a:xfrm>
        <a:prstGeom prst="rect">
          <a:avLst/>
        </a:prstGeom>
        <a:no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Count of TDFM by NMO consideration in Future</a:t>
          </a:r>
        </a:p>
      </dsp:txBody>
      <dsp:txXfrm>
        <a:off x="58160" y="104"/>
        <a:ext cx="9157169" cy="392422"/>
      </dsp:txXfrm>
    </dsp:sp>
    <dsp:sp modelId="{179B49EE-F3E9-479D-AC40-F702DD8E1330}">
      <dsp:nvSpPr>
        <dsp:cNvPr id="0" name=""/>
        <dsp:cNvSpPr/>
      </dsp:nvSpPr>
      <dsp:spPr>
        <a:xfrm>
          <a:off x="1129368" y="927510"/>
          <a:ext cx="1467833" cy="398051"/>
        </a:xfrm>
        <a:prstGeom prst="rect">
          <a:avLst/>
        </a:prstGeom>
        <a:solidFill>
          <a:srgbClr val="89D39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Yes</a:t>
          </a:r>
        </a:p>
      </dsp:txBody>
      <dsp:txXfrm>
        <a:off x="1129368" y="927510"/>
        <a:ext cx="1467833" cy="398051"/>
      </dsp:txXfrm>
    </dsp:sp>
    <dsp:sp modelId="{0EF00009-F951-4559-81C1-884FC6AC33B4}">
      <dsp:nvSpPr>
        <dsp:cNvPr id="0" name=""/>
        <dsp:cNvSpPr/>
      </dsp:nvSpPr>
      <dsp:spPr>
        <a:xfrm>
          <a:off x="6719587" y="924616"/>
          <a:ext cx="1467833" cy="391416"/>
        </a:xfrm>
        <a:prstGeom prst="rect">
          <a:avLst/>
        </a:prstGeom>
        <a:solidFill>
          <a:srgbClr val="F5777C"/>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No</a:t>
          </a:r>
        </a:p>
      </dsp:txBody>
      <dsp:txXfrm>
        <a:off x="6719587" y="924616"/>
        <a:ext cx="1467833" cy="3914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B87E0-4D90-42BD-A428-6265FB04376D}">
      <dsp:nvSpPr>
        <dsp:cNvPr id="0" name=""/>
        <dsp:cNvSpPr/>
      </dsp:nvSpPr>
      <dsp:spPr>
        <a:xfrm>
          <a:off x="4636745" y="392527"/>
          <a:ext cx="2781355" cy="541618"/>
        </a:xfrm>
        <a:custGeom>
          <a:avLst/>
          <a:gdLst/>
          <a:ahLst/>
          <a:cxnLst/>
          <a:rect l="0" t="0" r="0" b="0"/>
          <a:pathLst>
            <a:path>
              <a:moveTo>
                <a:pt x="0" y="0"/>
              </a:moveTo>
              <a:lnTo>
                <a:pt x="0" y="274179"/>
              </a:lnTo>
              <a:lnTo>
                <a:pt x="2781355" y="274179"/>
              </a:lnTo>
              <a:lnTo>
                <a:pt x="2781355" y="541618"/>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1BE43-98C4-47AB-8DFA-B4D89A98A60F}">
      <dsp:nvSpPr>
        <dsp:cNvPr id="0" name=""/>
        <dsp:cNvSpPr/>
      </dsp:nvSpPr>
      <dsp:spPr>
        <a:xfrm>
          <a:off x="1867768" y="392527"/>
          <a:ext cx="2768976" cy="534980"/>
        </a:xfrm>
        <a:custGeom>
          <a:avLst/>
          <a:gdLst/>
          <a:ahLst/>
          <a:cxnLst/>
          <a:rect l="0" t="0" r="0" b="0"/>
          <a:pathLst>
            <a:path>
              <a:moveTo>
                <a:pt x="2768976" y="0"/>
              </a:moveTo>
              <a:lnTo>
                <a:pt x="2768976" y="267541"/>
              </a:lnTo>
              <a:lnTo>
                <a:pt x="0" y="267541"/>
              </a:lnTo>
              <a:lnTo>
                <a:pt x="0" y="534980"/>
              </a:lnTo>
            </a:path>
          </a:pathLst>
        </a:custGeom>
        <a:noFill/>
        <a:ln w="1397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7AC8E2F-C453-4099-9FD9-1EE597BD9EBC}">
      <dsp:nvSpPr>
        <dsp:cNvPr id="0" name=""/>
        <dsp:cNvSpPr/>
      </dsp:nvSpPr>
      <dsp:spPr>
        <a:xfrm>
          <a:off x="58160" y="104"/>
          <a:ext cx="9157169" cy="392422"/>
        </a:xfrm>
        <a:prstGeom prst="rect">
          <a:avLst/>
        </a:prstGeom>
        <a:no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Count of TDFM by NMO consideration in Future</a:t>
          </a:r>
        </a:p>
      </dsp:txBody>
      <dsp:txXfrm>
        <a:off x="58160" y="104"/>
        <a:ext cx="9157169" cy="392422"/>
      </dsp:txXfrm>
    </dsp:sp>
    <dsp:sp modelId="{179B49EE-F3E9-479D-AC40-F702DD8E1330}">
      <dsp:nvSpPr>
        <dsp:cNvPr id="0" name=""/>
        <dsp:cNvSpPr/>
      </dsp:nvSpPr>
      <dsp:spPr>
        <a:xfrm>
          <a:off x="1133851" y="927507"/>
          <a:ext cx="1467833" cy="398051"/>
        </a:xfrm>
        <a:prstGeom prst="rect">
          <a:avLst/>
        </a:prstGeom>
        <a:solidFill>
          <a:srgbClr val="89D39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Yes</a:t>
          </a:r>
        </a:p>
      </dsp:txBody>
      <dsp:txXfrm>
        <a:off x="1133851" y="927507"/>
        <a:ext cx="1467833" cy="398051"/>
      </dsp:txXfrm>
    </dsp:sp>
    <dsp:sp modelId="{0EF00009-F951-4559-81C1-884FC6AC33B4}">
      <dsp:nvSpPr>
        <dsp:cNvPr id="0" name=""/>
        <dsp:cNvSpPr/>
      </dsp:nvSpPr>
      <dsp:spPr>
        <a:xfrm>
          <a:off x="6684183" y="934145"/>
          <a:ext cx="1467833" cy="391416"/>
        </a:xfrm>
        <a:prstGeom prst="rect">
          <a:avLst/>
        </a:prstGeom>
        <a:solidFill>
          <a:srgbClr val="F5777C"/>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No</a:t>
          </a:r>
        </a:p>
      </dsp:txBody>
      <dsp:txXfrm>
        <a:off x="6684183" y="934145"/>
        <a:ext cx="1467833" cy="3914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60F102-E4E1-4E26-BE2A-21BA0FBF10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BD46D3-091C-4CE6-B536-BCFBEC7570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E79DAA-1FFB-4985-937A-A92F3027BB93}" type="datetimeFigureOut">
              <a:rPr lang="en-US" smtClean="0"/>
              <a:t>3/15/2024</a:t>
            </a:fld>
            <a:endParaRPr lang="en-US"/>
          </a:p>
        </p:txBody>
      </p:sp>
      <p:sp>
        <p:nvSpPr>
          <p:cNvPr id="4" name="Footer Placeholder 3">
            <a:extLst>
              <a:ext uri="{FF2B5EF4-FFF2-40B4-BE49-F238E27FC236}">
                <a16:creationId xmlns:a16="http://schemas.microsoft.com/office/drawing/2014/main" id="{08A5C7B7-75CC-4105-A087-F446329B63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F244B0-3058-4D5A-9CB5-FB505A0662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DD78FD-F7F2-438C-9935-3DC6156CE38C}" type="slidenum">
              <a:rPr lang="en-US" smtClean="0"/>
              <a:t>‹#›</a:t>
            </a:fld>
            <a:endParaRPr lang="en-US"/>
          </a:p>
        </p:txBody>
      </p:sp>
    </p:spTree>
    <p:extLst>
      <p:ext uri="{BB962C8B-B14F-4D97-AF65-F5344CB8AC3E}">
        <p14:creationId xmlns:p14="http://schemas.microsoft.com/office/powerpoint/2010/main" val="26651422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99680-A0BE-43FB-A787-815B30BB9116}"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A30B6-24C2-4F8A-A9EB-D0121C709C5F}" type="slidenum">
              <a:rPr lang="en-US" smtClean="0"/>
              <a:t>‹#›</a:t>
            </a:fld>
            <a:endParaRPr lang="en-US"/>
          </a:p>
        </p:txBody>
      </p:sp>
    </p:spTree>
    <p:extLst>
      <p:ext uri="{BB962C8B-B14F-4D97-AF65-F5344CB8AC3E}">
        <p14:creationId xmlns:p14="http://schemas.microsoft.com/office/powerpoint/2010/main" val="359937215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a:t>
            </a:fld>
            <a:endParaRPr lang="en-US"/>
          </a:p>
        </p:txBody>
      </p:sp>
      <p:sp>
        <p:nvSpPr>
          <p:cNvPr id="5" name="Header Placeholder 4">
            <a:extLst>
              <a:ext uri="{FF2B5EF4-FFF2-40B4-BE49-F238E27FC236}">
                <a16:creationId xmlns:a16="http://schemas.microsoft.com/office/drawing/2014/main" id="{377203D0-D3F9-9322-53AC-921F119A66E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6312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17</a:t>
            </a:fld>
            <a:endParaRPr lang="en-US"/>
          </a:p>
        </p:txBody>
      </p:sp>
      <p:sp>
        <p:nvSpPr>
          <p:cNvPr id="5" name="Header Placeholder 4">
            <a:extLst>
              <a:ext uri="{FF2B5EF4-FFF2-40B4-BE49-F238E27FC236}">
                <a16:creationId xmlns:a16="http://schemas.microsoft.com/office/drawing/2014/main" id="{7F0599FC-0105-2B6B-EF8D-7D5EC425235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69552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18</a:t>
            </a:fld>
            <a:endParaRPr lang="en-US"/>
          </a:p>
        </p:txBody>
      </p:sp>
      <p:sp>
        <p:nvSpPr>
          <p:cNvPr id="5" name="Header Placeholder 4">
            <a:extLst>
              <a:ext uri="{FF2B5EF4-FFF2-40B4-BE49-F238E27FC236}">
                <a16:creationId xmlns:a16="http://schemas.microsoft.com/office/drawing/2014/main" id="{681D76FB-2A63-7839-8D4A-DD1D49EC87A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1943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19</a:t>
            </a:fld>
            <a:endParaRPr lang="en-US"/>
          </a:p>
        </p:txBody>
      </p:sp>
      <p:sp>
        <p:nvSpPr>
          <p:cNvPr id="5" name="Header Placeholder 4">
            <a:extLst>
              <a:ext uri="{FF2B5EF4-FFF2-40B4-BE49-F238E27FC236}">
                <a16:creationId xmlns:a16="http://schemas.microsoft.com/office/drawing/2014/main" id="{633BE20B-F9A4-9D9B-74EC-3B7D5A7C43AC}"/>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07085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20</a:t>
            </a:fld>
            <a:endParaRPr lang="en-US"/>
          </a:p>
        </p:txBody>
      </p:sp>
      <p:sp>
        <p:nvSpPr>
          <p:cNvPr id="5" name="Header Placeholder 4">
            <a:extLst>
              <a:ext uri="{FF2B5EF4-FFF2-40B4-BE49-F238E27FC236}">
                <a16:creationId xmlns:a16="http://schemas.microsoft.com/office/drawing/2014/main" id="{377718E0-2E49-A219-D0FC-32770CD7CFD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9812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21</a:t>
            </a:fld>
            <a:endParaRPr lang="en-US"/>
          </a:p>
        </p:txBody>
      </p:sp>
      <p:sp>
        <p:nvSpPr>
          <p:cNvPr id="5" name="Header Placeholder 4">
            <a:extLst>
              <a:ext uri="{FF2B5EF4-FFF2-40B4-BE49-F238E27FC236}">
                <a16:creationId xmlns:a16="http://schemas.microsoft.com/office/drawing/2014/main" id="{65C3E87F-5DA8-A81E-2BCE-3BD5E823FB9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5234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22</a:t>
            </a:fld>
            <a:endParaRPr lang="en-US"/>
          </a:p>
        </p:txBody>
      </p:sp>
      <p:sp>
        <p:nvSpPr>
          <p:cNvPr id="5" name="Header Placeholder 4">
            <a:extLst>
              <a:ext uri="{FF2B5EF4-FFF2-40B4-BE49-F238E27FC236}">
                <a16:creationId xmlns:a16="http://schemas.microsoft.com/office/drawing/2014/main" id="{1B2FDB25-4150-6DA8-4E6A-ECE217B3981C}"/>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86778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23</a:t>
            </a:fld>
            <a:endParaRPr lang="en-US"/>
          </a:p>
        </p:txBody>
      </p:sp>
      <p:sp>
        <p:nvSpPr>
          <p:cNvPr id="5" name="Header Placeholder 4">
            <a:extLst>
              <a:ext uri="{FF2B5EF4-FFF2-40B4-BE49-F238E27FC236}">
                <a16:creationId xmlns:a16="http://schemas.microsoft.com/office/drawing/2014/main" id="{BC97CEDD-1E5D-AFEE-445D-9411C58B8C2C}"/>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394197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24</a:t>
            </a:fld>
            <a:endParaRPr lang="en-US"/>
          </a:p>
        </p:txBody>
      </p:sp>
      <p:sp>
        <p:nvSpPr>
          <p:cNvPr id="5" name="Header Placeholder 4">
            <a:extLst>
              <a:ext uri="{FF2B5EF4-FFF2-40B4-BE49-F238E27FC236}">
                <a16:creationId xmlns:a16="http://schemas.microsoft.com/office/drawing/2014/main" id="{7C08F5E6-9E47-0BF6-4CC9-71BF3F79CFD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28788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25</a:t>
            </a:fld>
            <a:endParaRPr lang="en-US"/>
          </a:p>
        </p:txBody>
      </p:sp>
      <p:sp>
        <p:nvSpPr>
          <p:cNvPr id="5" name="Header Placeholder 4">
            <a:extLst>
              <a:ext uri="{FF2B5EF4-FFF2-40B4-BE49-F238E27FC236}">
                <a16:creationId xmlns:a16="http://schemas.microsoft.com/office/drawing/2014/main" id="{9F66DE67-230E-38E7-BC87-97F95F51FB8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206861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26</a:t>
            </a:fld>
            <a:endParaRPr lang="en-US"/>
          </a:p>
        </p:txBody>
      </p:sp>
      <p:sp>
        <p:nvSpPr>
          <p:cNvPr id="5" name="Header Placeholder 4">
            <a:extLst>
              <a:ext uri="{FF2B5EF4-FFF2-40B4-BE49-F238E27FC236}">
                <a16:creationId xmlns:a16="http://schemas.microsoft.com/office/drawing/2014/main" id="{B852BB78-792E-0C41-016E-5BBF988A1F1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4782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7</a:t>
            </a:fld>
            <a:endParaRPr lang="en-US"/>
          </a:p>
        </p:txBody>
      </p:sp>
      <p:sp>
        <p:nvSpPr>
          <p:cNvPr id="5" name="Header Placeholder 4">
            <a:extLst>
              <a:ext uri="{FF2B5EF4-FFF2-40B4-BE49-F238E27FC236}">
                <a16:creationId xmlns:a16="http://schemas.microsoft.com/office/drawing/2014/main" id="{D34845E7-BA1B-93E4-F222-A8BEBDB3CFE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75604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27</a:t>
            </a:fld>
            <a:endParaRPr lang="en-US"/>
          </a:p>
        </p:txBody>
      </p:sp>
      <p:sp>
        <p:nvSpPr>
          <p:cNvPr id="5" name="Header Placeholder 4">
            <a:extLst>
              <a:ext uri="{FF2B5EF4-FFF2-40B4-BE49-F238E27FC236}">
                <a16:creationId xmlns:a16="http://schemas.microsoft.com/office/drawing/2014/main" id="{9396B9AF-5550-75FF-849B-52C9CA2239A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50469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28</a:t>
            </a:fld>
            <a:endParaRPr lang="en-US"/>
          </a:p>
        </p:txBody>
      </p:sp>
      <p:sp>
        <p:nvSpPr>
          <p:cNvPr id="5" name="Header Placeholder 4">
            <a:extLst>
              <a:ext uri="{FF2B5EF4-FFF2-40B4-BE49-F238E27FC236}">
                <a16:creationId xmlns:a16="http://schemas.microsoft.com/office/drawing/2014/main" id="{F6BDB874-0E20-AD48-2943-2EEDA32CC3C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67031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29</a:t>
            </a:fld>
            <a:endParaRPr lang="en-US"/>
          </a:p>
        </p:txBody>
      </p:sp>
      <p:sp>
        <p:nvSpPr>
          <p:cNvPr id="5" name="Header Placeholder 4">
            <a:extLst>
              <a:ext uri="{FF2B5EF4-FFF2-40B4-BE49-F238E27FC236}">
                <a16:creationId xmlns:a16="http://schemas.microsoft.com/office/drawing/2014/main" id="{DEB86686-3A23-0DB6-F5EB-D1C5BED1D5B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65571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30</a:t>
            </a:fld>
            <a:endParaRPr lang="en-US"/>
          </a:p>
        </p:txBody>
      </p:sp>
      <p:sp>
        <p:nvSpPr>
          <p:cNvPr id="5" name="Header Placeholder 4">
            <a:extLst>
              <a:ext uri="{FF2B5EF4-FFF2-40B4-BE49-F238E27FC236}">
                <a16:creationId xmlns:a16="http://schemas.microsoft.com/office/drawing/2014/main" id="{794ED02C-AADD-66A4-5B7E-2A76EEB57D5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963165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34</a:t>
            </a:fld>
            <a:endParaRPr lang="en-US"/>
          </a:p>
        </p:txBody>
      </p:sp>
      <p:sp>
        <p:nvSpPr>
          <p:cNvPr id="5" name="Header Placeholder 4">
            <a:extLst>
              <a:ext uri="{FF2B5EF4-FFF2-40B4-BE49-F238E27FC236}">
                <a16:creationId xmlns:a16="http://schemas.microsoft.com/office/drawing/2014/main" id="{322AC72D-BC9F-1FFA-762A-7A1989001A1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280402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35</a:t>
            </a:fld>
            <a:endParaRPr lang="en-US"/>
          </a:p>
        </p:txBody>
      </p:sp>
      <p:sp>
        <p:nvSpPr>
          <p:cNvPr id="5" name="Header Placeholder 4">
            <a:extLst>
              <a:ext uri="{FF2B5EF4-FFF2-40B4-BE49-F238E27FC236}">
                <a16:creationId xmlns:a16="http://schemas.microsoft.com/office/drawing/2014/main" id="{10B8B39F-E534-6004-E73A-70A1BAFD243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278986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36</a:t>
            </a:fld>
            <a:endParaRPr lang="en-US"/>
          </a:p>
        </p:txBody>
      </p:sp>
      <p:sp>
        <p:nvSpPr>
          <p:cNvPr id="5" name="Header Placeholder 4">
            <a:extLst>
              <a:ext uri="{FF2B5EF4-FFF2-40B4-BE49-F238E27FC236}">
                <a16:creationId xmlns:a16="http://schemas.microsoft.com/office/drawing/2014/main" id="{3AA58F93-BDC4-52F9-4BA0-F7203B09E97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74395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37</a:t>
            </a:fld>
            <a:endParaRPr lang="en-US"/>
          </a:p>
        </p:txBody>
      </p:sp>
      <p:sp>
        <p:nvSpPr>
          <p:cNvPr id="5" name="Header Placeholder 4">
            <a:extLst>
              <a:ext uri="{FF2B5EF4-FFF2-40B4-BE49-F238E27FC236}">
                <a16:creationId xmlns:a16="http://schemas.microsoft.com/office/drawing/2014/main" id="{0E8DDBB5-DE86-859D-7B2C-CCA254845A0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078618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38</a:t>
            </a:fld>
            <a:endParaRPr lang="en-US"/>
          </a:p>
        </p:txBody>
      </p:sp>
      <p:sp>
        <p:nvSpPr>
          <p:cNvPr id="5" name="Header Placeholder 4">
            <a:extLst>
              <a:ext uri="{FF2B5EF4-FFF2-40B4-BE49-F238E27FC236}">
                <a16:creationId xmlns:a16="http://schemas.microsoft.com/office/drawing/2014/main" id="{904674A6-F9C5-B38B-7BDD-E5FCD8F5B58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08107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39</a:t>
            </a:fld>
            <a:endParaRPr lang="en-US"/>
          </a:p>
        </p:txBody>
      </p:sp>
      <p:sp>
        <p:nvSpPr>
          <p:cNvPr id="5" name="Header Placeholder 4">
            <a:extLst>
              <a:ext uri="{FF2B5EF4-FFF2-40B4-BE49-F238E27FC236}">
                <a16:creationId xmlns:a16="http://schemas.microsoft.com/office/drawing/2014/main" id="{E7952E49-3447-08E0-6E13-CE46714EBC8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436233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10</a:t>
            </a:fld>
            <a:endParaRPr lang="en-US"/>
          </a:p>
        </p:txBody>
      </p:sp>
      <p:sp>
        <p:nvSpPr>
          <p:cNvPr id="5" name="Header Placeholder 4">
            <a:extLst>
              <a:ext uri="{FF2B5EF4-FFF2-40B4-BE49-F238E27FC236}">
                <a16:creationId xmlns:a16="http://schemas.microsoft.com/office/drawing/2014/main" id="{CBCEA488-41B7-4564-71D8-4DAF3671C6B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03662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40</a:t>
            </a:fld>
            <a:endParaRPr lang="en-US"/>
          </a:p>
        </p:txBody>
      </p:sp>
      <p:sp>
        <p:nvSpPr>
          <p:cNvPr id="5" name="Header Placeholder 4">
            <a:extLst>
              <a:ext uri="{FF2B5EF4-FFF2-40B4-BE49-F238E27FC236}">
                <a16:creationId xmlns:a16="http://schemas.microsoft.com/office/drawing/2014/main" id="{409CDBAD-698A-C235-A5C9-2BB0415BBE3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13515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41</a:t>
            </a:fld>
            <a:endParaRPr lang="en-US"/>
          </a:p>
        </p:txBody>
      </p:sp>
      <p:sp>
        <p:nvSpPr>
          <p:cNvPr id="5" name="Header Placeholder 4">
            <a:extLst>
              <a:ext uri="{FF2B5EF4-FFF2-40B4-BE49-F238E27FC236}">
                <a16:creationId xmlns:a16="http://schemas.microsoft.com/office/drawing/2014/main" id="{50981F1B-99E6-8BB2-0E45-0BD7884C6C5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442921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42</a:t>
            </a:fld>
            <a:endParaRPr lang="en-US"/>
          </a:p>
        </p:txBody>
      </p:sp>
      <p:sp>
        <p:nvSpPr>
          <p:cNvPr id="5" name="Header Placeholder 4">
            <a:extLst>
              <a:ext uri="{FF2B5EF4-FFF2-40B4-BE49-F238E27FC236}">
                <a16:creationId xmlns:a16="http://schemas.microsoft.com/office/drawing/2014/main" id="{A68F36A1-DD6A-8808-E7E0-19C81C79799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96938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43</a:t>
            </a:fld>
            <a:endParaRPr lang="en-US"/>
          </a:p>
        </p:txBody>
      </p:sp>
      <p:sp>
        <p:nvSpPr>
          <p:cNvPr id="5" name="Header Placeholder 4">
            <a:extLst>
              <a:ext uri="{FF2B5EF4-FFF2-40B4-BE49-F238E27FC236}">
                <a16:creationId xmlns:a16="http://schemas.microsoft.com/office/drawing/2014/main" id="{A6F57DB4-1D00-B654-FD9F-DC394F3FE5C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92288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44</a:t>
            </a:fld>
            <a:endParaRPr lang="en-US"/>
          </a:p>
        </p:txBody>
      </p:sp>
      <p:sp>
        <p:nvSpPr>
          <p:cNvPr id="5" name="Header Placeholder 4">
            <a:extLst>
              <a:ext uri="{FF2B5EF4-FFF2-40B4-BE49-F238E27FC236}">
                <a16:creationId xmlns:a16="http://schemas.microsoft.com/office/drawing/2014/main" id="{583C3B41-F63F-23B2-2EBE-0BD7AAB09AB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083963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45</a:t>
            </a:fld>
            <a:endParaRPr lang="en-US"/>
          </a:p>
        </p:txBody>
      </p:sp>
      <p:sp>
        <p:nvSpPr>
          <p:cNvPr id="5" name="Header Placeholder 4">
            <a:extLst>
              <a:ext uri="{FF2B5EF4-FFF2-40B4-BE49-F238E27FC236}">
                <a16:creationId xmlns:a16="http://schemas.microsoft.com/office/drawing/2014/main" id="{EC898F36-351E-69E7-7242-39DB4D1B819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410233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46</a:t>
            </a:fld>
            <a:endParaRPr lang="en-US"/>
          </a:p>
        </p:txBody>
      </p:sp>
      <p:sp>
        <p:nvSpPr>
          <p:cNvPr id="5" name="Header Placeholder 4">
            <a:extLst>
              <a:ext uri="{FF2B5EF4-FFF2-40B4-BE49-F238E27FC236}">
                <a16:creationId xmlns:a16="http://schemas.microsoft.com/office/drawing/2014/main" id="{654FF9F4-73BC-0A76-1435-1A634019A43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77833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48</a:t>
            </a:fld>
            <a:endParaRPr lang="en-US"/>
          </a:p>
        </p:txBody>
      </p:sp>
      <p:sp>
        <p:nvSpPr>
          <p:cNvPr id="5" name="Header Placeholder 4">
            <a:extLst>
              <a:ext uri="{FF2B5EF4-FFF2-40B4-BE49-F238E27FC236}">
                <a16:creationId xmlns:a16="http://schemas.microsoft.com/office/drawing/2014/main" id="{C4A85AE1-504D-CEBA-E1A3-3FF01F10A9F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55497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11</a:t>
            </a:fld>
            <a:endParaRPr lang="en-US"/>
          </a:p>
        </p:txBody>
      </p:sp>
      <p:sp>
        <p:nvSpPr>
          <p:cNvPr id="5" name="Header Placeholder 4">
            <a:extLst>
              <a:ext uri="{FF2B5EF4-FFF2-40B4-BE49-F238E27FC236}">
                <a16:creationId xmlns:a16="http://schemas.microsoft.com/office/drawing/2014/main" id="{0FE01ADD-3E8F-5F16-DFD2-01CDEEE794A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2824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12</a:t>
            </a:fld>
            <a:endParaRPr lang="en-US"/>
          </a:p>
        </p:txBody>
      </p:sp>
      <p:sp>
        <p:nvSpPr>
          <p:cNvPr id="5" name="Header Placeholder 4">
            <a:extLst>
              <a:ext uri="{FF2B5EF4-FFF2-40B4-BE49-F238E27FC236}">
                <a16:creationId xmlns:a16="http://schemas.microsoft.com/office/drawing/2014/main" id="{7C5DF9CE-0870-AEA3-E080-21010F5EACC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05017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13</a:t>
            </a:fld>
            <a:endParaRPr lang="en-US"/>
          </a:p>
        </p:txBody>
      </p:sp>
      <p:sp>
        <p:nvSpPr>
          <p:cNvPr id="5" name="Header Placeholder 4">
            <a:extLst>
              <a:ext uri="{FF2B5EF4-FFF2-40B4-BE49-F238E27FC236}">
                <a16:creationId xmlns:a16="http://schemas.microsoft.com/office/drawing/2014/main" id="{54E6651B-50D4-2245-2B96-E4E96FFEBA2D}"/>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7189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14</a:t>
            </a:fld>
            <a:endParaRPr lang="en-US"/>
          </a:p>
        </p:txBody>
      </p:sp>
      <p:sp>
        <p:nvSpPr>
          <p:cNvPr id="5" name="Header Placeholder 4">
            <a:extLst>
              <a:ext uri="{FF2B5EF4-FFF2-40B4-BE49-F238E27FC236}">
                <a16:creationId xmlns:a16="http://schemas.microsoft.com/office/drawing/2014/main" id="{46843973-7979-B100-B0D1-ED392F7890A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1084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15</a:t>
            </a:fld>
            <a:endParaRPr lang="en-US"/>
          </a:p>
        </p:txBody>
      </p:sp>
      <p:sp>
        <p:nvSpPr>
          <p:cNvPr id="5" name="Header Placeholder 4">
            <a:extLst>
              <a:ext uri="{FF2B5EF4-FFF2-40B4-BE49-F238E27FC236}">
                <a16:creationId xmlns:a16="http://schemas.microsoft.com/office/drawing/2014/main" id="{C07A06BF-6544-B509-34EF-F6306961D98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24165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6A30B6-24C2-4F8A-A9EB-D0121C709C5F}" type="slidenum">
              <a:rPr lang="en-US" smtClean="0"/>
              <a:t>16</a:t>
            </a:fld>
            <a:endParaRPr lang="en-US"/>
          </a:p>
        </p:txBody>
      </p:sp>
      <p:sp>
        <p:nvSpPr>
          <p:cNvPr id="5" name="Header Placeholder 4">
            <a:extLst>
              <a:ext uri="{FF2B5EF4-FFF2-40B4-BE49-F238E27FC236}">
                <a16:creationId xmlns:a16="http://schemas.microsoft.com/office/drawing/2014/main" id="{685D1037-2E63-152B-6A01-157D5B4AF9B1}"/>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5732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Footer Placeholder 4"/>
          <p:cNvSpPr>
            <a:spLocks noGrp="1"/>
          </p:cNvSpPr>
          <p:nvPr>
            <p:ph type="ftr" sz="quarter" idx="11"/>
          </p:nvPr>
        </p:nvSpPr>
        <p:spPr>
          <a:xfrm rot="16200000">
            <a:off x="9959341" y="4046537"/>
            <a:ext cx="3581400" cy="365125"/>
          </a:xfrm>
          <a:prstGeom prst="rect">
            <a:avLst/>
          </a:prstGeom>
        </p:spPr>
        <p:txBody>
          <a:bodyPr/>
          <a:lstStyle>
            <a:lvl1pPr>
              <a:defRPr sz="1600">
                <a:solidFill>
                  <a:schemeClr val="tx1">
                    <a:lumMod val="65000"/>
                  </a:schemeClr>
                </a:solidFill>
              </a:defRPr>
            </a:lvl1pPr>
          </a:lstStyle>
          <a:p>
            <a:r>
              <a:rPr lang="en-US">
                <a:latin typeface="+mj-lt"/>
              </a:rPr>
              <a:t>Panel Meeting</a:t>
            </a:r>
            <a:endParaRPr lang="en-US"/>
          </a:p>
        </p:txBody>
      </p:sp>
      <p:sp>
        <p:nvSpPr>
          <p:cNvPr id="6" name="Slide Number Placeholder 5"/>
          <p:cNvSpPr>
            <a:spLocks noGrp="1"/>
          </p:cNvSpPr>
          <p:nvPr>
            <p:ph type="sldNum" sz="quarter" idx="12"/>
          </p:nvPr>
        </p:nvSpPr>
        <p:spPr/>
        <p:txBody>
          <a:bodyPr>
            <a:normAutofit/>
          </a:bodyPr>
          <a:lstStyle>
            <a:lvl1pPr>
              <a:defRPr sz="1600">
                <a:solidFill>
                  <a:schemeClr val="tx1">
                    <a:lumMod val="65000"/>
                  </a:schemeClr>
                </a:solidFill>
              </a:defRPr>
            </a:lvl1pPr>
          </a:lstStyle>
          <a:p>
            <a:fld id="{576012C1-3069-4AF3-BCE3-B426AE9E1E23}" type="slidenum">
              <a:rPr lang="en-US" smtClean="0"/>
              <a:pPr/>
              <a:t>‹#›</a:t>
            </a:fld>
            <a:endParaRPr lang="en-US"/>
          </a:p>
        </p:txBody>
      </p:sp>
      <p:sp>
        <p:nvSpPr>
          <p:cNvPr id="7" name="Rectangle 6"/>
          <p:cNvSpPr/>
          <p:nvPr/>
        </p:nvSpPr>
        <p:spPr>
          <a:xfrm>
            <a:off x="0" y="0"/>
            <a:ext cx="457200" cy="6858000"/>
          </a:xfrm>
          <a:prstGeom prst="rect">
            <a:avLst/>
          </a:prstGeom>
          <a:solidFill>
            <a:srgbClr val="B7A36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a:extLst>
              <a:ext uri="{FF2B5EF4-FFF2-40B4-BE49-F238E27FC236}">
                <a16:creationId xmlns:a16="http://schemas.microsoft.com/office/drawing/2014/main" id="{91337D98-EE99-A857-0677-8275F5BAD8C2}"/>
              </a:ext>
            </a:extLst>
          </p:cNvPr>
          <p:cNvSpPr>
            <a:spLocks noGrp="1"/>
          </p:cNvSpPr>
          <p:nvPr>
            <p:ph type="dt" sz="half" idx="13"/>
          </p:nvPr>
        </p:nvSpPr>
        <p:spPr/>
        <p:txBody>
          <a:bodyPr/>
          <a:lstStyle/>
          <a:p>
            <a:fld id="{5D8887D1-085D-4264-B035-05BB6A53D10B}" type="datetime1">
              <a:rPr lang="en-US" smtClean="0"/>
              <a:t>3/15/2024</a:t>
            </a:fld>
            <a:endParaRPr lang="en-US"/>
          </a:p>
        </p:txBody>
      </p:sp>
      <p:sp>
        <p:nvSpPr>
          <p:cNvPr id="8" name="Title 7">
            <a:extLst>
              <a:ext uri="{FF2B5EF4-FFF2-40B4-BE49-F238E27FC236}">
                <a16:creationId xmlns:a16="http://schemas.microsoft.com/office/drawing/2014/main" id="{D13E4CA0-0B00-113F-AD25-CB5DF80E24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82450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0797542" y="998537"/>
            <a:ext cx="1904999" cy="365125"/>
          </a:xfrm>
          <a:prstGeom prst="rect">
            <a:avLst/>
          </a:prstGeom>
        </p:spPr>
        <p:txBody>
          <a:bodyPr/>
          <a:lstStyle/>
          <a:p>
            <a:fld id="{BDC5784B-27E1-4AE0-A129-2BEFBE33C339}" type="datetime1">
              <a:rPr lang="en-US" smtClean="0"/>
              <a:t>3/15/2024</a:t>
            </a:fld>
            <a:endParaRPr lang="en-US"/>
          </a:p>
        </p:txBody>
      </p:sp>
      <p:sp>
        <p:nvSpPr>
          <p:cNvPr id="5" name="Footer Placeholder 4"/>
          <p:cNvSpPr>
            <a:spLocks noGrp="1"/>
          </p:cNvSpPr>
          <p:nvPr>
            <p:ph type="ftr" sz="quarter" idx="11"/>
          </p:nvPr>
        </p:nvSpPr>
        <p:spPr>
          <a:xfrm rot="16200000">
            <a:off x="9959341" y="4046537"/>
            <a:ext cx="3581400" cy="365125"/>
          </a:xfrm>
          <a:prstGeom prst="rect">
            <a:avLst/>
          </a:prstGeom>
        </p:spPr>
        <p:txBody>
          <a:bodyPr/>
          <a:lstStyle/>
          <a:p>
            <a:r>
              <a:rPr lang="en-US">
                <a:latin typeface="+mj-lt"/>
              </a:rPr>
              <a:t>Project Kick-Off Webinar</a:t>
            </a:r>
            <a:endParaRPr lang="en-US"/>
          </a:p>
        </p:txBody>
      </p:sp>
      <p:sp>
        <p:nvSpPr>
          <p:cNvPr id="6" name="Slide Number Placeholder 5"/>
          <p:cNvSpPr>
            <a:spLocks noGrp="1"/>
          </p:cNvSpPr>
          <p:nvPr>
            <p:ph type="sldNum" sz="quarter" idx="12"/>
          </p:nvPr>
        </p:nvSpPr>
        <p:spPr/>
        <p:txBody>
          <a:bodyPr/>
          <a:lstStyle/>
          <a:p>
            <a:fld id="{576012C1-3069-4AF3-BCE3-B426AE9E1E23}" type="slidenum">
              <a:rPr lang="en-US" smtClean="0"/>
              <a:t>‹#›</a:t>
            </a:fld>
            <a:endParaRPr lang="en-US"/>
          </a:p>
        </p:txBody>
      </p:sp>
    </p:spTree>
    <p:extLst>
      <p:ext uri="{BB962C8B-B14F-4D97-AF65-F5344CB8AC3E}">
        <p14:creationId xmlns:p14="http://schemas.microsoft.com/office/powerpoint/2010/main" val="150062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10797542" y="998537"/>
            <a:ext cx="1904999" cy="365125"/>
          </a:xfrm>
          <a:prstGeom prst="rect">
            <a:avLst/>
          </a:prstGeom>
        </p:spPr>
        <p:txBody>
          <a:bodyPr/>
          <a:lstStyle/>
          <a:p>
            <a:fld id="{3758C164-2647-4AC1-8D31-B09485CE79C3}" type="datetime1">
              <a:rPr lang="en-US" smtClean="0"/>
              <a:t>3/15/2024</a:t>
            </a:fld>
            <a:endParaRPr lang="en-US"/>
          </a:p>
        </p:txBody>
      </p:sp>
      <p:sp>
        <p:nvSpPr>
          <p:cNvPr id="5" name="Footer Placeholder 4"/>
          <p:cNvSpPr>
            <a:spLocks noGrp="1"/>
          </p:cNvSpPr>
          <p:nvPr>
            <p:ph type="ftr" sz="quarter" idx="11"/>
          </p:nvPr>
        </p:nvSpPr>
        <p:spPr>
          <a:xfrm rot="16200000">
            <a:off x="9959341" y="4046537"/>
            <a:ext cx="3581400" cy="365125"/>
          </a:xfrm>
          <a:prstGeom prst="rect">
            <a:avLst/>
          </a:prstGeom>
        </p:spPr>
        <p:txBody>
          <a:bodyPr/>
          <a:lstStyle/>
          <a:p>
            <a:r>
              <a:rPr lang="en-US">
                <a:latin typeface="+mj-lt"/>
              </a:rPr>
              <a:t>Project Kick-Off Webinar</a:t>
            </a:r>
            <a:endParaRPr lang="en-US"/>
          </a:p>
        </p:txBody>
      </p:sp>
      <p:sp>
        <p:nvSpPr>
          <p:cNvPr id="6" name="Slide Number Placeholder 5"/>
          <p:cNvSpPr>
            <a:spLocks noGrp="1"/>
          </p:cNvSpPr>
          <p:nvPr>
            <p:ph type="sldNum" sz="quarter" idx="12"/>
          </p:nvPr>
        </p:nvSpPr>
        <p:spPr/>
        <p:txBody>
          <a:bodyPr/>
          <a:lstStyle/>
          <a:p>
            <a:fld id="{576012C1-3069-4AF3-BCE3-B426AE9E1E23}" type="slidenum">
              <a:rPr lang="en-US" smtClean="0"/>
              <a:t>‹#›</a:t>
            </a:fld>
            <a:endParaRPr lang="en-US"/>
          </a:p>
        </p:txBody>
      </p:sp>
    </p:spTree>
    <p:extLst>
      <p:ext uri="{BB962C8B-B14F-4D97-AF65-F5344CB8AC3E}">
        <p14:creationId xmlns:p14="http://schemas.microsoft.com/office/powerpoint/2010/main" val="1092324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2AF1-DABC-43B5-B332-E607721CB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FF4880-4ADB-4676-976D-29BB01A8C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87479-A93D-4957-9F72-C95F9E78F089}"/>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5" name="Footer Placeholder 4">
            <a:extLst>
              <a:ext uri="{FF2B5EF4-FFF2-40B4-BE49-F238E27FC236}">
                <a16:creationId xmlns:a16="http://schemas.microsoft.com/office/drawing/2014/main" id="{3BABA42F-E98B-4AA8-8F8A-330C48F62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EA15F9-1F4C-441D-B3D2-A68C37BD05E0}"/>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1648110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C789-C435-4DDE-9271-1A675E5A5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6D269-4937-4B71-8EC5-34BFEAF6E3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7445F-1F97-420D-B13A-6CEF0668DB97}"/>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5" name="Footer Placeholder 4">
            <a:extLst>
              <a:ext uri="{FF2B5EF4-FFF2-40B4-BE49-F238E27FC236}">
                <a16:creationId xmlns:a16="http://schemas.microsoft.com/office/drawing/2014/main" id="{5EEBB898-9A56-4B90-8579-9D5F512EA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61541-7D07-4F0D-82BF-02E22C2D1719}"/>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1907177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6EBA-A4F6-4DD4-B866-3CD80FD22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AF5D2-DE4E-4FE2-A1C2-D2CCFBC18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3CE18-44FD-46F9-A84D-0EDB1BB8357F}"/>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5" name="Footer Placeholder 4">
            <a:extLst>
              <a:ext uri="{FF2B5EF4-FFF2-40B4-BE49-F238E27FC236}">
                <a16:creationId xmlns:a16="http://schemas.microsoft.com/office/drawing/2014/main" id="{797E6148-1C0A-47A4-BA9E-B9C2B1622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1BB8F-7488-473B-A7CA-B5C067F51754}"/>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281308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A0BF1-4594-4542-84DA-3C1B62F822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EFFCD-31E0-490A-94D0-C1822727F5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45AFA-3841-4D91-B762-32954EC4BD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AF3F59-D066-4B8A-8840-50BC5573AD45}"/>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6" name="Footer Placeholder 5">
            <a:extLst>
              <a:ext uri="{FF2B5EF4-FFF2-40B4-BE49-F238E27FC236}">
                <a16:creationId xmlns:a16="http://schemas.microsoft.com/office/drawing/2014/main" id="{F08B3CF7-11C9-4682-A5C8-050A0D34CD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5C7E9-DD6F-468B-BDB8-33DB1A2D9977}"/>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182330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AB5E-3E1F-4A96-A1FD-8AF51B8658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7B614-57A5-4192-95D4-344997A92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B0984B-5657-4159-B6AF-0305AF67AB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95185-92DE-4B3D-AE9D-CFF3FF710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A19D9-0E7A-4B61-A1BD-872415FE63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C5536-D1AE-44F1-93DF-8B58DD55CF1E}"/>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8" name="Footer Placeholder 7">
            <a:extLst>
              <a:ext uri="{FF2B5EF4-FFF2-40B4-BE49-F238E27FC236}">
                <a16:creationId xmlns:a16="http://schemas.microsoft.com/office/drawing/2014/main" id="{FE8EAB9C-DE05-4856-A1AF-40FEE0CF44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186D77-77F5-49B8-B2C2-B69E9EBEB9AE}"/>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38063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3D79-ADB3-410A-9FA6-4EDBFD8C7C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244D20-A483-4BBB-8D43-A22BD74AA7CA}"/>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4" name="Footer Placeholder 3">
            <a:extLst>
              <a:ext uri="{FF2B5EF4-FFF2-40B4-BE49-F238E27FC236}">
                <a16:creationId xmlns:a16="http://schemas.microsoft.com/office/drawing/2014/main" id="{84D5A1B4-0398-4333-9F36-E9C9C27B7A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E0F3DB-8FB2-4858-8C41-D4126D36D3C3}"/>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7392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A1457-6AE9-4DA4-919B-51E17AC6CD5D}"/>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3" name="Footer Placeholder 2">
            <a:extLst>
              <a:ext uri="{FF2B5EF4-FFF2-40B4-BE49-F238E27FC236}">
                <a16:creationId xmlns:a16="http://schemas.microsoft.com/office/drawing/2014/main" id="{F6A8801A-DC14-4D68-B7D7-D2F4B750BA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106D30-CFDA-4D05-B313-5FD25CB4B7C8}"/>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107159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FB8FF-B1D0-4764-AA1D-8DB47F8387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7ACA5-BAAD-45B6-88B0-DBD334016D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7C65CC-86EA-4399-A051-C4EBB5B09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ED2B0-4B15-4D7B-9F30-FE793EBFAF45}"/>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6" name="Footer Placeholder 5">
            <a:extLst>
              <a:ext uri="{FF2B5EF4-FFF2-40B4-BE49-F238E27FC236}">
                <a16:creationId xmlns:a16="http://schemas.microsoft.com/office/drawing/2014/main" id="{8636DBE1-BAF7-408A-BBAF-C0D979C8D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8E236-6604-4858-806F-6B367272AA49}"/>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347435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114000"/>
              </a:lnSpc>
              <a:spcBef>
                <a:spcPts val="0"/>
              </a:spcBef>
              <a:spcAft>
                <a:spcPts val="0"/>
              </a:spcAft>
              <a:buFont typeface="Wingdings" panose="05000000000000000000" pitchFamily="2" charset="2"/>
              <a:buChar char="q"/>
              <a:defRPr sz="2400"/>
            </a:lvl1pPr>
            <a:lvl2pPr marL="685800" indent="-296863">
              <a:lnSpc>
                <a:spcPct val="114000"/>
              </a:lnSpc>
              <a:spcBef>
                <a:spcPts val="0"/>
              </a:spcBef>
              <a:spcAft>
                <a:spcPts val="0"/>
              </a:spcAft>
              <a:buFont typeface="Wingdings" panose="05000000000000000000" pitchFamily="2" charset="2"/>
              <a:buChar char="Ø"/>
              <a:defRPr sz="2200"/>
            </a:lvl2pPr>
            <a:lvl3pPr>
              <a:lnSpc>
                <a:spcPct val="114000"/>
              </a:lnSpc>
              <a:spcBef>
                <a:spcPts val="0"/>
              </a:spcBef>
              <a:spcAft>
                <a:spcPts val="0"/>
              </a:spcAft>
              <a:defRPr sz="2000"/>
            </a:lvl3pPr>
            <a:lvl4pPr>
              <a:lnSpc>
                <a:spcPct val="114000"/>
              </a:lnSpc>
              <a:spcBef>
                <a:spcPts val="0"/>
              </a:spcBef>
              <a:spcAft>
                <a:spcPts val="0"/>
              </a:spcAft>
              <a:defRPr sz="1800"/>
            </a:lvl4pPr>
            <a:lvl5pPr>
              <a:lnSpc>
                <a:spcPct val="114000"/>
              </a:lnSpc>
              <a:spcBef>
                <a:spcPts val="0"/>
              </a:spcBef>
              <a:spcAft>
                <a:spcPts val="0"/>
              </a:spcAft>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rot="16200000">
            <a:off x="9959341" y="4046537"/>
            <a:ext cx="3581400" cy="365125"/>
          </a:xfrm>
          <a:prstGeom prst="rect">
            <a:avLst/>
          </a:prstGeom>
        </p:spPr>
        <p:txBody>
          <a:bodyPr/>
          <a:lstStyle>
            <a:lvl1pPr>
              <a:defRPr sz="1600"/>
            </a:lvl1pPr>
          </a:lstStyle>
          <a:p>
            <a:r>
              <a:rPr lang="en-US"/>
              <a:t>Panel Meeting</a:t>
            </a:r>
          </a:p>
        </p:txBody>
      </p:sp>
      <p:sp>
        <p:nvSpPr>
          <p:cNvPr id="6" name="Slide Number Placeholder 5"/>
          <p:cNvSpPr>
            <a:spLocks noGrp="1"/>
          </p:cNvSpPr>
          <p:nvPr>
            <p:ph type="sldNum" sz="quarter" idx="12"/>
          </p:nvPr>
        </p:nvSpPr>
        <p:spPr/>
        <p:txBody>
          <a:bodyPr>
            <a:normAutofit/>
          </a:bodyPr>
          <a:lstStyle>
            <a:lvl1pPr>
              <a:defRPr sz="1600">
                <a:solidFill>
                  <a:schemeClr val="tx1"/>
                </a:solidFill>
                <a:highlight>
                  <a:srgbClr val="B7A369"/>
                </a:highlight>
              </a:defRPr>
            </a:lvl1pPr>
          </a:lstStyle>
          <a:p>
            <a:fld id="{576012C1-3069-4AF3-BCE3-B426AE9E1E23}" type="slidenum">
              <a:rPr lang="en-US" smtClean="0"/>
              <a:pPr/>
              <a:t>‹#›</a:t>
            </a:fld>
            <a:endParaRPr lang="en-US"/>
          </a:p>
        </p:txBody>
      </p:sp>
      <p:sp>
        <p:nvSpPr>
          <p:cNvPr id="7" name="Date Placeholder 6">
            <a:extLst>
              <a:ext uri="{FF2B5EF4-FFF2-40B4-BE49-F238E27FC236}">
                <a16:creationId xmlns:a16="http://schemas.microsoft.com/office/drawing/2014/main" id="{4D284AF0-666D-42FE-ADA0-B377375876D5}"/>
              </a:ext>
            </a:extLst>
          </p:cNvPr>
          <p:cNvSpPr>
            <a:spLocks noGrp="1"/>
          </p:cNvSpPr>
          <p:nvPr>
            <p:ph type="dt" sz="half" idx="2"/>
          </p:nvPr>
        </p:nvSpPr>
        <p:spPr>
          <a:xfrm rot="16200000">
            <a:off x="10797542" y="998537"/>
            <a:ext cx="1904999" cy="365125"/>
          </a:xfrm>
          <a:prstGeom prst="rect">
            <a:avLst/>
          </a:prstGeom>
        </p:spPr>
        <p:txBody>
          <a:bodyPr/>
          <a:lstStyle>
            <a:lvl1pPr>
              <a:defRPr sz="1600">
                <a:solidFill>
                  <a:srgbClr val="000000"/>
                </a:solidFill>
              </a:defRPr>
            </a:lvl1pPr>
          </a:lstStyle>
          <a:p>
            <a:fld id="{751A3D86-380E-4B1C-AE0E-0AE4E2687684}" type="datetime1">
              <a:rPr lang="en-US" smtClean="0"/>
              <a:t>3/15/2024</a:t>
            </a:fld>
            <a:endParaRPr lang="en-US"/>
          </a:p>
        </p:txBody>
      </p:sp>
    </p:spTree>
    <p:extLst>
      <p:ext uri="{BB962C8B-B14F-4D97-AF65-F5344CB8AC3E}">
        <p14:creationId xmlns:p14="http://schemas.microsoft.com/office/powerpoint/2010/main" val="22719917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02F-E77D-4130-9FD4-4B9DB03B2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60C29F-EFD8-459C-867E-D427BB441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405C9A-0F0A-4558-BB32-BEC44F46E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6A0F6F-B7A4-4EAC-91EF-217F457094A1}"/>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6" name="Footer Placeholder 5">
            <a:extLst>
              <a:ext uri="{FF2B5EF4-FFF2-40B4-BE49-F238E27FC236}">
                <a16:creationId xmlns:a16="http://schemas.microsoft.com/office/drawing/2014/main" id="{27C1B893-7049-4F3E-955D-1D90067B0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D9D05-9CA7-4A8A-8737-0C24940DD723}"/>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967996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FF6C5-193B-4BBE-A931-6DF50BDDC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571B86-5182-4BBF-B8A6-ED53F1003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385C-3425-4D23-BB73-ACC0796A7900}"/>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5" name="Footer Placeholder 4">
            <a:extLst>
              <a:ext uri="{FF2B5EF4-FFF2-40B4-BE49-F238E27FC236}">
                <a16:creationId xmlns:a16="http://schemas.microsoft.com/office/drawing/2014/main" id="{111523EE-9465-4C0B-8023-0BC062EED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1F0A4-FFA9-450E-96BD-A57B04076011}"/>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88790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80FEF9-B89C-421C-B79D-B6473A6D0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C66B97-338B-4C28-9B52-A2CA933452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57BBB-C60C-4864-8E47-A2A1D02FBE27}"/>
              </a:ext>
            </a:extLst>
          </p:cNvPr>
          <p:cNvSpPr>
            <a:spLocks noGrp="1"/>
          </p:cNvSpPr>
          <p:nvPr>
            <p:ph type="dt" sz="half" idx="10"/>
          </p:nvPr>
        </p:nvSpPr>
        <p:spPr/>
        <p:txBody>
          <a:bodyPr/>
          <a:lstStyle/>
          <a:p>
            <a:fld id="{B59508E7-2DCE-4F7C-9418-A7BB96460F52}" type="datetimeFigureOut">
              <a:rPr lang="en-US" smtClean="0"/>
              <a:t>3/15/2024</a:t>
            </a:fld>
            <a:endParaRPr lang="en-US"/>
          </a:p>
        </p:txBody>
      </p:sp>
      <p:sp>
        <p:nvSpPr>
          <p:cNvPr id="5" name="Footer Placeholder 4">
            <a:extLst>
              <a:ext uri="{FF2B5EF4-FFF2-40B4-BE49-F238E27FC236}">
                <a16:creationId xmlns:a16="http://schemas.microsoft.com/office/drawing/2014/main" id="{D0C149C2-0CCD-47D3-8654-2BB76A55CA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84163-C467-4D73-B5C3-AD3F9B08E049}"/>
              </a:ext>
            </a:extLst>
          </p:cNvPr>
          <p:cNvSpPr>
            <a:spLocks noGrp="1"/>
          </p:cNvSpPr>
          <p:nvPr>
            <p:ph type="sldNum" sz="quarter" idx="12"/>
          </p:nvPr>
        </p:nvSpPr>
        <p:spPr/>
        <p:txBody>
          <a:bodyPr/>
          <a:lstStyle/>
          <a:p>
            <a:fld id="{CF30CCF2-8007-4F50-ACAA-1C567C3F0EE5}" type="slidenum">
              <a:rPr lang="en-US" smtClean="0"/>
              <a:t>‹#›</a:t>
            </a:fld>
            <a:endParaRPr lang="en-US"/>
          </a:p>
        </p:txBody>
      </p:sp>
    </p:spTree>
    <p:extLst>
      <p:ext uri="{BB962C8B-B14F-4D97-AF65-F5344CB8AC3E}">
        <p14:creationId xmlns:p14="http://schemas.microsoft.com/office/powerpoint/2010/main" val="301953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rot="16200000">
            <a:off x="10797542" y="998537"/>
            <a:ext cx="1904999" cy="365125"/>
          </a:xfrm>
          <a:prstGeom prst="rect">
            <a:avLst/>
          </a:prstGeom>
        </p:spPr>
        <p:txBody>
          <a:bodyPr/>
          <a:lstStyle>
            <a:lvl1pPr>
              <a:defRPr sz="1600"/>
            </a:lvl1pPr>
          </a:lstStyle>
          <a:p>
            <a:fld id="{43E213F6-121F-4537-BA52-FB9940FF3FD8}" type="datetime1">
              <a:rPr lang="en-US" smtClean="0"/>
              <a:t>3/15/2024</a:t>
            </a:fld>
            <a:endParaRPr lang="en-US"/>
          </a:p>
        </p:txBody>
      </p:sp>
      <p:sp>
        <p:nvSpPr>
          <p:cNvPr id="5" name="Footer Placeholder 4"/>
          <p:cNvSpPr>
            <a:spLocks noGrp="1"/>
          </p:cNvSpPr>
          <p:nvPr>
            <p:ph type="ftr" sz="quarter" idx="11"/>
          </p:nvPr>
        </p:nvSpPr>
        <p:spPr>
          <a:xfrm rot="16200000">
            <a:off x="9959341" y="4046537"/>
            <a:ext cx="3581400" cy="365125"/>
          </a:xfrm>
          <a:prstGeom prst="rect">
            <a:avLst/>
          </a:prstGeom>
        </p:spPr>
        <p:txBody>
          <a:bodyPr/>
          <a:lstStyle>
            <a:lvl1pPr>
              <a:defRPr sz="1600"/>
            </a:lvl1pPr>
          </a:lstStyle>
          <a:p>
            <a:r>
              <a:rPr lang="en-US">
                <a:latin typeface="+mj-lt"/>
              </a:rPr>
              <a:t>Panel Meeting</a:t>
            </a:r>
            <a:endParaRPr lang="en-US"/>
          </a:p>
        </p:txBody>
      </p:sp>
      <p:sp>
        <p:nvSpPr>
          <p:cNvPr id="6" name="Slide Number Placeholder 5"/>
          <p:cNvSpPr>
            <a:spLocks noGrp="1"/>
          </p:cNvSpPr>
          <p:nvPr>
            <p:ph type="sldNum" sz="quarter" idx="12"/>
          </p:nvPr>
        </p:nvSpPr>
        <p:spPr/>
        <p:txBody>
          <a:bodyPr>
            <a:normAutofit/>
          </a:bodyPr>
          <a:lstStyle>
            <a:lvl1pPr>
              <a:defRPr sz="1600"/>
            </a:lvl1pPr>
          </a:lstStyle>
          <a:p>
            <a:fld id="{576012C1-3069-4AF3-BCE3-B426AE9E1E23}" type="slidenum">
              <a:rPr lang="en-US" smtClean="0"/>
              <a:pPr/>
              <a:t>‹#›</a:t>
            </a:fld>
            <a:endParaRPr lang="en-US"/>
          </a:p>
        </p:txBody>
      </p:sp>
    </p:spTree>
    <p:extLst>
      <p:ext uri="{BB962C8B-B14F-4D97-AF65-F5344CB8AC3E}">
        <p14:creationId xmlns:p14="http://schemas.microsoft.com/office/powerpoint/2010/main" val="127085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rot="16200000">
            <a:off x="10797542" y="998537"/>
            <a:ext cx="1904999" cy="365125"/>
          </a:xfrm>
          <a:prstGeom prst="rect">
            <a:avLst/>
          </a:prstGeom>
        </p:spPr>
        <p:txBody>
          <a:bodyPr/>
          <a:lstStyle>
            <a:lvl1pPr>
              <a:defRPr sz="1600"/>
            </a:lvl1pPr>
          </a:lstStyle>
          <a:p>
            <a:fld id="{6F424403-3C80-4738-BA09-53614997151C}" type="datetime1">
              <a:rPr lang="en-US" smtClean="0"/>
              <a:t>3/15/2024</a:t>
            </a:fld>
            <a:endParaRPr lang="en-US"/>
          </a:p>
        </p:txBody>
      </p:sp>
      <p:sp>
        <p:nvSpPr>
          <p:cNvPr id="6" name="Footer Placeholder 5"/>
          <p:cNvSpPr>
            <a:spLocks noGrp="1"/>
          </p:cNvSpPr>
          <p:nvPr>
            <p:ph type="ftr" sz="quarter" idx="11"/>
          </p:nvPr>
        </p:nvSpPr>
        <p:spPr>
          <a:xfrm rot="16200000">
            <a:off x="9959341" y="4046537"/>
            <a:ext cx="3581400" cy="365125"/>
          </a:xfrm>
          <a:prstGeom prst="rect">
            <a:avLst/>
          </a:prstGeom>
        </p:spPr>
        <p:txBody>
          <a:bodyPr/>
          <a:lstStyle>
            <a:lvl1pPr>
              <a:defRPr sz="1600"/>
            </a:lvl1pPr>
          </a:lstStyle>
          <a:p>
            <a:r>
              <a:rPr lang="en-US">
                <a:latin typeface="+mj-lt"/>
              </a:rPr>
              <a:t>Panel Meeting</a:t>
            </a:r>
            <a:endParaRPr lang="en-US"/>
          </a:p>
        </p:txBody>
      </p:sp>
      <p:sp>
        <p:nvSpPr>
          <p:cNvPr id="7" name="Slide Number Placeholder 6"/>
          <p:cNvSpPr>
            <a:spLocks noGrp="1"/>
          </p:cNvSpPr>
          <p:nvPr>
            <p:ph type="sldNum" sz="quarter" idx="12"/>
          </p:nvPr>
        </p:nvSpPr>
        <p:spPr/>
        <p:txBody>
          <a:bodyPr>
            <a:normAutofit/>
          </a:bodyPr>
          <a:lstStyle>
            <a:lvl1pPr>
              <a:defRPr sz="1600"/>
            </a:lvl1pPr>
          </a:lstStyle>
          <a:p>
            <a:fld id="{576012C1-3069-4AF3-BCE3-B426AE9E1E23}" type="slidenum">
              <a:rPr lang="en-US" smtClean="0"/>
              <a:pPr/>
              <a:t>‹#›</a:t>
            </a:fld>
            <a:endParaRPr lang="en-US"/>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r="90799" b="33580"/>
          <a:stretch/>
        </p:blipFill>
        <p:spPr bwMode="auto">
          <a:xfrm>
            <a:off x="-9236" y="0"/>
            <a:ext cx="504825" cy="685800"/>
          </a:xfrm>
          <a:prstGeom prst="rect">
            <a:avLst/>
          </a:prstGeom>
          <a:ln>
            <a:noFill/>
          </a:ln>
          <a:extLst>
            <a:ext uri="{53640926-AAD7-44D8-BBD7-CCE9431645EC}">
              <a14:shadowObscured xmlns:a14="http://schemas.microsoft.com/office/drawing/2010/main"/>
            </a:ext>
          </a:extLst>
        </p:spPr>
      </p:pic>
      <p:pic>
        <p:nvPicPr>
          <p:cNvPr id="9" name="Picture 8"/>
          <p:cNvPicPr/>
          <p:nvPr userDrawn="1"/>
        </p:nvPicPr>
        <p:blipFill rotWithShape="1">
          <a:blip r:embed="rId3" cstate="print">
            <a:extLst>
              <a:ext uri="{28A0092B-C50C-407E-A947-70E740481C1C}">
                <a14:useLocalDpi xmlns:a14="http://schemas.microsoft.com/office/drawing/2010/main" val="0"/>
              </a:ext>
            </a:extLst>
          </a:blip>
          <a:srcRect t="84871" r="55903" b="-3321"/>
          <a:stretch/>
        </p:blipFill>
        <p:spPr bwMode="auto">
          <a:xfrm>
            <a:off x="544925" y="92361"/>
            <a:ext cx="2419350" cy="190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494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10797542" y="998537"/>
            <a:ext cx="1904999" cy="365125"/>
          </a:xfrm>
          <a:prstGeom prst="rect">
            <a:avLst/>
          </a:prstGeom>
        </p:spPr>
        <p:txBody>
          <a:bodyPr/>
          <a:lstStyle>
            <a:lvl1pPr>
              <a:defRPr sz="1600"/>
            </a:lvl1pPr>
          </a:lstStyle>
          <a:p>
            <a:fld id="{374DCE71-1A3D-4FF3-A84C-29A0613A6697}" type="datetime1">
              <a:rPr lang="en-US" smtClean="0"/>
              <a:t>3/15/2024</a:t>
            </a:fld>
            <a:endParaRPr lang="en-US"/>
          </a:p>
        </p:txBody>
      </p:sp>
      <p:sp>
        <p:nvSpPr>
          <p:cNvPr id="8" name="Footer Placeholder 7"/>
          <p:cNvSpPr>
            <a:spLocks noGrp="1"/>
          </p:cNvSpPr>
          <p:nvPr>
            <p:ph type="ftr" sz="quarter" idx="11"/>
          </p:nvPr>
        </p:nvSpPr>
        <p:spPr>
          <a:xfrm rot="16200000">
            <a:off x="9959341" y="4046537"/>
            <a:ext cx="3581400" cy="365125"/>
          </a:xfrm>
          <a:prstGeom prst="rect">
            <a:avLst/>
          </a:prstGeom>
        </p:spPr>
        <p:txBody>
          <a:bodyPr/>
          <a:lstStyle>
            <a:lvl1pPr>
              <a:defRPr sz="1600"/>
            </a:lvl1pPr>
          </a:lstStyle>
          <a:p>
            <a:r>
              <a:rPr lang="en-US">
                <a:latin typeface="+mj-lt"/>
              </a:rPr>
              <a:t>Panel Meeting</a:t>
            </a:r>
            <a:endParaRPr lang="en-US"/>
          </a:p>
        </p:txBody>
      </p:sp>
      <p:sp>
        <p:nvSpPr>
          <p:cNvPr id="9" name="Slide Number Placeholder 8"/>
          <p:cNvSpPr>
            <a:spLocks noGrp="1"/>
          </p:cNvSpPr>
          <p:nvPr>
            <p:ph type="sldNum" sz="quarter" idx="12"/>
          </p:nvPr>
        </p:nvSpPr>
        <p:spPr/>
        <p:txBody>
          <a:bodyPr>
            <a:normAutofit/>
          </a:bodyPr>
          <a:lstStyle>
            <a:lvl1pPr>
              <a:defRPr sz="1600"/>
            </a:lvl1pPr>
          </a:lstStyle>
          <a:p>
            <a:fld id="{576012C1-3069-4AF3-BCE3-B426AE9E1E23}" type="slidenum">
              <a:rPr lang="en-US" smtClean="0"/>
              <a:pPr/>
              <a:t>‹#›</a:t>
            </a:fld>
            <a:endParaRPr lang="en-US"/>
          </a:p>
        </p:txBody>
      </p:sp>
    </p:spTree>
    <p:extLst>
      <p:ext uri="{BB962C8B-B14F-4D97-AF65-F5344CB8AC3E}">
        <p14:creationId xmlns:p14="http://schemas.microsoft.com/office/powerpoint/2010/main" val="376370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10797542" y="998537"/>
            <a:ext cx="1904999" cy="365125"/>
          </a:xfrm>
          <a:prstGeom prst="rect">
            <a:avLst/>
          </a:prstGeom>
        </p:spPr>
        <p:txBody>
          <a:bodyPr/>
          <a:lstStyle>
            <a:lvl1pPr>
              <a:defRPr sz="1600"/>
            </a:lvl1pPr>
          </a:lstStyle>
          <a:p>
            <a:fld id="{568D5B53-7A80-467A-B45E-9A1FD195C0E6}" type="datetime1">
              <a:rPr lang="en-US" smtClean="0"/>
              <a:t>3/15/2024</a:t>
            </a:fld>
            <a:endParaRPr lang="en-US"/>
          </a:p>
        </p:txBody>
      </p:sp>
      <p:sp>
        <p:nvSpPr>
          <p:cNvPr id="5" name="Slide Number Placeholder 4"/>
          <p:cNvSpPr>
            <a:spLocks noGrp="1"/>
          </p:cNvSpPr>
          <p:nvPr>
            <p:ph type="sldNum" sz="quarter" idx="12"/>
          </p:nvPr>
        </p:nvSpPr>
        <p:spPr/>
        <p:txBody>
          <a:bodyPr>
            <a:normAutofit/>
          </a:bodyPr>
          <a:lstStyle>
            <a:lvl1pPr>
              <a:defRPr sz="1600"/>
            </a:lvl1pPr>
          </a:lstStyle>
          <a:p>
            <a:fld id="{576012C1-3069-4AF3-BCE3-B426AE9E1E23}" type="slidenum">
              <a:rPr lang="en-US" smtClean="0"/>
              <a:pPr/>
              <a:t>‹#›</a:t>
            </a:fld>
            <a:endParaRPr lang="en-US"/>
          </a:p>
        </p:txBody>
      </p:sp>
      <p:sp>
        <p:nvSpPr>
          <p:cNvPr id="10" name="Footer Placeholder 7">
            <a:extLst>
              <a:ext uri="{FF2B5EF4-FFF2-40B4-BE49-F238E27FC236}">
                <a16:creationId xmlns:a16="http://schemas.microsoft.com/office/drawing/2014/main" id="{37CD1BFB-221E-46A5-A0DE-63EB670E0FC4}"/>
              </a:ext>
            </a:extLst>
          </p:cNvPr>
          <p:cNvSpPr>
            <a:spLocks noGrp="1"/>
          </p:cNvSpPr>
          <p:nvPr>
            <p:ph type="ftr" sz="quarter" idx="11"/>
          </p:nvPr>
        </p:nvSpPr>
        <p:spPr>
          <a:xfrm rot="16200000">
            <a:off x="9959341" y="4046537"/>
            <a:ext cx="3581400" cy="365125"/>
          </a:xfrm>
          <a:prstGeom prst="rect">
            <a:avLst/>
          </a:prstGeom>
        </p:spPr>
        <p:txBody>
          <a:bodyPr/>
          <a:lstStyle>
            <a:lvl1pPr>
              <a:defRPr sz="1600"/>
            </a:lvl1pPr>
          </a:lstStyle>
          <a:p>
            <a:r>
              <a:rPr lang="en-US">
                <a:latin typeface="+mj-lt"/>
              </a:rPr>
              <a:t>Panel Meeting</a:t>
            </a:r>
            <a:endParaRPr lang="en-US"/>
          </a:p>
        </p:txBody>
      </p:sp>
    </p:spTree>
    <p:extLst>
      <p:ext uri="{BB962C8B-B14F-4D97-AF65-F5344CB8AC3E}">
        <p14:creationId xmlns:p14="http://schemas.microsoft.com/office/powerpoint/2010/main" val="84434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10797542" y="998537"/>
            <a:ext cx="1904999" cy="365125"/>
          </a:xfrm>
          <a:prstGeom prst="rect">
            <a:avLst/>
          </a:prstGeom>
        </p:spPr>
        <p:txBody>
          <a:bodyPr/>
          <a:lstStyle/>
          <a:p>
            <a:fld id="{96A8C332-172B-41DC-A0F3-8BFF62CA7821}" type="datetime1">
              <a:rPr lang="en-US" smtClean="0"/>
              <a:t>3/15/2024</a:t>
            </a:fld>
            <a:endParaRPr lang="en-US"/>
          </a:p>
        </p:txBody>
      </p:sp>
      <p:sp>
        <p:nvSpPr>
          <p:cNvPr id="3" name="Footer Placeholder 2"/>
          <p:cNvSpPr>
            <a:spLocks noGrp="1"/>
          </p:cNvSpPr>
          <p:nvPr>
            <p:ph type="ftr" sz="quarter" idx="11"/>
          </p:nvPr>
        </p:nvSpPr>
        <p:spPr>
          <a:xfrm rot="16200000">
            <a:off x="9959341" y="4046537"/>
            <a:ext cx="3581400" cy="365125"/>
          </a:xfrm>
          <a:prstGeom prst="rect">
            <a:avLst/>
          </a:prstGeom>
        </p:spPr>
        <p:txBody>
          <a:bodyPr/>
          <a:lstStyle/>
          <a:p>
            <a:r>
              <a:rPr lang="en-US">
                <a:latin typeface="+mj-lt"/>
              </a:rPr>
              <a:t>Project Kick-Off Webinar</a:t>
            </a:r>
            <a:endParaRPr lang="en-US"/>
          </a:p>
        </p:txBody>
      </p:sp>
      <p:sp>
        <p:nvSpPr>
          <p:cNvPr id="4" name="Slide Number Placeholder 3"/>
          <p:cNvSpPr>
            <a:spLocks noGrp="1"/>
          </p:cNvSpPr>
          <p:nvPr>
            <p:ph type="sldNum" sz="quarter" idx="12"/>
          </p:nvPr>
        </p:nvSpPr>
        <p:spPr/>
        <p:txBody>
          <a:bodyPr/>
          <a:lstStyle/>
          <a:p>
            <a:fld id="{576012C1-3069-4AF3-BCE3-B426AE9E1E23}" type="slidenum">
              <a:rPr lang="en-US" smtClean="0"/>
              <a:t>‹#›</a:t>
            </a:fld>
            <a:endParaRPr lang="en-US"/>
          </a:p>
        </p:txBody>
      </p:sp>
      <p:pic>
        <p:nvPicPr>
          <p:cNvPr id="6" name="Picture 5"/>
          <p:cNvPicPr/>
          <p:nvPr userDrawn="1"/>
        </p:nvPicPr>
        <p:blipFill rotWithShape="1">
          <a:blip r:embed="rId2" cstate="print">
            <a:extLst>
              <a:ext uri="{28A0092B-C50C-407E-A947-70E740481C1C}">
                <a14:useLocalDpi xmlns:a14="http://schemas.microsoft.com/office/drawing/2010/main" val="0"/>
              </a:ext>
            </a:extLst>
          </a:blip>
          <a:srcRect r="90799" b="33580"/>
          <a:stretch/>
        </p:blipFill>
        <p:spPr bwMode="auto">
          <a:xfrm>
            <a:off x="-9236" y="0"/>
            <a:ext cx="504825" cy="685800"/>
          </a:xfrm>
          <a:prstGeom prst="rect">
            <a:avLst/>
          </a:prstGeom>
          <a:ln>
            <a:noFill/>
          </a:ln>
          <a:extLst>
            <a:ext uri="{53640926-AAD7-44D8-BBD7-CCE9431645EC}">
              <a14:shadowObscured xmlns:a14="http://schemas.microsoft.com/office/drawing/2010/main"/>
            </a:ext>
          </a:extLst>
        </p:spPr>
      </p:pic>
      <p:pic>
        <p:nvPicPr>
          <p:cNvPr id="7" name="Picture 6"/>
          <p:cNvPicPr/>
          <p:nvPr userDrawn="1"/>
        </p:nvPicPr>
        <p:blipFill rotWithShape="1">
          <a:blip r:embed="rId3" cstate="print">
            <a:extLst>
              <a:ext uri="{28A0092B-C50C-407E-A947-70E740481C1C}">
                <a14:useLocalDpi xmlns:a14="http://schemas.microsoft.com/office/drawing/2010/main" val="0"/>
              </a:ext>
            </a:extLst>
          </a:blip>
          <a:srcRect t="84871" r="55903" b="-3321"/>
          <a:stretch/>
        </p:blipFill>
        <p:spPr bwMode="auto">
          <a:xfrm>
            <a:off x="544925" y="92361"/>
            <a:ext cx="2419350" cy="190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770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rot="16200000">
            <a:off x="10797542" y="998537"/>
            <a:ext cx="1904999" cy="365125"/>
          </a:xfrm>
          <a:prstGeom prst="rect">
            <a:avLst/>
          </a:prstGeom>
        </p:spPr>
        <p:txBody>
          <a:bodyPr/>
          <a:lstStyle/>
          <a:p>
            <a:fld id="{9F826081-1ABD-4FA9-A0A3-D411F6240717}" type="datetime1">
              <a:rPr lang="en-US" smtClean="0"/>
              <a:t>3/15/2024</a:t>
            </a:fld>
            <a:endParaRPr lang="en-US"/>
          </a:p>
        </p:txBody>
      </p:sp>
      <p:sp>
        <p:nvSpPr>
          <p:cNvPr id="6" name="Footer Placeholder 5"/>
          <p:cNvSpPr>
            <a:spLocks noGrp="1"/>
          </p:cNvSpPr>
          <p:nvPr>
            <p:ph type="ftr" sz="quarter" idx="11"/>
          </p:nvPr>
        </p:nvSpPr>
        <p:spPr>
          <a:xfrm rot="16200000">
            <a:off x="9959341" y="4046537"/>
            <a:ext cx="3581400" cy="365125"/>
          </a:xfrm>
          <a:prstGeom prst="rect">
            <a:avLst/>
          </a:prstGeom>
        </p:spPr>
        <p:txBody>
          <a:bodyPr/>
          <a:lstStyle/>
          <a:p>
            <a:r>
              <a:rPr lang="en-US">
                <a:latin typeface="+mj-lt"/>
              </a:rPr>
              <a:t>Project Kick-Off Webinar</a:t>
            </a:r>
            <a:endParaRPr lang="en-US"/>
          </a:p>
        </p:txBody>
      </p:sp>
      <p:sp>
        <p:nvSpPr>
          <p:cNvPr id="7" name="Slide Number Placeholder 6"/>
          <p:cNvSpPr>
            <a:spLocks noGrp="1"/>
          </p:cNvSpPr>
          <p:nvPr>
            <p:ph type="sldNum" sz="quarter" idx="12"/>
          </p:nvPr>
        </p:nvSpPr>
        <p:spPr/>
        <p:txBody>
          <a:bodyPr/>
          <a:lstStyle/>
          <a:p>
            <a:fld id="{576012C1-3069-4AF3-BCE3-B426AE9E1E23}" type="slidenum">
              <a:rPr lang="en-US" smtClean="0"/>
              <a:t>‹#›</a:t>
            </a:fld>
            <a:endParaRPr lang="en-US"/>
          </a:p>
        </p:txBody>
      </p:sp>
    </p:spTree>
    <p:extLst>
      <p:ext uri="{BB962C8B-B14F-4D97-AF65-F5344CB8AC3E}">
        <p14:creationId xmlns:p14="http://schemas.microsoft.com/office/powerpoint/2010/main" val="42169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rot="16200000">
            <a:off x="10797542" y="998537"/>
            <a:ext cx="1904999" cy="365125"/>
          </a:xfrm>
          <a:prstGeom prst="rect">
            <a:avLst/>
          </a:prstGeom>
        </p:spPr>
        <p:txBody>
          <a:bodyPr/>
          <a:lstStyle/>
          <a:p>
            <a:fld id="{B9FBB963-A967-42E2-974A-029C4383773F}" type="datetime1">
              <a:rPr lang="en-US" smtClean="0"/>
              <a:t>3/15/2024</a:t>
            </a:fld>
            <a:endParaRPr lang="en-US"/>
          </a:p>
        </p:txBody>
      </p:sp>
      <p:sp>
        <p:nvSpPr>
          <p:cNvPr id="6" name="Footer Placeholder 5"/>
          <p:cNvSpPr>
            <a:spLocks noGrp="1"/>
          </p:cNvSpPr>
          <p:nvPr>
            <p:ph type="ftr" sz="quarter" idx="11"/>
          </p:nvPr>
        </p:nvSpPr>
        <p:spPr>
          <a:xfrm rot="16200000">
            <a:off x="9959341" y="4046537"/>
            <a:ext cx="3581400" cy="365125"/>
          </a:xfrm>
          <a:prstGeom prst="rect">
            <a:avLst/>
          </a:prstGeom>
        </p:spPr>
        <p:txBody>
          <a:bodyPr/>
          <a:lstStyle/>
          <a:p>
            <a:r>
              <a:rPr lang="en-US">
                <a:latin typeface="+mj-lt"/>
              </a:rPr>
              <a:t>Project Kick-Off Webinar</a:t>
            </a:r>
            <a:endParaRPr lang="en-US"/>
          </a:p>
        </p:txBody>
      </p:sp>
      <p:sp>
        <p:nvSpPr>
          <p:cNvPr id="7" name="Slide Number Placeholder 6"/>
          <p:cNvSpPr>
            <a:spLocks noGrp="1"/>
          </p:cNvSpPr>
          <p:nvPr>
            <p:ph type="sldNum" sz="quarter" idx="12"/>
          </p:nvPr>
        </p:nvSpPr>
        <p:spPr/>
        <p:txBody>
          <a:bodyPr/>
          <a:lstStyle/>
          <a:p>
            <a:fld id="{576012C1-3069-4AF3-BCE3-B426AE9E1E23}" type="slidenum">
              <a:rPr lang="en-US" smtClean="0"/>
              <a:t>‹#›</a:t>
            </a:fld>
            <a:endParaRPr lang="en-US"/>
          </a:p>
        </p:txBody>
      </p:sp>
    </p:spTree>
    <p:extLst>
      <p:ext uri="{BB962C8B-B14F-4D97-AF65-F5344CB8AC3E}">
        <p14:creationId xmlns:p14="http://schemas.microsoft.com/office/powerpoint/2010/main" val="21717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B7A36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969264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1600">
                <a:solidFill>
                  <a:schemeClr val="tx1"/>
                </a:solidFill>
                <a:highlight>
                  <a:srgbClr val="B7A369"/>
                </a:highlight>
              </a:defRPr>
            </a:lvl1pPr>
          </a:lstStyle>
          <a:p>
            <a:fld id="{576012C1-3069-4AF3-BCE3-B426AE9E1E23}" type="slidenum">
              <a:rPr lang="en-US" smtClean="0"/>
              <a:pPr/>
              <a:t>‹#›</a:t>
            </a:fld>
            <a:endParaRPr lang="en-US"/>
          </a:p>
        </p:txBody>
      </p:sp>
      <p:sp>
        <p:nvSpPr>
          <p:cNvPr id="11" name="Date Placeholder 6"/>
          <p:cNvSpPr>
            <a:spLocks noGrp="1"/>
          </p:cNvSpPr>
          <p:nvPr>
            <p:ph type="dt" sz="half" idx="2"/>
          </p:nvPr>
        </p:nvSpPr>
        <p:spPr>
          <a:xfrm rot="16200000">
            <a:off x="10797542" y="998537"/>
            <a:ext cx="1904999" cy="365125"/>
          </a:xfrm>
          <a:prstGeom prst="rect">
            <a:avLst/>
          </a:prstGeom>
        </p:spPr>
        <p:txBody>
          <a:bodyPr/>
          <a:lstStyle>
            <a:lvl1pPr>
              <a:defRPr sz="1600">
                <a:solidFill>
                  <a:srgbClr val="000000"/>
                </a:solidFill>
              </a:defRPr>
            </a:lvl1pPr>
          </a:lstStyle>
          <a:p>
            <a:fld id="{5D8887D1-085D-4264-B035-05BB6A53D10B}" type="datetime1">
              <a:rPr lang="en-US" smtClean="0"/>
              <a:t>3/15/2024</a:t>
            </a:fld>
            <a:endParaRPr lang="en-US"/>
          </a:p>
        </p:txBody>
      </p:sp>
      <p:pic>
        <p:nvPicPr>
          <p:cNvPr id="16" name="Picture 4" descr="Image result for nchrp">
            <a:extLst>
              <a:ext uri="{FF2B5EF4-FFF2-40B4-BE49-F238E27FC236}">
                <a16:creationId xmlns:a16="http://schemas.microsoft.com/office/drawing/2014/main" id="{4E3551E2-7EFC-44C9-A8DB-29ED0F39B0BA}"/>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298336" y="6716"/>
            <a:ext cx="1978940" cy="38905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2">
            <a:extLst>
              <a:ext uri="{FF2B5EF4-FFF2-40B4-BE49-F238E27FC236}">
                <a16:creationId xmlns:a16="http://schemas.microsoft.com/office/drawing/2014/main" id="{4ABCCA7D-2374-426E-BDD3-F31D84403ED6}"/>
              </a:ext>
            </a:extLst>
          </p:cNvPr>
          <p:cNvSpPr>
            <a:spLocks noGrp="1"/>
          </p:cNvSpPr>
          <p:nvPr>
            <p:ph type="ftr" sz="quarter" idx="3"/>
          </p:nvPr>
        </p:nvSpPr>
        <p:spPr>
          <a:xfrm rot="16200000">
            <a:off x="9959341" y="4046537"/>
            <a:ext cx="3581400" cy="365125"/>
          </a:xfrm>
          <a:prstGeom prst="rect">
            <a:avLst/>
          </a:prstGeom>
        </p:spPr>
        <p:txBody>
          <a:bodyPr/>
          <a:lstStyle/>
          <a:p>
            <a:r>
              <a:rPr lang="en-US"/>
              <a:t>Interim Meeting</a:t>
            </a:r>
          </a:p>
        </p:txBody>
      </p:sp>
    </p:spTree>
    <p:extLst>
      <p:ext uri="{BB962C8B-B14F-4D97-AF65-F5344CB8AC3E}">
        <p14:creationId xmlns:p14="http://schemas.microsoft.com/office/powerpoint/2010/main" val="3040802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4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2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20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6542FF-618C-42E1-80B0-9799BC46B3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06A745-FF94-4620-9AE8-37276B54E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D5B1A-9E13-4AC5-A461-3A54F2472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08E7-2DCE-4F7C-9418-A7BB96460F52}" type="datetimeFigureOut">
              <a:rPr lang="en-US" smtClean="0"/>
              <a:t>3/15/2024</a:t>
            </a:fld>
            <a:endParaRPr lang="en-US"/>
          </a:p>
        </p:txBody>
      </p:sp>
      <p:sp>
        <p:nvSpPr>
          <p:cNvPr id="5" name="Footer Placeholder 4">
            <a:extLst>
              <a:ext uri="{FF2B5EF4-FFF2-40B4-BE49-F238E27FC236}">
                <a16:creationId xmlns:a16="http://schemas.microsoft.com/office/drawing/2014/main" id="{67AF4B5D-F7DD-453A-AA46-6E16B6493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F9A62E-ADA6-43F8-AE2A-855D14450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CCF2-8007-4F50-ACAA-1C567C3F0EE5}" type="slidenum">
              <a:rPr lang="en-US" smtClean="0"/>
              <a:t>‹#›</a:t>
            </a:fld>
            <a:endParaRPr lang="en-US"/>
          </a:p>
        </p:txBody>
      </p:sp>
    </p:spTree>
    <p:extLst>
      <p:ext uri="{BB962C8B-B14F-4D97-AF65-F5344CB8AC3E}">
        <p14:creationId xmlns:p14="http://schemas.microsoft.com/office/powerpoint/2010/main" val="342840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3.wdp"/><Relationship Id="rId5" Type="http://schemas.openxmlformats.org/officeDocument/2006/relationships/image" Target="../media/image17.png"/><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7.png"/><Relationship Id="rId9" Type="http://schemas.microsoft.com/office/2007/relationships/hdphoto" Target="../media/hdphoto6.wdp"/></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7.png"/><Relationship Id="rId9" Type="http://schemas.microsoft.com/office/2007/relationships/hdphoto" Target="../media/hdphoto6.wdp"/></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7.png"/><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7.png"/><Relationship Id="rId9" Type="http://schemas.microsoft.com/office/2007/relationships/hdphoto" Target="../media/hdphoto6.wdp"/></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microsoft.com/office/2007/relationships/hdphoto" Target="../media/hdphoto5.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4.wdp"/><Relationship Id="rId10" Type="http://schemas.openxmlformats.org/officeDocument/2006/relationships/image" Target="../media/image16.png"/><Relationship Id="rId4" Type="http://schemas.openxmlformats.org/officeDocument/2006/relationships/image" Target="../media/image17.png"/><Relationship Id="rId9" Type="http://schemas.microsoft.com/office/2007/relationships/hdphoto" Target="../media/hdphoto6.wdp"/></Relationships>
</file>

<file path=ppt/slides/_rels/slide2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png"/><Relationship Id="rId5" Type="http://schemas.openxmlformats.org/officeDocument/2006/relationships/image" Target="../media/image17.png"/><Relationship Id="rId10" Type="http://schemas.microsoft.com/office/2007/relationships/hdphoto" Target="../media/hdphoto6.wdp"/><Relationship Id="rId4" Type="http://schemas.microsoft.com/office/2007/relationships/hdphoto" Target="../media/hdphoto7.wdp"/><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8.wdp"/></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hdphoto8.wdp"/></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microsoft.com/office/2007/relationships/hdphoto" Target="../media/hdphoto8.wdp"/></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9.png"/><Relationship Id="rId4" Type="http://schemas.microsoft.com/office/2007/relationships/hdphoto" Target="../media/hdphoto8.wdp"/></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41.png"/><Relationship Id="rId4" Type="http://schemas.microsoft.com/office/2007/relationships/hdphoto" Target="../media/hdphoto8.wdp"/></Relationships>
</file>

<file path=ppt/slides/_rels/slide4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8.png"/><Relationship Id="rId7"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28.png"/><Relationship Id="rId7" Type="http://schemas.openxmlformats.org/officeDocument/2006/relationships/diagramQuickStyle" Target="../diagrams/quickStyle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8.wdp"/><Relationship Id="rId9" Type="http://schemas.microsoft.com/office/2007/relationships/diagramDrawing" Target="../diagrams/drawing8.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8.png"/><Relationship Id="rId7" Type="http://schemas.openxmlformats.org/officeDocument/2006/relationships/diagramQuickStyle" Target="../diagrams/quickStyle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46.png"/><Relationship Id="rId4" Type="http://schemas.microsoft.com/office/2007/relationships/hdphoto" Target="../media/hdphoto8.wdp"/><Relationship Id="rId9" Type="http://schemas.microsoft.com/office/2007/relationships/diagramDrawing" Target="../diagrams/drawing9.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8.wdp"/></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microsoft.com/office/2007/relationships/hdphoto" Target="../media/hdphoto8.wdp"/></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microsoft.com/office/2007/relationships/hdphoto" Target="../media/hdphoto8.wdp"/></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4.xml"/><Relationship Id="rId7" Type="http://schemas.openxmlformats.org/officeDocument/2006/relationships/image" Target="../media/image7.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86840" y="758952"/>
            <a:ext cx="9418320" cy="4041648"/>
          </a:xfrm>
        </p:spPr>
        <p:txBody>
          <a:bodyPr>
            <a:normAutofit/>
          </a:bodyPr>
          <a:lstStyle/>
          <a:p>
            <a:pPr marL="0" marR="0" algn="ctr">
              <a:spcBef>
                <a:spcPts val="600"/>
              </a:spcBef>
              <a:spcAft>
                <a:spcPts val="600"/>
              </a:spcAft>
            </a:pPr>
            <a:r>
              <a:rPr lang="en-US" sz="3200" b="1" dirty="0"/>
              <a:t>NCHRP 20-102(29)</a:t>
            </a:r>
            <a:br>
              <a:rPr lang="en-US" sz="3200" b="1" dirty="0"/>
            </a:br>
            <a:br>
              <a:rPr lang="en-US" sz="3200" b="1" dirty="0"/>
            </a:br>
            <a:r>
              <a:rPr lang="en-US" sz="3200" b="1" dirty="0"/>
              <a:t>New Mobility Options in Travel Demand Forecasting and Modeling: Research Presentation</a:t>
            </a:r>
            <a:br>
              <a:rPr lang="en-US" sz="2000" dirty="0">
                <a:effectLst/>
                <a:latin typeface="Times New Roman" panose="02020603050405020304" pitchFamily="18" charset="0"/>
                <a:ea typeface="DengXian" panose="02010600030101010101" pitchFamily="2" charset="-122"/>
                <a:cs typeface="Calibri" panose="020F0502020204030204" pitchFamily="34" charset="0"/>
              </a:rPr>
            </a:br>
            <a:br>
              <a:rPr lang="en-US" sz="4000" b="1" dirty="0"/>
            </a:br>
            <a:br>
              <a:rPr lang="en-US" sz="4000" b="1" dirty="0"/>
            </a:br>
            <a:endParaRPr lang="en-US" sz="4000" dirty="0"/>
          </a:p>
        </p:txBody>
      </p:sp>
      <p:sp>
        <p:nvSpPr>
          <p:cNvPr id="8" name="Subtitle 7"/>
          <p:cNvSpPr>
            <a:spLocks noGrp="1"/>
          </p:cNvSpPr>
          <p:nvPr>
            <p:ph type="subTitle" idx="1"/>
          </p:nvPr>
        </p:nvSpPr>
        <p:spPr>
          <a:xfrm>
            <a:off x="1386840" y="3560885"/>
            <a:ext cx="9418320" cy="1156188"/>
          </a:xfrm>
        </p:spPr>
        <p:txBody>
          <a:bodyPr>
            <a:normAutofit/>
          </a:bodyPr>
          <a:lstStyle/>
          <a:p>
            <a:pPr algn="ctr">
              <a:spcBef>
                <a:spcPts val="600"/>
              </a:spcBef>
              <a:spcAft>
                <a:spcPts val="600"/>
              </a:spcAft>
            </a:pPr>
            <a:r>
              <a:rPr lang="en-US" sz="2600" b="1" i="1" dirty="0"/>
              <a:t>Final Project Presentation</a:t>
            </a:r>
          </a:p>
          <a:p>
            <a:pPr algn="ctr">
              <a:spcBef>
                <a:spcPts val="600"/>
              </a:spcBef>
              <a:spcAft>
                <a:spcPts val="600"/>
              </a:spcAft>
            </a:pPr>
            <a:r>
              <a:rPr lang="en-US" sz="2600" b="1" i="1" dirty="0"/>
              <a:t>Jan 5, 2024</a:t>
            </a:r>
            <a:endParaRPr lang="en-US" sz="2600" b="1" i="1" dirty="0">
              <a:cs typeface="Calibri Light"/>
            </a:endParaRPr>
          </a:p>
        </p:txBody>
      </p:sp>
      <p:sp>
        <p:nvSpPr>
          <p:cNvPr id="5" name="TextBox 4">
            <a:extLst>
              <a:ext uri="{FF2B5EF4-FFF2-40B4-BE49-F238E27FC236}">
                <a16:creationId xmlns:a16="http://schemas.microsoft.com/office/drawing/2014/main" id="{C62A67E2-FACD-4436-ACA2-84253DCC2116}"/>
              </a:ext>
            </a:extLst>
          </p:cNvPr>
          <p:cNvSpPr txBox="1"/>
          <p:nvPr/>
        </p:nvSpPr>
        <p:spPr>
          <a:xfrm>
            <a:off x="3043971" y="4851108"/>
            <a:ext cx="6104058" cy="1394228"/>
          </a:xfrm>
          <a:prstGeom prst="rect">
            <a:avLst/>
          </a:prstGeom>
          <a:noFill/>
        </p:spPr>
        <p:txBody>
          <a:bodyPr wrap="square">
            <a:spAutoFit/>
          </a:bodyPr>
          <a:lstStyle/>
          <a:p>
            <a:pPr algn="ctr">
              <a:lnSpc>
                <a:spcPct val="95000"/>
              </a:lnSpc>
              <a:spcBef>
                <a:spcPts val="600"/>
              </a:spcBef>
              <a:spcAft>
                <a:spcPts val="600"/>
              </a:spcAft>
            </a:pPr>
            <a:r>
              <a:rPr lang="en-US" sz="2000" dirty="0"/>
              <a:t>Presented by </a:t>
            </a:r>
          </a:p>
          <a:p>
            <a:pPr algn="ctr">
              <a:lnSpc>
                <a:spcPct val="95000"/>
              </a:lnSpc>
              <a:spcBef>
                <a:spcPts val="600"/>
              </a:spcBef>
              <a:spcAft>
                <a:spcPts val="600"/>
              </a:spcAft>
            </a:pPr>
            <a:r>
              <a:rPr lang="en-US" sz="2400" dirty="0"/>
              <a:t>Prof. Naveen </a:t>
            </a:r>
            <a:r>
              <a:rPr lang="en-US" sz="2400" dirty="0" err="1"/>
              <a:t>Eluru</a:t>
            </a:r>
            <a:endParaRPr lang="en-US" sz="2400" dirty="0"/>
          </a:p>
          <a:p>
            <a:pPr algn="ctr">
              <a:lnSpc>
                <a:spcPct val="95000"/>
              </a:lnSpc>
              <a:spcBef>
                <a:spcPts val="600"/>
              </a:spcBef>
              <a:spcAft>
                <a:spcPts val="600"/>
              </a:spcAft>
            </a:pPr>
            <a:r>
              <a:rPr lang="en-US" sz="2400"/>
              <a:t>University of Central Florida</a:t>
            </a:r>
          </a:p>
        </p:txBody>
      </p:sp>
      <p:pic>
        <p:nvPicPr>
          <p:cNvPr id="9" name="Picture 8">
            <a:extLst>
              <a:ext uri="{FF2B5EF4-FFF2-40B4-BE49-F238E27FC236}">
                <a16:creationId xmlns:a16="http://schemas.microsoft.com/office/drawing/2014/main" id="{91973BE2-B57D-AC1E-D2F7-F688CF7285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2700" y="0"/>
            <a:ext cx="3289300" cy="971550"/>
          </a:xfrm>
          <a:prstGeom prst="rect">
            <a:avLst/>
          </a:prstGeom>
          <a:noFill/>
          <a:ln>
            <a:noFill/>
          </a:ln>
        </p:spPr>
      </p:pic>
    </p:spTree>
    <p:extLst>
      <p:ext uri="{BB962C8B-B14F-4D97-AF65-F5344CB8AC3E}">
        <p14:creationId xmlns:p14="http://schemas.microsoft.com/office/powerpoint/2010/main" val="194238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8034" y="1837738"/>
            <a:ext cx="9418320" cy="4041648"/>
          </a:xfrm>
        </p:spPr>
        <p:txBody>
          <a:bodyPr>
            <a:normAutofit fontScale="90000"/>
          </a:bodyPr>
          <a:lstStyle/>
          <a:p>
            <a:pPr algn="ctr"/>
            <a:r>
              <a:rPr lang="en-US" sz="4400" b="1"/>
              <a:t>Phase I:</a:t>
            </a:r>
            <a:br>
              <a:rPr lang="en-US" sz="4400" b="1"/>
            </a:br>
            <a:r>
              <a:rPr lang="en-US" sz="4400" b="1"/>
              <a:t>NMO selection, current analysis, and TDFM applications</a:t>
            </a:r>
            <a:br>
              <a:rPr lang="en-US" sz="4400" b="1"/>
            </a:br>
            <a:br>
              <a:rPr lang="en-US" sz="4400" b="1"/>
            </a:br>
            <a:br>
              <a:rPr lang="en-US" sz="4400" b="1"/>
            </a:br>
            <a:endParaRPr lang="en-US" sz="4400"/>
          </a:p>
        </p:txBody>
      </p:sp>
      <p:sp>
        <p:nvSpPr>
          <p:cNvPr id="5" name="Slide Number Placeholder 4"/>
          <p:cNvSpPr>
            <a:spLocks noGrp="1"/>
          </p:cNvSpPr>
          <p:nvPr>
            <p:ph type="sldNum" sz="quarter" idx="12"/>
          </p:nvPr>
        </p:nvSpPr>
        <p:spPr/>
        <p:txBody>
          <a:bodyPr/>
          <a:lstStyle/>
          <a:p>
            <a:fld id="{576012C1-3069-4AF3-BCE3-B426AE9E1E23}" type="slidenum">
              <a:rPr lang="en-US" smtClean="0"/>
              <a:pPr/>
              <a:t>10</a:t>
            </a:fld>
            <a:endParaRPr lang="en-US"/>
          </a:p>
        </p:txBody>
      </p:sp>
      <p:sp>
        <p:nvSpPr>
          <p:cNvPr id="2" name="Date Placeholder 1">
            <a:extLst>
              <a:ext uri="{FF2B5EF4-FFF2-40B4-BE49-F238E27FC236}">
                <a16:creationId xmlns:a16="http://schemas.microsoft.com/office/drawing/2014/main" id="{2C0B69FD-A629-4235-8E71-5D35A57E83F9}"/>
              </a:ext>
            </a:extLst>
          </p:cNvPr>
          <p:cNvSpPr>
            <a:spLocks noGrp="1"/>
          </p:cNvSpPr>
          <p:nvPr>
            <p:ph type="dt" sz="half" idx="10"/>
          </p:nvPr>
        </p:nvSpPr>
        <p:spPr/>
        <p:txBody>
          <a:bodyPr/>
          <a:lstStyle/>
          <a:p>
            <a:fld id="{CD7ACC25-927E-4DFC-96B0-73171F223202}" type="datetime1">
              <a:rPr lang="en-US" smtClean="0"/>
              <a:t>3/15/2024</a:t>
            </a:fld>
            <a:endParaRPr lang="en-US"/>
          </a:p>
        </p:txBody>
      </p:sp>
      <p:sp>
        <p:nvSpPr>
          <p:cNvPr id="6" name="Footer Placeholder 2">
            <a:extLst>
              <a:ext uri="{FF2B5EF4-FFF2-40B4-BE49-F238E27FC236}">
                <a16:creationId xmlns:a16="http://schemas.microsoft.com/office/drawing/2014/main" id="{885EF68A-5CCC-4627-AB8B-7206BCCF93BC}"/>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881431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11</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aphicFrame>
        <p:nvGraphicFramePr>
          <p:cNvPr id="58" name="Table 13">
            <a:extLst>
              <a:ext uri="{FF2B5EF4-FFF2-40B4-BE49-F238E27FC236}">
                <a16:creationId xmlns:a16="http://schemas.microsoft.com/office/drawing/2014/main" id="{BC8AF894-682D-40D2-A655-A2851E07F611}"/>
              </a:ext>
            </a:extLst>
          </p:cNvPr>
          <p:cNvGraphicFramePr>
            <a:graphicFrameLocks noGrp="1"/>
          </p:cNvGraphicFramePr>
          <p:nvPr>
            <p:extLst>
              <p:ext uri="{D42A27DB-BD31-4B8C-83A1-F6EECF244321}">
                <p14:modId xmlns:p14="http://schemas.microsoft.com/office/powerpoint/2010/main" val="659617426"/>
              </p:ext>
            </p:extLst>
          </p:nvPr>
        </p:nvGraphicFramePr>
        <p:xfrm>
          <a:off x="8494776" y="2526680"/>
          <a:ext cx="2706624" cy="3130296"/>
        </p:xfrm>
        <a:graphic>
          <a:graphicData uri="http://schemas.openxmlformats.org/drawingml/2006/table">
            <a:tbl>
              <a:tblPr firstRow="1" bandRow="1">
                <a:tableStyleId>{5940675A-B579-460E-94D1-54222C63F5DA}</a:tableStyleId>
              </a:tblPr>
              <a:tblGrid>
                <a:gridCol w="2706624">
                  <a:extLst>
                    <a:ext uri="{9D8B030D-6E8A-4147-A177-3AD203B41FA5}">
                      <a16:colId xmlns:a16="http://schemas.microsoft.com/office/drawing/2014/main" val="3287793722"/>
                    </a:ext>
                  </a:extLst>
                </a:gridCol>
              </a:tblGrid>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6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179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grpSp>
        <p:nvGrpSpPr>
          <p:cNvPr id="44" name="Group 43">
            <a:extLst>
              <a:ext uri="{FF2B5EF4-FFF2-40B4-BE49-F238E27FC236}">
                <a16:creationId xmlns:a16="http://schemas.microsoft.com/office/drawing/2014/main" id="{D5DC6D03-3310-44C8-9F2E-1AB6C009F32B}"/>
              </a:ext>
            </a:extLst>
          </p:cNvPr>
          <p:cNvGrpSpPr/>
          <p:nvPr/>
        </p:nvGrpSpPr>
        <p:grpSpPr>
          <a:xfrm>
            <a:off x="73152" y="1691640"/>
            <a:ext cx="6447511" cy="5047225"/>
            <a:chOff x="834200" y="1684108"/>
            <a:chExt cx="6447511" cy="5047225"/>
          </a:xfrm>
        </p:grpSpPr>
        <p:grpSp>
          <p:nvGrpSpPr>
            <p:cNvPr id="45" name="Group 44">
              <a:extLst>
                <a:ext uri="{FF2B5EF4-FFF2-40B4-BE49-F238E27FC236}">
                  <a16:creationId xmlns:a16="http://schemas.microsoft.com/office/drawing/2014/main" id="{E2AC6875-4EE2-4B31-BF43-E14C7F787C7B}"/>
                </a:ext>
              </a:extLst>
            </p:cNvPr>
            <p:cNvGrpSpPr/>
            <p:nvPr/>
          </p:nvGrpSpPr>
          <p:grpSpPr>
            <a:xfrm>
              <a:off x="834200" y="1684108"/>
              <a:ext cx="6447511" cy="5047225"/>
              <a:chOff x="834200" y="1671667"/>
              <a:chExt cx="6447511" cy="5047225"/>
            </a:xfrm>
          </p:grpSpPr>
          <p:sp>
            <p:nvSpPr>
              <p:cNvPr id="47" name="TextBox 46">
                <a:extLst>
                  <a:ext uri="{FF2B5EF4-FFF2-40B4-BE49-F238E27FC236}">
                    <a16:creationId xmlns:a16="http://schemas.microsoft.com/office/drawing/2014/main" id="{4E3460AC-DAFE-4C08-A861-CEFB4E2B9560}"/>
                  </a:ext>
                </a:extLst>
              </p:cNvPr>
              <p:cNvSpPr txBox="1"/>
              <p:nvPr/>
            </p:nvSpPr>
            <p:spPr>
              <a:xfrm>
                <a:off x="834200" y="3649172"/>
                <a:ext cx="1834355" cy="830997"/>
              </a:xfrm>
              <a:prstGeom prst="rect">
                <a:avLst/>
              </a:prstGeom>
              <a:noFill/>
            </p:spPr>
            <p:txBody>
              <a:bodyPr wrap="square" rtlCol="0">
                <a:spAutoFit/>
              </a:bodyPr>
              <a:lstStyle/>
              <a:p>
                <a:pPr algn="ctr"/>
                <a:r>
                  <a:rPr lang="en-US" sz="2400"/>
                  <a:t>Literature Review</a:t>
                </a:r>
              </a:p>
            </p:txBody>
          </p:sp>
          <p:grpSp>
            <p:nvGrpSpPr>
              <p:cNvPr id="48" name="Group 47">
                <a:extLst>
                  <a:ext uri="{FF2B5EF4-FFF2-40B4-BE49-F238E27FC236}">
                    <a16:creationId xmlns:a16="http://schemas.microsoft.com/office/drawing/2014/main" id="{34E277D1-914C-4B7E-9119-4634048FECE8}"/>
                  </a:ext>
                </a:extLst>
              </p:cNvPr>
              <p:cNvGrpSpPr/>
              <p:nvPr/>
            </p:nvGrpSpPr>
            <p:grpSpPr>
              <a:xfrm>
                <a:off x="3570439" y="1671667"/>
                <a:ext cx="3711272" cy="5047225"/>
                <a:chOff x="5475590" y="1723373"/>
                <a:chExt cx="3711272" cy="5047225"/>
              </a:xfrm>
            </p:grpSpPr>
            <p:sp>
              <p:nvSpPr>
                <p:cNvPr id="53" name="Right Brace 52">
                  <a:extLst>
                    <a:ext uri="{FF2B5EF4-FFF2-40B4-BE49-F238E27FC236}">
                      <a16:creationId xmlns:a16="http://schemas.microsoft.com/office/drawing/2014/main" id="{256EE07B-F4E7-4DD7-B498-6C5D8E1F2672}"/>
                    </a:ext>
                  </a:extLst>
                </p:cNvPr>
                <p:cNvSpPr/>
                <p:nvPr/>
              </p:nvSpPr>
              <p:spPr>
                <a:xfrm>
                  <a:off x="8558212" y="2452508"/>
                  <a:ext cx="628650" cy="343614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54" name="Picture 2" descr="Electric scooter - Free transportation icons">
                  <a:extLst>
                    <a:ext uri="{FF2B5EF4-FFF2-40B4-BE49-F238E27FC236}">
                      <a16:creationId xmlns:a16="http://schemas.microsoft.com/office/drawing/2014/main" id="{D2ACAD40-D9FC-4C2E-9B5C-BC22DDB8B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RTCDock icon – RTC Bike Share">
                  <a:extLst>
                    <a:ext uri="{FF2B5EF4-FFF2-40B4-BE49-F238E27FC236}">
                      <a16:creationId xmlns:a16="http://schemas.microsoft.com/office/drawing/2014/main" id="{BA1F474C-99F3-44FE-9EB5-4C94191CDD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Car-sharing icon carsharing symbol flat concept Vector Image">
                  <a:extLst>
                    <a:ext uri="{FF2B5EF4-FFF2-40B4-BE49-F238E27FC236}">
                      <a16:creationId xmlns:a16="http://schemas.microsoft.com/office/drawing/2014/main" id="{E68B550B-4316-48D2-AB9A-F04FC07CB294}"/>
                    </a:ext>
                  </a:extLst>
                </p:cNvPr>
                <p:cNvPicPr>
                  <a:picLocks noChangeAspect="1" noChangeArrowheads="1"/>
                </p:cNvPicPr>
                <p:nvPr/>
              </p:nvPicPr>
              <p:blipFill rotWithShape="1">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6,613 Autonomous vehicle icons Images, Stock Photos &amp; Vectors | Shutterstock">
                  <a:extLst>
                    <a:ext uri="{FF2B5EF4-FFF2-40B4-BE49-F238E27FC236}">
                      <a16:creationId xmlns:a16="http://schemas.microsoft.com/office/drawing/2014/main" id="{DDAD9A81-967D-4CD0-9F24-E74707CEC303}"/>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7943"/>
                <a:stretch/>
              </p:blipFill>
              <p:spPr bwMode="auto">
                <a:xfrm>
                  <a:off x="6644319" y="4059258"/>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33D430D5-BD7E-4164-9EFC-C21B9C686786}"/>
                    </a:ext>
                  </a:extLst>
                </p:cNvPr>
                <p:cNvSpPr txBox="1"/>
                <p:nvPr/>
              </p:nvSpPr>
              <p:spPr>
                <a:xfrm>
                  <a:off x="5964249" y="2611910"/>
                  <a:ext cx="2875790" cy="400110"/>
                </a:xfrm>
                <a:prstGeom prst="rect">
                  <a:avLst/>
                </a:prstGeom>
                <a:noFill/>
              </p:spPr>
              <p:txBody>
                <a:bodyPr wrap="square" rtlCol="0">
                  <a:spAutoFit/>
                </a:bodyPr>
                <a:lstStyle/>
                <a:p>
                  <a:r>
                    <a:rPr lang="en-US" sz="2000"/>
                    <a:t>Shared micro mobility</a:t>
                  </a:r>
                </a:p>
              </p:txBody>
            </p:sp>
            <p:sp>
              <p:nvSpPr>
                <p:cNvPr id="60" name="TextBox 59">
                  <a:extLst>
                    <a:ext uri="{FF2B5EF4-FFF2-40B4-BE49-F238E27FC236}">
                      <a16:creationId xmlns:a16="http://schemas.microsoft.com/office/drawing/2014/main" id="{B6AAED06-1AF1-42D3-8A8A-BF84856DC90A}"/>
                    </a:ext>
                  </a:extLst>
                </p:cNvPr>
                <p:cNvSpPr txBox="1"/>
                <p:nvPr/>
              </p:nvSpPr>
              <p:spPr>
                <a:xfrm>
                  <a:off x="7025118" y="4103984"/>
                  <a:ext cx="782091" cy="400110"/>
                </a:xfrm>
                <a:prstGeom prst="rect">
                  <a:avLst/>
                </a:prstGeom>
                <a:noFill/>
              </p:spPr>
              <p:txBody>
                <a:bodyPr wrap="square" rtlCol="0">
                  <a:spAutoFit/>
                </a:bodyPr>
                <a:lstStyle/>
                <a:p>
                  <a:r>
                    <a:rPr lang="en-US" sz="2000"/>
                    <a:t>TNC</a:t>
                  </a:r>
                </a:p>
              </p:txBody>
            </p:sp>
            <p:sp>
              <p:nvSpPr>
                <p:cNvPr id="61" name="TextBox 60">
                  <a:extLst>
                    <a:ext uri="{FF2B5EF4-FFF2-40B4-BE49-F238E27FC236}">
                      <a16:creationId xmlns:a16="http://schemas.microsoft.com/office/drawing/2014/main" id="{D90DE2B9-7524-4A6C-933D-F5A407B3C320}"/>
                    </a:ext>
                  </a:extLst>
                </p:cNvPr>
                <p:cNvSpPr txBox="1"/>
                <p:nvPr/>
              </p:nvSpPr>
              <p:spPr>
                <a:xfrm>
                  <a:off x="5475590" y="5011655"/>
                  <a:ext cx="3685975" cy="707886"/>
                </a:xfrm>
                <a:prstGeom prst="rect">
                  <a:avLst/>
                </a:prstGeom>
                <a:noFill/>
              </p:spPr>
              <p:txBody>
                <a:bodyPr wrap="square" rtlCol="0">
                  <a:spAutoFit/>
                </a:bodyPr>
                <a:lstStyle/>
                <a:p>
                  <a:r>
                    <a:rPr lang="en-US" sz="2000"/>
                    <a:t>Connected and autonomous </a:t>
                  </a:r>
                </a:p>
                <a:p>
                  <a:pPr algn="ctr"/>
                  <a:r>
                    <a:rPr lang="en-US" sz="2000"/>
                    <a:t>vehicles</a:t>
                  </a:r>
                </a:p>
              </p:txBody>
            </p:sp>
            <p:sp>
              <p:nvSpPr>
                <p:cNvPr id="62" name="TextBox 61">
                  <a:extLst>
                    <a:ext uri="{FF2B5EF4-FFF2-40B4-BE49-F238E27FC236}">
                      <a16:creationId xmlns:a16="http://schemas.microsoft.com/office/drawing/2014/main" id="{18D2D839-704E-4303-8449-BB5418DE82AB}"/>
                    </a:ext>
                  </a:extLst>
                </p:cNvPr>
                <p:cNvSpPr txBox="1"/>
                <p:nvPr/>
              </p:nvSpPr>
              <p:spPr>
                <a:xfrm>
                  <a:off x="6636213" y="6370488"/>
                  <a:ext cx="1875552" cy="400110"/>
                </a:xfrm>
                <a:prstGeom prst="rect">
                  <a:avLst/>
                </a:prstGeom>
                <a:noFill/>
              </p:spPr>
              <p:txBody>
                <a:bodyPr wrap="square" rtlCol="0">
                  <a:spAutoFit/>
                </a:bodyPr>
                <a:lstStyle/>
                <a:p>
                  <a:r>
                    <a:rPr lang="en-US" sz="2000"/>
                    <a:t>Micro transit</a:t>
                  </a:r>
                </a:p>
              </p:txBody>
            </p:sp>
          </p:grpSp>
          <p:cxnSp>
            <p:nvCxnSpPr>
              <p:cNvPr id="49" name="Straight Arrow Connector 48">
                <a:extLst>
                  <a:ext uri="{FF2B5EF4-FFF2-40B4-BE49-F238E27FC236}">
                    <a16:creationId xmlns:a16="http://schemas.microsoft.com/office/drawing/2014/main" id="{C7ECAA49-8DC2-4262-9268-6BA21985DA6C}"/>
                  </a:ext>
                </a:extLst>
              </p:cNvPr>
              <p:cNvCxnSpPr>
                <a:endCxn id="59" idx="1"/>
              </p:cNvCxnSpPr>
              <p:nvPr/>
            </p:nvCxnSpPr>
            <p:spPr>
              <a:xfrm flipV="1">
                <a:off x="2668554" y="2760259"/>
                <a:ext cx="1390544" cy="13178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14A02B5E-00EE-4BDA-A51F-4B794A3CA581}"/>
                  </a:ext>
                </a:extLst>
              </p:cNvPr>
              <p:cNvCxnSpPr>
                <a:cxnSpLocks/>
              </p:cNvCxnSpPr>
              <p:nvPr/>
            </p:nvCxnSpPr>
            <p:spPr>
              <a:xfrm flipV="1">
                <a:off x="2668554" y="3697177"/>
                <a:ext cx="1771343" cy="3808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123FDC8E-DCE5-4758-9ED9-B8E3BE12AD97}"/>
                  </a:ext>
                </a:extLst>
              </p:cNvPr>
              <p:cNvCxnSpPr>
                <a:cxnSpLocks/>
              </p:cNvCxnSpPr>
              <p:nvPr/>
            </p:nvCxnSpPr>
            <p:spPr>
              <a:xfrm>
                <a:off x="2668554" y="4078075"/>
                <a:ext cx="1832557" cy="6154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F297A58A-CB82-4822-A51A-79C0A023ABEE}"/>
                  </a:ext>
                </a:extLst>
              </p:cNvPr>
              <p:cNvCxnSpPr>
                <a:cxnSpLocks/>
              </p:cNvCxnSpPr>
              <p:nvPr/>
            </p:nvCxnSpPr>
            <p:spPr>
              <a:xfrm>
                <a:off x="2668554" y="4071855"/>
                <a:ext cx="1359894" cy="15959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pic>
          <p:nvPicPr>
            <p:cNvPr id="46" name="Picture 2" descr="SUMC MLC: Mobility Learning Center: RideKC Introduces App for Microtransit  Service, Kansas City, MO, 2022">
              <a:extLst>
                <a:ext uri="{FF2B5EF4-FFF2-40B4-BE49-F238E27FC236}">
                  <a16:creationId xmlns:a16="http://schemas.microsoft.com/office/drawing/2014/main" id="{64F5BEBF-D4E8-4393-B881-E4FB87B49E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Footer Placeholder 2">
            <a:extLst>
              <a:ext uri="{FF2B5EF4-FFF2-40B4-BE49-F238E27FC236}">
                <a16:creationId xmlns:a16="http://schemas.microsoft.com/office/drawing/2014/main" id="{B05B70EB-DB49-4460-8080-2854329E3E72}"/>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156771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12</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aphicFrame>
        <p:nvGraphicFramePr>
          <p:cNvPr id="58" name="Table 13">
            <a:extLst>
              <a:ext uri="{FF2B5EF4-FFF2-40B4-BE49-F238E27FC236}">
                <a16:creationId xmlns:a16="http://schemas.microsoft.com/office/drawing/2014/main" id="{BC8AF894-682D-40D2-A655-A2851E07F611}"/>
              </a:ext>
            </a:extLst>
          </p:cNvPr>
          <p:cNvGraphicFramePr>
            <a:graphicFrameLocks noGrp="1"/>
          </p:cNvGraphicFramePr>
          <p:nvPr>
            <p:extLst>
              <p:ext uri="{D42A27DB-BD31-4B8C-83A1-F6EECF244321}">
                <p14:modId xmlns:p14="http://schemas.microsoft.com/office/powerpoint/2010/main" val="3597168063"/>
              </p:ext>
            </p:extLst>
          </p:nvPr>
        </p:nvGraphicFramePr>
        <p:xfrm>
          <a:off x="8494775" y="2523744"/>
          <a:ext cx="2706624" cy="3136392"/>
        </p:xfrm>
        <a:graphic>
          <a:graphicData uri="http://schemas.openxmlformats.org/drawingml/2006/table">
            <a:tbl>
              <a:tblPr firstRow="1" bandRow="1">
                <a:tableStyleId>{5940675A-B579-460E-94D1-54222C63F5DA}</a:tableStyleId>
              </a:tblPr>
              <a:tblGrid>
                <a:gridCol w="2706624">
                  <a:extLst>
                    <a:ext uri="{9D8B030D-6E8A-4147-A177-3AD203B41FA5}">
                      <a16:colId xmlns:a16="http://schemas.microsoft.com/office/drawing/2014/main" val="3287793722"/>
                    </a:ext>
                  </a:extLst>
                </a:gridCol>
              </a:tblGrid>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C00000"/>
                          </a:solidFill>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grpSp>
        <p:nvGrpSpPr>
          <p:cNvPr id="29" name="Group 28">
            <a:extLst>
              <a:ext uri="{FF2B5EF4-FFF2-40B4-BE49-F238E27FC236}">
                <a16:creationId xmlns:a16="http://schemas.microsoft.com/office/drawing/2014/main" id="{BB55610A-F7D6-49D3-8B65-4BD4BD8B589A}"/>
              </a:ext>
            </a:extLst>
          </p:cNvPr>
          <p:cNvGrpSpPr/>
          <p:nvPr/>
        </p:nvGrpSpPr>
        <p:grpSpPr>
          <a:xfrm>
            <a:off x="73152" y="1691640"/>
            <a:ext cx="6447511" cy="5047225"/>
            <a:chOff x="834200" y="1684108"/>
            <a:chExt cx="6447511"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834200" y="1684108"/>
              <a:ext cx="6447511" cy="5047225"/>
              <a:chOff x="834200" y="1671667"/>
              <a:chExt cx="6447511" cy="5047225"/>
            </a:xfrm>
          </p:grpSpPr>
          <p:sp>
            <p:nvSpPr>
              <p:cNvPr id="33" name="TextBox 32">
                <a:extLst>
                  <a:ext uri="{FF2B5EF4-FFF2-40B4-BE49-F238E27FC236}">
                    <a16:creationId xmlns:a16="http://schemas.microsoft.com/office/drawing/2014/main" id="{266A7E3B-92B4-40B0-B75E-FEB586F101AA}"/>
                  </a:ext>
                </a:extLst>
              </p:cNvPr>
              <p:cNvSpPr txBox="1"/>
              <p:nvPr/>
            </p:nvSpPr>
            <p:spPr>
              <a:xfrm>
                <a:off x="834200" y="3649172"/>
                <a:ext cx="1834355" cy="830997"/>
              </a:xfrm>
              <a:prstGeom prst="rect">
                <a:avLst/>
              </a:prstGeom>
              <a:noFill/>
            </p:spPr>
            <p:txBody>
              <a:bodyPr wrap="square" rtlCol="0">
                <a:spAutoFit/>
              </a:bodyPr>
              <a:lstStyle/>
              <a:p>
                <a:pPr algn="ctr"/>
                <a:r>
                  <a:rPr lang="en-US" sz="2400">
                    <a:solidFill>
                      <a:srgbClr val="C00000"/>
                    </a:solidFill>
                  </a:rPr>
                  <a:t>Literature Review</a:t>
                </a:r>
              </a:p>
            </p:txBody>
          </p:sp>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4"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5" cstate="print">
                  <a:clrChange>
                    <a:clrFrom>
                      <a:srgbClr val="F5F5F5"/>
                    </a:clrFrom>
                    <a:clrTo>
                      <a:srgbClr val="F5F5F5">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7">
                  <a:clrChange>
                    <a:clrFrom>
                      <a:srgbClr val="FFFFFF"/>
                    </a:clrFrom>
                    <a:clrTo>
                      <a:srgbClr val="FFFFFF">
                        <a:alpha val="0"/>
                      </a:srgbClr>
                    </a:clrTo>
                  </a:clrChange>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p>
                  <a:r>
                    <a:rPr lang="en-US" sz="2000">
                      <a:solidFill>
                        <a:srgbClr val="C00000"/>
                      </a:solidFill>
                    </a:rPr>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a:effectLst>
                <a:outerShdw blurRad="50800" dist="12700" dir="5400000" sx="2000" sy="2000" algn="ctr" rotWithShape="0">
                  <a:srgbClr val="000000">
                    <a:alpha val="99000"/>
                  </a:srgbClr>
                </a:outerShdw>
                <a:reflection blurRad="25400" stA="45000" endPos="65000" dist="50800" dir="5400000" sy="-100000" algn="bl" rotWithShape="0"/>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9" cstate="print">
              <a:alphaModFix amt="10000"/>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5808" y="3264408"/>
            <a:ext cx="4403004" cy="1231106"/>
          </a:xfrm>
          <a:prstGeom prst="rect">
            <a:avLst/>
          </a:prstGeom>
          <a:noFill/>
        </p:spPr>
        <p:txBody>
          <a:bodyPr wrap="square">
            <a:spAutoFit/>
          </a:bodyPr>
          <a:lstStyle/>
          <a:p>
            <a:pPr marL="342900" indent="-342900">
              <a:buFont typeface="Wingdings" panose="05000000000000000000" pitchFamily="2" charset="2"/>
              <a:buChar char="q"/>
            </a:pPr>
            <a:r>
              <a:rPr lang="en-US" sz="2000"/>
              <a:t>Dimensions of interest</a:t>
            </a:r>
          </a:p>
          <a:p>
            <a:pPr marL="800100" lvl="1" indent="-342900">
              <a:buFont typeface="Wingdings" panose="05000000000000000000" pitchFamily="2" charset="2"/>
              <a:buChar char="q"/>
            </a:pPr>
            <a:r>
              <a:rPr lang="en-US"/>
              <a:t>Demand at the aggregate level: 11 out of 21 </a:t>
            </a:r>
          </a:p>
          <a:p>
            <a:pPr marL="800100" lvl="1" indent="-342900">
              <a:buFont typeface="Wingdings" panose="05000000000000000000" pitchFamily="2" charset="2"/>
              <a:buChar char="q"/>
            </a:pPr>
            <a:r>
              <a:rPr lang="en-US"/>
              <a:t>Individual level: 3 out of 21</a:t>
            </a:r>
          </a:p>
        </p:txBody>
      </p:sp>
      <p:sp>
        <p:nvSpPr>
          <p:cNvPr id="67" name="Footer Placeholder 2">
            <a:extLst>
              <a:ext uri="{FF2B5EF4-FFF2-40B4-BE49-F238E27FC236}">
                <a16:creationId xmlns:a16="http://schemas.microsoft.com/office/drawing/2014/main" id="{43E60910-D248-4EC4-87D2-CC30F2F2B070}"/>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8085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13</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73152" y="1691640"/>
            <a:ext cx="6447511" cy="5047225"/>
            <a:chOff x="834200" y="1684108"/>
            <a:chExt cx="6447511"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834200" y="1684108"/>
              <a:ext cx="6447511" cy="5047225"/>
              <a:chOff x="834200" y="1671667"/>
              <a:chExt cx="6447511" cy="5047225"/>
            </a:xfrm>
          </p:grpSpPr>
          <p:sp>
            <p:nvSpPr>
              <p:cNvPr id="33" name="TextBox 32">
                <a:extLst>
                  <a:ext uri="{FF2B5EF4-FFF2-40B4-BE49-F238E27FC236}">
                    <a16:creationId xmlns:a16="http://schemas.microsoft.com/office/drawing/2014/main" id="{266A7E3B-92B4-40B0-B75E-FEB586F101AA}"/>
                  </a:ext>
                </a:extLst>
              </p:cNvPr>
              <p:cNvSpPr txBox="1"/>
              <p:nvPr/>
            </p:nvSpPr>
            <p:spPr>
              <a:xfrm>
                <a:off x="834200" y="3649172"/>
                <a:ext cx="1834355" cy="830997"/>
              </a:xfrm>
              <a:prstGeom prst="rect">
                <a:avLst/>
              </a:prstGeom>
              <a:noFill/>
            </p:spPr>
            <p:txBody>
              <a:bodyPr wrap="square" rtlCol="0">
                <a:spAutoFit/>
              </a:bodyPr>
              <a:lstStyle/>
              <a:p>
                <a:pPr algn="ctr"/>
                <a:r>
                  <a:rPr lang="en-US" sz="2400">
                    <a:solidFill>
                      <a:srgbClr val="C00000"/>
                    </a:solidFill>
                  </a:rPr>
                  <a:t>Literature Review</a:t>
                </a:r>
              </a:p>
            </p:txBody>
          </p:sp>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5" cstate="print">
                  <a:clrChange>
                    <a:clrFrom>
                      <a:srgbClr val="F5F5F5"/>
                    </a:clrFrom>
                    <a:clrTo>
                      <a:srgbClr val="F5F5F5">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7">
                  <a:clrChange>
                    <a:clrFrom>
                      <a:srgbClr val="FFFFFF"/>
                    </a:clrFrom>
                    <a:clrTo>
                      <a:srgbClr val="FFFFFF">
                        <a:alpha val="0"/>
                      </a:srgbClr>
                    </a:clrTo>
                  </a:clrChange>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p>
                  <a:r>
                    <a:rPr lang="en-US" sz="2000">
                      <a:solidFill>
                        <a:srgbClr val="C00000"/>
                      </a:solidFill>
                    </a:rPr>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a:effectLst>
                <a:outerShdw blurRad="50800" dist="12700" dir="5400000" sx="2000" sy="2000" algn="ctr" rotWithShape="0">
                  <a:srgbClr val="000000">
                    <a:alpha val="99000"/>
                  </a:srgbClr>
                </a:outerShdw>
                <a:reflection blurRad="25400" stA="45000" endPos="65000" dist="50800" dir="5400000" sy="-100000" algn="bl" rotWithShape="0"/>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9" cstate="print">
              <a:alphaModFix amt="10000"/>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3265802"/>
            <a:ext cx="4403004" cy="2985433"/>
          </a:xfrm>
          <a:prstGeom prst="rect">
            <a:avLst/>
          </a:prstGeom>
          <a:noFill/>
        </p:spPr>
        <p:txBody>
          <a:bodyPr wrap="square">
            <a:spAutoFit/>
          </a:bodyPr>
          <a:lstStyle/>
          <a:p>
            <a:pPr marL="342900" lvl="1" indent="-342900">
              <a:buFont typeface="Wingdings" panose="05000000000000000000" pitchFamily="2" charset="2"/>
              <a:buChar char="q"/>
            </a:pPr>
            <a:r>
              <a:rPr lang="en-US" sz="2000"/>
              <a:t>Models adopted for demand analysis</a:t>
            </a:r>
          </a:p>
          <a:p>
            <a:pPr marL="800100" lvl="1" indent="-342900">
              <a:buFont typeface="Wingdings" panose="05000000000000000000" pitchFamily="2" charset="2"/>
              <a:buChar char="q"/>
            </a:pPr>
            <a:r>
              <a:rPr lang="en-US"/>
              <a:t>Linear regression: 8 out of 21</a:t>
            </a:r>
          </a:p>
          <a:p>
            <a:pPr marL="800100" lvl="1" indent="-342900">
              <a:buFont typeface="Wingdings" panose="05000000000000000000" pitchFamily="2" charset="2"/>
              <a:buChar char="q"/>
            </a:pPr>
            <a:r>
              <a:rPr lang="en-US"/>
              <a:t>Negative binomial or Zero inflated negative binomial</a:t>
            </a:r>
          </a:p>
          <a:p>
            <a:pPr marL="342900" indent="-342900">
              <a:buFont typeface="Wingdings" panose="05000000000000000000" pitchFamily="2" charset="2"/>
              <a:buChar char="q"/>
            </a:pPr>
            <a:r>
              <a:rPr lang="en-US" sz="2000"/>
              <a:t>Models for shared micro mobility adoption:</a:t>
            </a:r>
          </a:p>
          <a:p>
            <a:pPr marL="800100" lvl="1" indent="-342900">
              <a:buFont typeface="Wingdings" panose="05000000000000000000" pitchFamily="2" charset="2"/>
              <a:buChar char="q"/>
            </a:pPr>
            <a:r>
              <a:rPr lang="en-US"/>
              <a:t>Multinomial logit model and variants (Mixed logit or Nested logit model)</a:t>
            </a:r>
          </a:p>
        </p:txBody>
      </p:sp>
      <p:graphicFrame>
        <p:nvGraphicFramePr>
          <p:cNvPr id="27" name="Table 13">
            <a:extLst>
              <a:ext uri="{FF2B5EF4-FFF2-40B4-BE49-F238E27FC236}">
                <a16:creationId xmlns:a16="http://schemas.microsoft.com/office/drawing/2014/main" id="{26B5C296-E05B-4E73-8F7D-1CFF470AC1A3}"/>
              </a:ext>
            </a:extLst>
          </p:cNvPr>
          <p:cNvGraphicFramePr>
            <a:graphicFrameLocks noGrp="1"/>
          </p:cNvGraphicFramePr>
          <p:nvPr>
            <p:extLst>
              <p:ext uri="{D42A27DB-BD31-4B8C-83A1-F6EECF244321}">
                <p14:modId xmlns:p14="http://schemas.microsoft.com/office/powerpoint/2010/main" val="2690343135"/>
              </p:ext>
            </p:extLst>
          </p:nvPr>
        </p:nvGraphicFramePr>
        <p:xfrm>
          <a:off x="8494775" y="2523744"/>
          <a:ext cx="2706624" cy="3136392"/>
        </p:xfrm>
        <a:graphic>
          <a:graphicData uri="http://schemas.openxmlformats.org/drawingml/2006/table">
            <a:tbl>
              <a:tblPr firstRow="1" bandRow="1">
                <a:tableStyleId>{5940675A-B579-460E-94D1-54222C63F5DA}</a:tableStyleId>
              </a:tblPr>
              <a:tblGrid>
                <a:gridCol w="2706624">
                  <a:extLst>
                    <a:ext uri="{9D8B030D-6E8A-4147-A177-3AD203B41FA5}">
                      <a16:colId xmlns:a16="http://schemas.microsoft.com/office/drawing/2014/main" val="3287793722"/>
                    </a:ext>
                  </a:extLst>
                </a:gridCol>
              </a:tblGrid>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A14D6AAD-8B81-4B27-A2F2-8B6165200620}"/>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343506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14</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5" cstate="print">
                  <a:clrChange>
                    <a:clrFrom>
                      <a:srgbClr val="F5F5F5"/>
                    </a:clrFrom>
                    <a:clrTo>
                      <a:srgbClr val="F5F5F5">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7">
                  <a:clrChange>
                    <a:clrFrom>
                      <a:srgbClr val="FFFFFF"/>
                    </a:clrFrom>
                    <a:clrTo>
                      <a:srgbClr val="FFFFFF">
                        <a:alpha val="0"/>
                      </a:srgbClr>
                    </a:clrTo>
                  </a:clrChange>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a:effectLst>
                <a:outerShdw blurRad="50800" dist="12700" dir="5400000" sx="2000" sy="2000" algn="ctr" rotWithShape="0">
                  <a:srgbClr val="000000">
                    <a:alpha val="99000"/>
                  </a:srgbClr>
                </a:outerShdw>
                <a:reflection blurRad="25400" stA="45000" endPos="65000" dist="50800" dir="5400000" sy="-100000" algn="bl" rotWithShape="0"/>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9" cstate="print">
              <a:alphaModFix amt="10000"/>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3265802"/>
            <a:ext cx="4403004" cy="1231106"/>
          </a:xfrm>
          <a:prstGeom prst="rect">
            <a:avLst/>
          </a:prstGeom>
          <a:noFill/>
        </p:spPr>
        <p:txBody>
          <a:bodyPr wrap="square">
            <a:spAutoFit/>
          </a:bodyPr>
          <a:lstStyle/>
          <a:p>
            <a:pPr marL="342900" indent="-342900">
              <a:buFont typeface="Wingdings" panose="05000000000000000000" pitchFamily="2" charset="2"/>
              <a:buChar char="q"/>
            </a:pPr>
            <a:r>
              <a:rPr lang="en-US" sz="2000" err="1"/>
              <a:t>TDFM</a:t>
            </a:r>
            <a:r>
              <a:rPr lang="en-US" sz="2000"/>
              <a:t> relevancy</a:t>
            </a:r>
          </a:p>
          <a:p>
            <a:pPr marL="800100" lvl="1" indent="-342900">
              <a:buFont typeface="Wingdings" panose="05000000000000000000" pitchFamily="2" charset="2"/>
              <a:buChar char="q"/>
            </a:pPr>
            <a:r>
              <a:rPr lang="en-US"/>
              <a:t>Trip based: 17 out of 21</a:t>
            </a:r>
          </a:p>
          <a:p>
            <a:pPr marL="800100" lvl="1" indent="-342900">
              <a:buFont typeface="Wingdings" panose="05000000000000000000" pitchFamily="2" charset="2"/>
              <a:buChar char="q"/>
            </a:pPr>
            <a:r>
              <a:rPr lang="en-US"/>
              <a:t>Activity based: 1 out of 21</a:t>
            </a:r>
          </a:p>
          <a:p>
            <a:pPr lvl="1"/>
            <a:r>
              <a:rPr lang="en-US"/>
              <a:t>	(</a:t>
            </a:r>
            <a:r>
              <a:rPr lang="en-US" sz="1600"/>
              <a:t>San Diego Regional Plan, 2021)</a:t>
            </a:r>
            <a:endParaRPr lang="en-US"/>
          </a:p>
        </p:txBody>
      </p:sp>
      <p:graphicFrame>
        <p:nvGraphicFramePr>
          <p:cNvPr id="27" name="Table 13">
            <a:extLst>
              <a:ext uri="{FF2B5EF4-FFF2-40B4-BE49-F238E27FC236}">
                <a16:creationId xmlns:a16="http://schemas.microsoft.com/office/drawing/2014/main" id="{A2B0C4F8-FCCF-4B1B-9C14-C87F4052E525}"/>
              </a:ext>
            </a:extLst>
          </p:cNvPr>
          <p:cNvGraphicFramePr>
            <a:graphicFrameLocks noGrp="1"/>
          </p:cNvGraphicFramePr>
          <p:nvPr>
            <p:extLst>
              <p:ext uri="{D42A27DB-BD31-4B8C-83A1-F6EECF244321}">
                <p14:modId xmlns:p14="http://schemas.microsoft.com/office/powerpoint/2010/main" val="1441865588"/>
              </p:ext>
            </p:extLst>
          </p:nvPr>
        </p:nvGraphicFramePr>
        <p:xfrm>
          <a:off x="8494775" y="2523744"/>
          <a:ext cx="2706624" cy="3136392"/>
        </p:xfrm>
        <a:graphic>
          <a:graphicData uri="http://schemas.openxmlformats.org/drawingml/2006/table">
            <a:tbl>
              <a:tblPr firstRow="1" bandRow="1">
                <a:tableStyleId>{5940675A-B579-460E-94D1-54222C63F5DA}</a:tableStyleId>
              </a:tblPr>
              <a:tblGrid>
                <a:gridCol w="2706624">
                  <a:extLst>
                    <a:ext uri="{9D8B030D-6E8A-4147-A177-3AD203B41FA5}">
                      <a16:colId xmlns:a16="http://schemas.microsoft.com/office/drawing/2014/main" val="3287793722"/>
                    </a:ext>
                  </a:extLst>
                </a:gridCol>
              </a:tblGrid>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169224D6-CDF2-4356-84CA-D97493ADB579}"/>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23B3474A-A264-4D65-BC34-9B785B2529A2}"/>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0F698A05-19B7-4564-8882-F2889C1148F6}"/>
              </a:ext>
            </a:extLst>
          </p:cNvPr>
          <p:cNvSpPr txBox="1"/>
          <p:nvPr/>
        </p:nvSpPr>
        <p:spPr>
          <a:xfrm>
            <a:off x="3298050" y="2580177"/>
            <a:ext cx="2875790" cy="400110"/>
          </a:xfrm>
          <a:prstGeom prst="rect">
            <a:avLst/>
          </a:prstGeom>
          <a:noFill/>
        </p:spPr>
        <p:txBody>
          <a:bodyPr wrap="square" rtlCol="0">
            <a:spAutoFit/>
          </a:bodyPr>
          <a:lstStyle/>
          <a:p>
            <a:r>
              <a:rPr lang="en-US" sz="2000">
                <a:solidFill>
                  <a:srgbClr val="C00000"/>
                </a:solidFill>
              </a:rPr>
              <a:t>Shared micro mobility</a:t>
            </a:r>
          </a:p>
        </p:txBody>
      </p:sp>
      <p:cxnSp>
        <p:nvCxnSpPr>
          <p:cNvPr id="45" name="Straight Arrow Connector 44">
            <a:extLst>
              <a:ext uri="{FF2B5EF4-FFF2-40B4-BE49-F238E27FC236}">
                <a16:creationId xmlns:a16="http://schemas.microsoft.com/office/drawing/2014/main" id="{B6307407-C5AB-4CDB-96A2-E858997A61E5}"/>
              </a:ext>
            </a:extLst>
          </p:cNvPr>
          <p:cNvCxnSpPr>
            <a:endCxn id="44" idx="1"/>
          </p:cNvCxnSpPr>
          <p:nvPr/>
        </p:nvCxnSpPr>
        <p:spPr>
          <a:xfrm flipV="1">
            <a:off x="1907506" y="2780232"/>
            <a:ext cx="1390544" cy="1317816"/>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6548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15</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5" cstate="print">
                  <a:clrChange>
                    <a:clrFrom>
                      <a:srgbClr val="F5F5F5"/>
                    </a:clrFrom>
                    <a:clrTo>
                      <a:srgbClr val="F5F5F5">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7">
                  <a:clrChange>
                    <a:clrFrom>
                      <a:srgbClr val="FFFFFF"/>
                    </a:clrFrom>
                    <a:clrTo>
                      <a:srgbClr val="FFFFFF">
                        <a:alpha val="0"/>
                      </a:srgbClr>
                    </a:clrTo>
                  </a:clrChange>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a:effectLst>
                <a:outerShdw blurRad="50800" dist="12700" dir="5400000" sx="2000" sy="2000" algn="ctr" rotWithShape="0">
                  <a:srgbClr val="000000">
                    <a:alpha val="99000"/>
                  </a:srgbClr>
                </a:outerShdw>
                <a:reflection blurRad="25400" stA="45000" endPos="65000" dist="50800" dir="5400000" sy="-100000" algn="bl" rotWithShape="0"/>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9" cstate="print">
              <a:alphaModFix amt="10000"/>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3265802"/>
            <a:ext cx="4403004" cy="1231106"/>
          </a:xfrm>
          <a:prstGeom prst="rect">
            <a:avLst/>
          </a:prstGeom>
          <a:noFill/>
        </p:spPr>
        <p:txBody>
          <a:bodyPr wrap="square">
            <a:spAutoFit/>
          </a:bodyPr>
          <a:lstStyle/>
          <a:p>
            <a:pPr marL="342900" indent="-342900">
              <a:buFont typeface="Wingdings" panose="05000000000000000000" pitchFamily="2" charset="2"/>
              <a:buChar char="q"/>
            </a:pPr>
            <a:r>
              <a:rPr lang="en-US" sz="2000"/>
              <a:t>Analyzed components</a:t>
            </a:r>
          </a:p>
          <a:p>
            <a:pPr marL="800100" lvl="1" indent="-342900">
              <a:buFont typeface="Wingdings" panose="05000000000000000000" pitchFamily="2" charset="2"/>
              <a:buChar char="q"/>
            </a:pPr>
            <a:r>
              <a:rPr lang="en-US"/>
              <a:t>Trip generation: 15 out of 21</a:t>
            </a:r>
          </a:p>
          <a:p>
            <a:pPr marL="800100" lvl="1" indent="-342900">
              <a:buFont typeface="Wingdings" panose="05000000000000000000" pitchFamily="2" charset="2"/>
              <a:buChar char="q"/>
            </a:pPr>
            <a:r>
              <a:rPr lang="en-US"/>
              <a:t>Trip distribution: 4 out of 21</a:t>
            </a:r>
          </a:p>
          <a:p>
            <a:pPr marL="800100" lvl="1" indent="-342900">
              <a:buFont typeface="Wingdings" panose="05000000000000000000" pitchFamily="2" charset="2"/>
              <a:buChar char="q"/>
            </a:pPr>
            <a:r>
              <a:rPr lang="en-US"/>
              <a:t>Mode choice: 3 out of 21</a:t>
            </a:r>
          </a:p>
        </p:txBody>
      </p:sp>
      <p:graphicFrame>
        <p:nvGraphicFramePr>
          <p:cNvPr id="27" name="Table 13">
            <a:extLst>
              <a:ext uri="{FF2B5EF4-FFF2-40B4-BE49-F238E27FC236}">
                <a16:creationId xmlns:a16="http://schemas.microsoft.com/office/drawing/2014/main" id="{C22D3AAC-854E-46F2-BD69-81024389FC19}"/>
              </a:ext>
            </a:extLst>
          </p:cNvPr>
          <p:cNvGraphicFramePr>
            <a:graphicFrameLocks noGrp="1"/>
          </p:cNvGraphicFramePr>
          <p:nvPr>
            <p:extLst>
              <p:ext uri="{D42A27DB-BD31-4B8C-83A1-F6EECF244321}">
                <p14:modId xmlns:p14="http://schemas.microsoft.com/office/powerpoint/2010/main" val="3129164675"/>
              </p:ext>
            </p:extLst>
          </p:nvPr>
        </p:nvGraphicFramePr>
        <p:xfrm>
          <a:off x="8494775" y="2523744"/>
          <a:ext cx="2706624" cy="3136392"/>
        </p:xfrm>
        <a:graphic>
          <a:graphicData uri="http://schemas.openxmlformats.org/drawingml/2006/table">
            <a:tbl>
              <a:tblPr firstRow="1" bandRow="1">
                <a:tableStyleId>{5940675A-B579-460E-94D1-54222C63F5DA}</a:tableStyleId>
              </a:tblPr>
              <a:tblGrid>
                <a:gridCol w="2706624">
                  <a:extLst>
                    <a:ext uri="{9D8B030D-6E8A-4147-A177-3AD203B41FA5}">
                      <a16:colId xmlns:a16="http://schemas.microsoft.com/office/drawing/2014/main" val="3287793722"/>
                    </a:ext>
                  </a:extLst>
                </a:gridCol>
              </a:tblGrid>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534435C2-0BA7-423A-AB63-A5E631151EEB}"/>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7E66F103-326F-46D1-A2C3-A6ACC0738964}"/>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50A60F66-396D-49B0-A30D-C3BFEF2AC0D6}"/>
              </a:ext>
            </a:extLst>
          </p:cNvPr>
          <p:cNvSpPr txBox="1"/>
          <p:nvPr/>
        </p:nvSpPr>
        <p:spPr>
          <a:xfrm>
            <a:off x="3298050" y="2580177"/>
            <a:ext cx="2875790" cy="400110"/>
          </a:xfrm>
          <a:prstGeom prst="rect">
            <a:avLst/>
          </a:prstGeom>
          <a:noFill/>
        </p:spPr>
        <p:txBody>
          <a:bodyPr wrap="square" rtlCol="0">
            <a:spAutoFit/>
          </a:bodyPr>
          <a:lstStyle/>
          <a:p>
            <a:r>
              <a:rPr lang="en-US" sz="2000">
                <a:solidFill>
                  <a:srgbClr val="C00000"/>
                </a:solidFill>
              </a:rPr>
              <a:t>Shared micro mobility</a:t>
            </a:r>
          </a:p>
        </p:txBody>
      </p:sp>
      <p:cxnSp>
        <p:nvCxnSpPr>
          <p:cNvPr id="45" name="Straight Arrow Connector 44">
            <a:extLst>
              <a:ext uri="{FF2B5EF4-FFF2-40B4-BE49-F238E27FC236}">
                <a16:creationId xmlns:a16="http://schemas.microsoft.com/office/drawing/2014/main" id="{D9F18AD0-4C2F-4C39-ABC7-19CE7AC4DAEC}"/>
              </a:ext>
            </a:extLst>
          </p:cNvPr>
          <p:cNvCxnSpPr>
            <a:endCxn id="44" idx="1"/>
          </p:cNvCxnSpPr>
          <p:nvPr/>
        </p:nvCxnSpPr>
        <p:spPr>
          <a:xfrm flipV="1">
            <a:off x="1907506" y="2780232"/>
            <a:ext cx="1390544" cy="1317816"/>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0428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16</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5" cstate="print">
                  <a:clrChange>
                    <a:clrFrom>
                      <a:srgbClr val="F5F5F5"/>
                    </a:clrFrom>
                    <a:clrTo>
                      <a:srgbClr val="F5F5F5">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7">
                  <a:clrChange>
                    <a:clrFrom>
                      <a:srgbClr val="FFFFFF"/>
                    </a:clrFrom>
                    <a:clrTo>
                      <a:srgbClr val="FFFFFF">
                        <a:alpha val="0"/>
                      </a:srgbClr>
                    </a:clrTo>
                  </a:clrChange>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a:effectLst>
                <a:outerShdw blurRad="50800" dist="12700" dir="5400000" sx="2000" sy="2000" algn="ctr" rotWithShape="0">
                  <a:srgbClr val="000000">
                    <a:alpha val="99000"/>
                  </a:srgbClr>
                </a:outerShdw>
                <a:reflection blurRad="25400" stA="45000" endPos="65000" dist="50800" dir="5400000" sy="-100000" algn="bl" rotWithShape="0"/>
              </a:effectLst>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9" cstate="print">
              <a:alphaModFix amt="10000"/>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5" y="3265802"/>
            <a:ext cx="4913819" cy="954107"/>
          </a:xfrm>
          <a:prstGeom prst="rect">
            <a:avLst/>
          </a:prstGeom>
          <a:noFill/>
        </p:spPr>
        <p:txBody>
          <a:bodyPr wrap="square">
            <a:spAutoFit/>
          </a:bodyPr>
          <a:lstStyle/>
          <a:p>
            <a:pPr marL="342900" indent="-342900">
              <a:buFont typeface="Wingdings" panose="05000000000000000000" pitchFamily="2" charset="2"/>
              <a:buChar char="q"/>
            </a:pPr>
            <a:r>
              <a:rPr lang="en-US" sz="2000"/>
              <a:t>Independent: 20 out of 21</a:t>
            </a:r>
          </a:p>
          <a:p>
            <a:pPr marL="342900" indent="-342900">
              <a:buFont typeface="Wingdings" panose="05000000000000000000" pitchFamily="2" charset="2"/>
              <a:buChar char="q"/>
            </a:pPr>
            <a:r>
              <a:rPr lang="en-US" sz="2000"/>
              <a:t>Integrated: 1 out of 21</a:t>
            </a:r>
          </a:p>
          <a:p>
            <a:pPr lvl="1"/>
            <a:r>
              <a:rPr lang="en-US" sz="1600"/>
              <a:t>(San Diego Regional Plan, 2021)</a:t>
            </a:r>
          </a:p>
        </p:txBody>
      </p:sp>
      <p:graphicFrame>
        <p:nvGraphicFramePr>
          <p:cNvPr id="27" name="Table 13">
            <a:extLst>
              <a:ext uri="{FF2B5EF4-FFF2-40B4-BE49-F238E27FC236}">
                <a16:creationId xmlns:a16="http://schemas.microsoft.com/office/drawing/2014/main" id="{02CF3744-68D5-468D-9DED-F555252A6577}"/>
              </a:ext>
            </a:extLst>
          </p:cNvPr>
          <p:cNvGraphicFramePr>
            <a:graphicFrameLocks noGrp="1"/>
          </p:cNvGraphicFramePr>
          <p:nvPr>
            <p:extLst>
              <p:ext uri="{D42A27DB-BD31-4B8C-83A1-F6EECF244321}">
                <p14:modId xmlns:p14="http://schemas.microsoft.com/office/powerpoint/2010/main" val="1918965853"/>
              </p:ext>
            </p:extLst>
          </p:nvPr>
        </p:nvGraphicFramePr>
        <p:xfrm>
          <a:off x="8494775" y="2523744"/>
          <a:ext cx="2706624" cy="3136392"/>
        </p:xfrm>
        <a:graphic>
          <a:graphicData uri="http://schemas.openxmlformats.org/drawingml/2006/table">
            <a:tbl>
              <a:tblPr firstRow="1" bandRow="1">
                <a:tableStyleId>{5940675A-B579-460E-94D1-54222C63F5DA}</a:tableStyleId>
              </a:tblPr>
              <a:tblGrid>
                <a:gridCol w="2706624">
                  <a:extLst>
                    <a:ext uri="{9D8B030D-6E8A-4147-A177-3AD203B41FA5}">
                      <a16:colId xmlns:a16="http://schemas.microsoft.com/office/drawing/2014/main" val="3287793722"/>
                    </a:ext>
                  </a:extLst>
                </a:gridCol>
              </a:tblGrid>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6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F4827B96-E8E1-4AFC-8D2E-2102B033203D}"/>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8C9E588C-517D-47F7-B609-A9B944774915}"/>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8D031296-CCFD-4A4D-B133-7F5CA496092A}"/>
              </a:ext>
            </a:extLst>
          </p:cNvPr>
          <p:cNvSpPr txBox="1"/>
          <p:nvPr/>
        </p:nvSpPr>
        <p:spPr>
          <a:xfrm>
            <a:off x="3298050" y="2580177"/>
            <a:ext cx="2875790" cy="400110"/>
          </a:xfrm>
          <a:prstGeom prst="rect">
            <a:avLst/>
          </a:prstGeom>
          <a:noFill/>
        </p:spPr>
        <p:txBody>
          <a:bodyPr wrap="square" rtlCol="0">
            <a:spAutoFit/>
          </a:bodyPr>
          <a:lstStyle/>
          <a:p>
            <a:r>
              <a:rPr lang="en-US" sz="2000">
                <a:solidFill>
                  <a:srgbClr val="C00000"/>
                </a:solidFill>
              </a:rPr>
              <a:t>Shared micro mobility</a:t>
            </a:r>
          </a:p>
        </p:txBody>
      </p:sp>
      <p:cxnSp>
        <p:nvCxnSpPr>
          <p:cNvPr id="45" name="Straight Arrow Connector 44">
            <a:extLst>
              <a:ext uri="{FF2B5EF4-FFF2-40B4-BE49-F238E27FC236}">
                <a16:creationId xmlns:a16="http://schemas.microsoft.com/office/drawing/2014/main" id="{7100F214-6878-4E9B-A4FB-0BA51C808AD4}"/>
              </a:ext>
            </a:extLst>
          </p:cNvPr>
          <p:cNvCxnSpPr>
            <a:endCxn id="44" idx="1"/>
          </p:cNvCxnSpPr>
          <p:nvPr/>
        </p:nvCxnSpPr>
        <p:spPr>
          <a:xfrm flipV="1">
            <a:off x="1907506" y="2780232"/>
            <a:ext cx="1390544" cy="1317816"/>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1492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17</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73152" y="1691640"/>
            <a:ext cx="6447511" cy="5047225"/>
            <a:chOff x="834200" y="1684108"/>
            <a:chExt cx="6447511"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834200" y="1684108"/>
              <a:ext cx="6447511" cy="5047225"/>
              <a:chOff x="834200" y="1671667"/>
              <a:chExt cx="6447511" cy="5047225"/>
            </a:xfrm>
          </p:grpSpPr>
          <p:sp>
            <p:nvSpPr>
              <p:cNvPr id="33" name="TextBox 32">
                <a:extLst>
                  <a:ext uri="{FF2B5EF4-FFF2-40B4-BE49-F238E27FC236}">
                    <a16:creationId xmlns:a16="http://schemas.microsoft.com/office/drawing/2014/main" id="{266A7E3B-92B4-40B0-B75E-FEB586F101AA}"/>
                  </a:ext>
                </a:extLst>
              </p:cNvPr>
              <p:cNvSpPr txBox="1"/>
              <p:nvPr/>
            </p:nvSpPr>
            <p:spPr>
              <a:xfrm>
                <a:off x="834200" y="3649172"/>
                <a:ext cx="1834355" cy="830997"/>
              </a:xfrm>
              <a:prstGeom prst="rect">
                <a:avLst/>
              </a:prstGeom>
              <a:noFill/>
            </p:spPr>
            <p:txBody>
              <a:bodyPr wrap="square" rtlCol="0">
                <a:spAutoFit/>
              </a:bodyPr>
              <a:lstStyle/>
              <a:p>
                <a:pPr algn="ctr"/>
                <a:r>
                  <a:rPr lang="en-US" sz="2400">
                    <a:solidFill>
                      <a:srgbClr val="C00000"/>
                    </a:solidFill>
                  </a:rPr>
                  <a:t>Literature Review</a:t>
                </a:r>
              </a:p>
            </p:txBody>
          </p:sp>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clrChange>
                    <a:clrFrom>
                      <a:srgbClr val="FFFFFF"/>
                    </a:clrFrom>
                    <a:clrTo>
                      <a:srgbClr val="FFFFFF">
                        <a:alpha val="0"/>
                      </a:srgbClr>
                    </a:clrTo>
                  </a:clrChange>
                  <a:alphaModFix amt="10000"/>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rgbClr val="C00000"/>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5"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7" cstate="print">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9" cstate="print">
                  <a:clrChange>
                    <a:clrFrom>
                      <a:srgbClr val="F5F5F5"/>
                    </a:clrFrom>
                    <a:clrTo>
                      <a:srgbClr val="F5F5F5">
                        <a:alpha val="0"/>
                      </a:srgbClr>
                    </a:clrTo>
                  </a:clrChange>
                  <a:alphaModFix/>
                  <a:extLs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4434840"/>
            <a:ext cx="4403004" cy="2431435"/>
          </a:xfrm>
          <a:prstGeom prst="rect">
            <a:avLst/>
          </a:prstGeom>
          <a:noFill/>
        </p:spPr>
        <p:txBody>
          <a:bodyPr wrap="square">
            <a:spAutoFit/>
          </a:bodyPr>
          <a:lstStyle/>
          <a:p>
            <a:pPr marL="342900" indent="-342900">
              <a:buFont typeface="Wingdings" panose="05000000000000000000" pitchFamily="2" charset="2"/>
              <a:buChar char="q"/>
            </a:pPr>
            <a:r>
              <a:rPr lang="en-US" sz="2000"/>
              <a:t>Dimensions of interest</a:t>
            </a:r>
          </a:p>
          <a:p>
            <a:pPr marL="800100" lvl="1" indent="-342900">
              <a:buFont typeface="Wingdings" panose="05000000000000000000" pitchFamily="2" charset="2"/>
              <a:buChar char="q"/>
            </a:pPr>
            <a:r>
              <a:rPr lang="en-US"/>
              <a:t>Spatial resolution</a:t>
            </a:r>
          </a:p>
          <a:p>
            <a:pPr marL="1257300" lvl="2" indent="-342900">
              <a:buFont typeface="Wingdings" panose="05000000000000000000" pitchFamily="2" charset="2"/>
              <a:buChar char="q"/>
            </a:pPr>
            <a:r>
              <a:rPr lang="en-US" sz="1600"/>
              <a:t>City, TAZ, borough, taxi zone, census tract, census bloc, neighborhood tabulation area</a:t>
            </a:r>
          </a:p>
          <a:p>
            <a:pPr marL="800100" lvl="1" indent="-342900">
              <a:buFont typeface="Wingdings" panose="05000000000000000000" pitchFamily="2" charset="2"/>
              <a:buChar char="q"/>
            </a:pPr>
            <a:r>
              <a:rPr lang="en-US"/>
              <a:t>Temporal resolution</a:t>
            </a:r>
          </a:p>
          <a:p>
            <a:pPr marL="1257300" lvl="2" indent="-342900">
              <a:buFont typeface="Wingdings" panose="05000000000000000000" pitchFamily="2" charset="2"/>
              <a:buChar char="q"/>
            </a:pPr>
            <a:r>
              <a:rPr lang="en-US" sz="1600"/>
              <a:t>Trips in every 10 minutes, daily trips, weekend/weekday trips, monthly trips</a:t>
            </a:r>
          </a:p>
        </p:txBody>
      </p:sp>
      <p:graphicFrame>
        <p:nvGraphicFramePr>
          <p:cNvPr id="27" name="Table 13">
            <a:extLst>
              <a:ext uri="{FF2B5EF4-FFF2-40B4-BE49-F238E27FC236}">
                <a16:creationId xmlns:a16="http://schemas.microsoft.com/office/drawing/2014/main" id="{FC4E99E6-1954-48A8-A47D-984D948150C8}"/>
              </a:ext>
            </a:extLst>
          </p:cNvPr>
          <p:cNvGraphicFramePr>
            <a:graphicFrameLocks noGrp="1"/>
          </p:cNvGraphicFramePr>
          <p:nvPr>
            <p:extLst>
              <p:ext uri="{D42A27DB-BD31-4B8C-83A1-F6EECF244321}">
                <p14:modId xmlns:p14="http://schemas.microsoft.com/office/powerpoint/2010/main" val="2146173258"/>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919F0D5F-114C-489C-971D-FD3707E0DD2D}"/>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248089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18</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aphicFrame>
        <p:nvGraphicFramePr>
          <p:cNvPr id="58" name="Table 13">
            <a:extLst>
              <a:ext uri="{FF2B5EF4-FFF2-40B4-BE49-F238E27FC236}">
                <a16:creationId xmlns:a16="http://schemas.microsoft.com/office/drawing/2014/main" id="{BC8AF894-682D-40D2-A655-A2851E07F611}"/>
              </a:ext>
            </a:extLst>
          </p:cNvPr>
          <p:cNvGraphicFramePr>
            <a:graphicFrameLocks noGrp="1"/>
          </p:cNvGraphicFramePr>
          <p:nvPr>
            <p:extLst>
              <p:ext uri="{D42A27DB-BD31-4B8C-83A1-F6EECF244321}">
                <p14:modId xmlns:p14="http://schemas.microsoft.com/office/powerpoint/2010/main" val="3020218724"/>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clrChange>
                    <a:clrFrom>
                      <a:srgbClr val="FFFFFF"/>
                    </a:clrFrom>
                    <a:clrTo>
                      <a:srgbClr val="FFFFFF">
                        <a:alpha val="0"/>
                      </a:srgbClr>
                    </a:clrTo>
                  </a:clrChange>
                  <a:alphaModFix amt="10000"/>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5"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7" cstate="print">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9" cstate="print">
                  <a:clrChange>
                    <a:clrFrom>
                      <a:srgbClr val="F5F5F5"/>
                    </a:clrFrom>
                    <a:clrTo>
                      <a:srgbClr val="F5F5F5">
                        <a:alpha val="0"/>
                      </a:srgbClr>
                    </a:clrTo>
                  </a:clrChange>
                  <a:alphaModFix/>
                  <a:extLs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102185" y="4632485"/>
            <a:ext cx="4815130" cy="1231106"/>
          </a:xfrm>
          <a:prstGeom prst="rect">
            <a:avLst/>
          </a:prstGeom>
          <a:noFill/>
        </p:spPr>
        <p:txBody>
          <a:bodyPr wrap="square">
            <a:spAutoFit/>
          </a:bodyPr>
          <a:lstStyle/>
          <a:p>
            <a:pPr marL="342900" lvl="1" indent="-342900">
              <a:buFont typeface="Wingdings" panose="05000000000000000000" pitchFamily="2" charset="2"/>
              <a:buChar char="q"/>
            </a:pPr>
            <a:r>
              <a:rPr lang="en-US" sz="2000"/>
              <a:t>Demand analysis</a:t>
            </a:r>
          </a:p>
          <a:p>
            <a:pPr marL="800100" lvl="1" indent="-342900">
              <a:buFont typeface="Wingdings" panose="05000000000000000000" pitchFamily="2" charset="2"/>
              <a:buChar char="q"/>
            </a:pPr>
            <a:r>
              <a:rPr lang="en-US"/>
              <a:t>Linear regression model variants (</a:t>
            </a:r>
            <a:r>
              <a:rPr lang="en-US" err="1"/>
              <a:t>GWR</a:t>
            </a:r>
            <a:r>
              <a:rPr lang="en-US"/>
              <a:t>, Spatial lag/error models)</a:t>
            </a:r>
          </a:p>
          <a:p>
            <a:pPr marL="800100" lvl="1" indent="-342900">
              <a:buFont typeface="Wingdings" panose="05000000000000000000" pitchFamily="2" charset="2"/>
              <a:buChar char="q"/>
            </a:pPr>
            <a:r>
              <a:rPr lang="en-US"/>
              <a:t>Deep learning models</a:t>
            </a:r>
          </a:p>
        </p:txBody>
      </p:sp>
      <p:sp>
        <p:nvSpPr>
          <p:cNvPr id="27" name="TextBox 26">
            <a:extLst>
              <a:ext uri="{FF2B5EF4-FFF2-40B4-BE49-F238E27FC236}">
                <a16:creationId xmlns:a16="http://schemas.microsoft.com/office/drawing/2014/main" id="{574301CF-6A2E-455B-B527-066C4AAF8835}"/>
              </a:ext>
            </a:extLst>
          </p:cNvPr>
          <p:cNvSpPr txBox="1"/>
          <p:nvPr/>
        </p:nvSpPr>
        <p:spPr>
          <a:xfrm>
            <a:off x="4917315" y="4635002"/>
            <a:ext cx="3579410" cy="1231106"/>
          </a:xfrm>
          <a:prstGeom prst="rect">
            <a:avLst/>
          </a:prstGeom>
          <a:noFill/>
        </p:spPr>
        <p:txBody>
          <a:bodyPr wrap="square">
            <a:spAutoFit/>
          </a:bodyPr>
          <a:lstStyle/>
          <a:p>
            <a:pPr marL="342900" indent="-342900">
              <a:buFont typeface="Wingdings" panose="05000000000000000000" pitchFamily="2" charset="2"/>
              <a:buChar char="q"/>
            </a:pPr>
            <a:r>
              <a:rPr lang="en-US" sz="2000" err="1"/>
              <a:t>TNC</a:t>
            </a:r>
            <a:r>
              <a:rPr lang="en-US" sz="2000"/>
              <a:t> adoption</a:t>
            </a:r>
          </a:p>
          <a:p>
            <a:pPr marL="800100" lvl="1" indent="-342900">
              <a:buFont typeface="Wingdings" panose="05000000000000000000" pitchFamily="2" charset="2"/>
              <a:buChar char="q"/>
            </a:pPr>
            <a:r>
              <a:rPr lang="en-US"/>
              <a:t>Multinomial logit model variants (Nested logit)</a:t>
            </a:r>
          </a:p>
          <a:p>
            <a:pPr marL="800100" lvl="1" indent="-342900">
              <a:buFont typeface="Wingdings" panose="05000000000000000000" pitchFamily="2" charset="2"/>
              <a:buChar char="q"/>
            </a:pPr>
            <a:r>
              <a:rPr lang="en-US"/>
              <a:t>Ordered </a:t>
            </a:r>
            <a:r>
              <a:rPr lang="en-US" err="1"/>
              <a:t>probit</a:t>
            </a:r>
            <a:r>
              <a:rPr lang="en-US"/>
              <a:t> model</a:t>
            </a:r>
          </a:p>
        </p:txBody>
      </p:sp>
      <p:cxnSp>
        <p:nvCxnSpPr>
          <p:cNvPr id="4" name="Straight Connector 3">
            <a:extLst>
              <a:ext uri="{FF2B5EF4-FFF2-40B4-BE49-F238E27FC236}">
                <a16:creationId xmlns:a16="http://schemas.microsoft.com/office/drawing/2014/main" id="{1E3F3ED2-E2A3-45C8-9514-AA99F3604311}"/>
              </a:ext>
            </a:extLst>
          </p:cNvPr>
          <p:cNvCxnSpPr>
            <a:cxnSpLocks/>
          </p:cNvCxnSpPr>
          <p:nvPr/>
        </p:nvCxnSpPr>
        <p:spPr>
          <a:xfrm>
            <a:off x="4650615" y="4675134"/>
            <a:ext cx="0" cy="2025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ooter Placeholder 2">
            <a:extLst>
              <a:ext uri="{FF2B5EF4-FFF2-40B4-BE49-F238E27FC236}">
                <a16:creationId xmlns:a16="http://schemas.microsoft.com/office/drawing/2014/main" id="{6FB78133-92D5-4AF4-BDE2-53A9F823E7AC}"/>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8" name="TextBox 27">
            <a:extLst>
              <a:ext uri="{FF2B5EF4-FFF2-40B4-BE49-F238E27FC236}">
                <a16:creationId xmlns:a16="http://schemas.microsoft.com/office/drawing/2014/main" id="{78A8F24F-13B2-4ACB-B871-84E2F9CBD526}"/>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30" name="TextBox 29">
            <a:extLst>
              <a:ext uri="{FF2B5EF4-FFF2-40B4-BE49-F238E27FC236}">
                <a16:creationId xmlns:a16="http://schemas.microsoft.com/office/drawing/2014/main" id="{B0F389D1-E872-4B48-BE7A-63A6E7DB263F}"/>
              </a:ext>
            </a:extLst>
          </p:cNvPr>
          <p:cNvSpPr txBox="1"/>
          <p:nvPr/>
        </p:nvSpPr>
        <p:spPr>
          <a:xfrm>
            <a:off x="4358919" y="4072251"/>
            <a:ext cx="782091" cy="400110"/>
          </a:xfrm>
          <a:prstGeom prst="rect">
            <a:avLst/>
          </a:prstGeom>
          <a:noFill/>
        </p:spPr>
        <p:txBody>
          <a:bodyPr wrap="square" rtlCol="0">
            <a:spAutoFit/>
          </a:bodyPr>
          <a:lstStyle/>
          <a:p>
            <a:r>
              <a:rPr lang="en-US" sz="2000">
                <a:solidFill>
                  <a:srgbClr val="C00000"/>
                </a:solidFill>
              </a:rPr>
              <a:t>TNC</a:t>
            </a:r>
          </a:p>
        </p:txBody>
      </p:sp>
      <p:cxnSp>
        <p:nvCxnSpPr>
          <p:cNvPr id="45" name="Straight Arrow Connector 44">
            <a:extLst>
              <a:ext uri="{FF2B5EF4-FFF2-40B4-BE49-F238E27FC236}">
                <a16:creationId xmlns:a16="http://schemas.microsoft.com/office/drawing/2014/main" id="{ACFBB83C-E778-4855-8D9B-447DF1A0683F}"/>
              </a:ext>
            </a:extLst>
          </p:cNvPr>
          <p:cNvCxnSpPr>
            <a:cxnSpLocks/>
          </p:cNvCxnSpPr>
          <p:nvPr/>
        </p:nvCxnSpPr>
        <p:spPr>
          <a:xfrm flipV="1">
            <a:off x="1907506" y="3717150"/>
            <a:ext cx="1771343" cy="380898"/>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18966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19</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clrChange>
                    <a:clrFrom>
                      <a:srgbClr val="FFFFFF"/>
                    </a:clrFrom>
                    <a:clrTo>
                      <a:srgbClr val="FFFFFF">
                        <a:alpha val="0"/>
                      </a:srgbClr>
                    </a:clrTo>
                  </a:clrChange>
                  <a:alphaModFix amt="10000"/>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5"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7" cstate="print">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9" cstate="print">
                  <a:clrChange>
                    <a:clrFrom>
                      <a:srgbClr val="F5F5F5"/>
                    </a:clrFrom>
                    <a:clrTo>
                      <a:srgbClr val="F5F5F5">
                        <a:alpha val="0"/>
                      </a:srgbClr>
                    </a:clrTo>
                  </a:clrChange>
                  <a:alphaModFix/>
                  <a:extLs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4434840"/>
            <a:ext cx="4403004" cy="1477328"/>
          </a:xfrm>
          <a:prstGeom prst="rect">
            <a:avLst/>
          </a:prstGeom>
          <a:noFill/>
        </p:spPr>
        <p:txBody>
          <a:bodyPr wrap="square">
            <a:spAutoFit/>
          </a:bodyPr>
          <a:lstStyle/>
          <a:p>
            <a:pPr marL="342900" indent="-342900">
              <a:buFont typeface="Wingdings" panose="05000000000000000000" pitchFamily="2" charset="2"/>
              <a:buChar char="q"/>
            </a:pPr>
            <a:r>
              <a:rPr lang="en-US" sz="2000" err="1"/>
              <a:t>TDFM</a:t>
            </a:r>
            <a:r>
              <a:rPr lang="en-US" sz="2000"/>
              <a:t> relevancy</a:t>
            </a:r>
          </a:p>
          <a:p>
            <a:pPr marL="800100" lvl="1" indent="-342900">
              <a:buFont typeface="Wingdings" panose="05000000000000000000" pitchFamily="2" charset="2"/>
              <a:buChar char="q"/>
            </a:pPr>
            <a:r>
              <a:rPr lang="en-US"/>
              <a:t>Trip based: 25 out of 27</a:t>
            </a:r>
          </a:p>
          <a:p>
            <a:pPr marL="800100" lvl="1" indent="-342900">
              <a:buFont typeface="Wingdings" panose="05000000000000000000" pitchFamily="2" charset="2"/>
              <a:buChar char="q"/>
            </a:pPr>
            <a:r>
              <a:rPr lang="en-US"/>
              <a:t>Activity based: 2 out of 27</a:t>
            </a:r>
          </a:p>
          <a:p>
            <a:pPr lvl="1"/>
            <a:r>
              <a:rPr lang="en-US"/>
              <a:t>	</a:t>
            </a:r>
            <a:r>
              <a:rPr lang="en-US" sz="1600"/>
              <a:t>(San Diego Regional Plan, 2021,</a:t>
            </a:r>
          </a:p>
          <a:p>
            <a:pPr lvl="1"/>
            <a:r>
              <a:rPr lang="en-US" sz="1600"/>
              <a:t>	 Gurumurthy et al., 2020) </a:t>
            </a:r>
          </a:p>
        </p:txBody>
      </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2159115239"/>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B8C47F5B-DC86-43F8-BE48-BD4714207FF2}"/>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C1160C55-BDD3-41E2-9F1B-B68623C896EB}"/>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4ED03C5B-0A2D-45E1-8AA5-29412C567797}"/>
              </a:ext>
            </a:extLst>
          </p:cNvPr>
          <p:cNvSpPr txBox="1"/>
          <p:nvPr/>
        </p:nvSpPr>
        <p:spPr>
          <a:xfrm>
            <a:off x="4358919" y="4072251"/>
            <a:ext cx="782091" cy="400110"/>
          </a:xfrm>
          <a:prstGeom prst="rect">
            <a:avLst/>
          </a:prstGeom>
          <a:noFill/>
        </p:spPr>
        <p:txBody>
          <a:bodyPr wrap="square" rtlCol="0">
            <a:spAutoFit/>
          </a:bodyPr>
          <a:lstStyle/>
          <a:p>
            <a:r>
              <a:rPr lang="en-US" sz="2000">
                <a:solidFill>
                  <a:srgbClr val="C00000"/>
                </a:solidFill>
              </a:rPr>
              <a:t>TNC</a:t>
            </a:r>
          </a:p>
        </p:txBody>
      </p:sp>
      <p:cxnSp>
        <p:nvCxnSpPr>
          <p:cNvPr id="45" name="Straight Arrow Connector 44">
            <a:extLst>
              <a:ext uri="{FF2B5EF4-FFF2-40B4-BE49-F238E27FC236}">
                <a16:creationId xmlns:a16="http://schemas.microsoft.com/office/drawing/2014/main" id="{07A8D8FA-DFD8-4E8E-B77E-E6D48380127A}"/>
              </a:ext>
            </a:extLst>
          </p:cNvPr>
          <p:cNvCxnSpPr>
            <a:cxnSpLocks/>
          </p:cNvCxnSpPr>
          <p:nvPr/>
        </p:nvCxnSpPr>
        <p:spPr>
          <a:xfrm flipV="1">
            <a:off x="1907506" y="3717150"/>
            <a:ext cx="1771343" cy="380898"/>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8652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2E0A090C-0917-4801-836D-56B9E8370284}"/>
              </a:ext>
            </a:extLst>
          </p:cNvPr>
          <p:cNvGraphicFramePr>
            <a:graphicFrameLocks noGrp="1"/>
          </p:cNvGraphicFramePr>
          <p:nvPr>
            <p:ph sz="quarter" idx="1"/>
            <p:extLst>
              <p:ext uri="{D42A27DB-BD31-4B8C-83A1-F6EECF244321}">
                <p14:modId xmlns:p14="http://schemas.microsoft.com/office/powerpoint/2010/main" val="2885597164"/>
              </p:ext>
            </p:extLst>
          </p:nvPr>
        </p:nvGraphicFramePr>
        <p:xfrm>
          <a:off x="1261872" y="1691322"/>
          <a:ext cx="9674948" cy="481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638F8EA-BD1E-4448-BADC-C4A98CCCFC2F}"/>
              </a:ext>
            </a:extLst>
          </p:cNvPr>
          <p:cNvSpPr>
            <a:spLocks noGrp="1"/>
          </p:cNvSpPr>
          <p:nvPr>
            <p:ph type="title"/>
          </p:nvPr>
        </p:nvSpPr>
        <p:spPr/>
        <p:txBody>
          <a:bodyPr/>
          <a:lstStyle/>
          <a:p>
            <a:r>
              <a:rPr lang="en-US"/>
              <a:t>Outline</a:t>
            </a:r>
          </a:p>
        </p:txBody>
      </p:sp>
      <p:sp>
        <p:nvSpPr>
          <p:cNvPr id="5" name="Slide Number Placeholder 4">
            <a:extLst>
              <a:ext uri="{FF2B5EF4-FFF2-40B4-BE49-F238E27FC236}">
                <a16:creationId xmlns:a16="http://schemas.microsoft.com/office/drawing/2014/main" id="{3A375E8F-4895-48C8-80CD-F4DCEE3B3BED}"/>
              </a:ext>
            </a:extLst>
          </p:cNvPr>
          <p:cNvSpPr>
            <a:spLocks noGrp="1"/>
          </p:cNvSpPr>
          <p:nvPr>
            <p:ph type="sldNum" sz="quarter" idx="12"/>
          </p:nvPr>
        </p:nvSpPr>
        <p:spPr/>
        <p:txBody>
          <a:bodyPr/>
          <a:lstStyle/>
          <a:p>
            <a:fld id="{576012C1-3069-4AF3-BCE3-B426AE9E1E23}" type="slidenum">
              <a:rPr lang="en-US" smtClean="0"/>
              <a:pPr/>
              <a:t>2</a:t>
            </a:fld>
            <a:endParaRPr lang="en-US"/>
          </a:p>
        </p:txBody>
      </p:sp>
      <p:sp>
        <p:nvSpPr>
          <p:cNvPr id="6" name="Date Placeholder 5">
            <a:extLst>
              <a:ext uri="{FF2B5EF4-FFF2-40B4-BE49-F238E27FC236}">
                <a16:creationId xmlns:a16="http://schemas.microsoft.com/office/drawing/2014/main" id="{D2BD79FE-3BDF-4992-A5E5-049B5F89F19A}"/>
              </a:ext>
            </a:extLst>
          </p:cNvPr>
          <p:cNvSpPr>
            <a:spLocks noGrp="1"/>
          </p:cNvSpPr>
          <p:nvPr>
            <p:ph type="dt" sz="half" idx="2"/>
          </p:nvPr>
        </p:nvSpPr>
        <p:spPr/>
        <p:txBody>
          <a:bodyPr/>
          <a:lstStyle/>
          <a:p>
            <a:fld id="{BBBC1493-1DED-4960-86F6-5861BF48B166}" type="datetime1">
              <a:rPr lang="en-US" smtClean="0"/>
              <a:t>3/15/2024</a:t>
            </a:fld>
            <a:endParaRPr lang="en-US"/>
          </a:p>
        </p:txBody>
      </p:sp>
      <p:sp>
        <p:nvSpPr>
          <p:cNvPr id="8" name="Footer Placeholder 2">
            <a:extLst>
              <a:ext uri="{FF2B5EF4-FFF2-40B4-BE49-F238E27FC236}">
                <a16:creationId xmlns:a16="http://schemas.microsoft.com/office/drawing/2014/main" id="{4FB5ADCD-D48B-4694-8EA2-4D979B31AEB6}"/>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337944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20</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clrChange>
                    <a:clrFrom>
                      <a:srgbClr val="FFFFFF"/>
                    </a:clrFrom>
                    <a:clrTo>
                      <a:srgbClr val="FFFFFF">
                        <a:alpha val="0"/>
                      </a:srgbClr>
                    </a:clrTo>
                  </a:clrChange>
                  <a:alphaModFix amt="10000"/>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5"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7" cstate="print">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9" cstate="print">
                  <a:clrChange>
                    <a:clrFrom>
                      <a:srgbClr val="F5F5F5"/>
                    </a:clrFrom>
                    <a:clrTo>
                      <a:srgbClr val="F5F5F5">
                        <a:alpha val="0"/>
                      </a:srgbClr>
                    </a:clrTo>
                  </a:clrChange>
                  <a:alphaModFix/>
                  <a:extLs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4434840"/>
            <a:ext cx="4403004" cy="1508105"/>
          </a:xfrm>
          <a:prstGeom prst="rect">
            <a:avLst/>
          </a:prstGeom>
          <a:noFill/>
        </p:spPr>
        <p:txBody>
          <a:bodyPr wrap="square">
            <a:spAutoFit/>
          </a:bodyPr>
          <a:lstStyle/>
          <a:p>
            <a:pPr marL="342900" indent="-342900">
              <a:buFont typeface="Wingdings" panose="05000000000000000000" pitchFamily="2" charset="2"/>
              <a:buChar char="q"/>
            </a:pPr>
            <a:r>
              <a:rPr lang="en-US" sz="2000"/>
              <a:t>Analyzed components</a:t>
            </a:r>
          </a:p>
          <a:p>
            <a:pPr marL="800100" lvl="1" indent="-342900">
              <a:buFont typeface="Wingdings" panose="05000000000000000000" pitchFamily="2" charset="2"/>
              <a:buChar char="q"/>
            </a:pPr>
            <a:r>
              <a:rPr lang="en-US"/>
              <a:t>Trip generation: 18 out of 27</a:t>
            </a:r>
          </a:p>
          <a:p>
            <a:pPr marL="800100" lvl="1" indent="-342900">
              <a:buFont typeface="Wingdings" panose="05000000000000000000" pitchFamily="2" charset="2"/>
              <a:buChar char="q"/>
            </a:pPr>
            <a:r>
              <a:rPr lang="en-US"/>
              <a:t>Trip distribution: 2 out of 27</a:t>
            </a:r>
          </a:p>
          <a:p>
            <a:pPr marL="800100" lvl="1" indent="-342900">
              <a:buFont typeface="Wingdings" panose="05000000000000000000" pitchFamily="2" charset="2"/>
              <a:buChar char="q"/>
            </a:pPr>
            <a:r>
              <a:rPr lang="en-US"/>
              <a:t>Mode choice: 9 out of 27</a:t>
            </a:r>
          </a:p>
          <a:p>
            <a:pPr marL="800100" lvl="1" indent="-342900">
              <a:buFont typeface="Wingdings" panose="05000000000000000000" pitchFamily="2" charset="2"/>
              <a:buChar char="q"/>
            </a:pPr>
            <a:r>
              <a:rPr lang="en-US"/>
              <a:t>Traffic assignment: 1 out of 27</a:t>
            </a:r>
          </a:p>
        </p:txBody>
      </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3389512836"/>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chemeClr val="bg1">
                              <a:lumMod val="95000"/>
                            </a:schemeClr>
                          </a:solidFill>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B12ABD0E-4717-4E4A-B343-8B2AAFF61A4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377FB25C-357F-4644-A87A-8B3EE41F8F18}"/>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1398E9CD-8B66-4381-BD7E-F0370E5A4E6E}"/>
              </a:ext>
            </a:extLst>
          </p:cNvPr>
          <p:cNvSpPr txBox="1"/>
          <p:nvPr/>
        </p:nvSpPr>
        <p:spPr>
          <a:xfrm>
            <a:off x="4358919" y="4072251"/>
            <a:ext cx="782091" cy="400110"/>
          </a:xfrm>
          <a:prstGeom prst="rect">
            <a:avLst/>
          </a:prstGeom>
          <a:noFill/>
        </p:spPr>
        <p:txBody>
          <a:bodyPr wrap="square" rtlCol="0">
            <a:spAutoFit/>
          </a:bodyPr>
          <a:lstStyle/>
          <a:p>
            <a:r>
              <a:rPr lang="en-US" sz="2000">
                <a:solidFill>
                  <a:srgbClr val="C00000"/>
                </a:solidFill>
              </a:rPr>
              <a:t>TNC</a:t>
            </a:r>
          </a:p>
        </p:txBody>
      </p:sp>
      <p:cxnSp>
        <p:nvCxnSpPr>
          <p:cNvPr id="45" name="Straight Arrow Connector 44">
            <a:extLst>
              <a:ext uri="{FF2B5EF4-FFF2-40B4-BE49-F238E27FC236}">
                <a16:creationId xmlns:a16="http://schemas.microsoft.com/office/drawing/2014/main" id="{08FFEF7C-1401-4164-9F2A-33207F9C6576}"/>
              </a:ext>
            </a:extLst>
          </p:cNvPr>
          <p:cNvCxnSpPr>
            <a:cxnSpLocks/>
          </p:cNvCxnSpPr>
          <p:nvPr/>
        </p:nvCxnSpPr>
        <p:spPr>
          <a:xfrm flipV="1">
            <a:off x="1907506" y="3717150"/>
            <a:ext cx="1771343" cy="380898"/>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6556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21</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clrChange>
                    <a:clrFrom>
                      <a:srgbClr val="FFFFFF"/>
                    </a:clrFrom>
                    <a:clrTo>
                      <a:srgbClr val="FFFFFF">
                        <a:alpha val="0"/>
                      </a:srgbClr>
                    </a:clrTo>
                  </a:clrChange>
                  <a:alphaModFix amt="10000"/>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5"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7" cstate="print">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9" cstate="print">
                  <a:clrChange>
                    <a:clrFrom>
                      <a:srgbClr val="F5F5F5"/>
                    </a:clrFrom>
                    <a:clrTo>
                      <a:srgbClr val="F5F5F5">
                        <a:alpha val="0"/>
                      </a:srgbClr>
                    </a:clrTo>
                  </a:clrChange>
                  <a:alphaModFix/>
                  <a:extLs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p>
                  <a:r>
                    <a:rPr lang="en-US" sz="2000">
                      <a:solidFill>
                        <a:schemeClr val="bg1">
                          <a:lumMod val="95000"/>
                          <a:alpha val="50000"/>
                        </a:schemeClr>
                      </a:solidFill>
                    </a:rPr>
                    <a:t>Connected and autonomous </a:t>
                  </a:r>
                </a:p>
                <a:p>
                  <a:pPr algn="ctr"/>
                  <a:r>
                    <a:rPr lang="en-US" sz="2000">
                      <a:solidFill>
                        <a:schemeClr val="bg1">
                          <a:lumMod val="95000"/>
                          <a:alpha val="50000"/>
                        </a:schemeClr>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854C55AA-1532-469B-AEE2-AF81239CE1B4}"/>
              </a:ext>
            </a:extLst>
          </p:cNvPr>
          <p:cNvSpPr txBox="1"/>
          <p:nvPr/>
        </p:nvSpPr>
        <p:spPr>
          <a:xfrm>
            <a:off x="3039556" y="4434840"/>
            <a:ext cx="4403004" cy="1508105"/>
          </a:xfrm>
          <a:prstGeom prst="rect">
            <a:avLst/>
          </a:prstGeom>
          <a:noFill/>
        </p:spPr>
        <p:txBody>
          <a:bodyPr wrap="square">
            <a:spAutoFit/>
          </a:bodyPr>
          <a:lstStyle/>
          <a:p>
            <a:pPr marL="342900" indent="-342900">
              <a:buFont typeface="Wingdings" panose="05000000000000000000" pitchFamily="2" charset="2"/>
              <a:buChar char="q"/>
            </a:pPr>
            <a:r>
              <a:rPr lang="en-US" sz="2000"/>
              <a:t>Only 2 integrated studies </a:t>
            </a:r>
          </a:p>
          <a:p>
            <a:pPr marL="800100" lvl="1" indent="-342900">
              <a:buFont typeface="Wingdings" panose="05000000000000000000" pitchFamily="2" charset="2"/>
              <a:buChar char="q"/>
            </a:pPr>
            <a:r>
              <a:rPr lang="en-US"/>
              <a:t>Framework developed by Caliper for the North Carolina Research Triangle region, 2021</a:t>
            </a:r>
          </a:p>
          <a:p>
            <a:pPr marL="800100" lvl="1" indent="-342900">
              <a:buFont typeface="Wingdings" panose="05000000000000000000" pitchFamily="2" charset="2"/>
              <a:buChar char="q"/>
            </a:pPr>
            <a:r>
              <a:rPr lang="en-US"/>
              <a:t>San Diego Regional Plan, 2021 </a:t>
            </a:r>
          </a:p>
        </p:txBody>
      </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3297087567"/>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Footer Placeholder 2">
            <a:extLst>
              <a:ext uri="{FF2B5EF4-FFF2-40B4-BE49-F238E27FC236}">
                <a16:creationId xmlns:a16="http://schemas.microsoft.com/office/drawing/2014/main" id="{D6D53BB3-FF51-4C04-A99F-96F5F4FA90A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7C3E1D1E-FD6C-4222-A670-D0F89B3434D0}"/>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48B23D95-38AE-4FCB-AC3E-F261D925D60F}"/>
              </a:ext>
            </a:extLst>
          </p:cNvPr>
          <p:cNvSpPr txBox="1"/>
          <p:nvPr/>
        </p:nvSpPr>
        <p:spPr>
          <a:xfrm>
            <a:off x="4358919" y="4072251"/>
            <a:ext cx="782091" cy="400110"/>
          </a:xfrm>
          <a:prstGeom prst="rect">
            <a:avLst/>
          </a:prstGeom>
          <a:noFill/>
        </p:spPr>
        <p:txBody>
          <a:bodyPr wrap="square" rtlCol="0">
            <a:spAutoFit/>
          </a:bodyPr>
          <a:lstStyle/>
          <a:p>
            <a:r>
              <a:rPr lang="en-US" sz="2000">
                <a:solidFill>
                  <a:srgbClr val="C00000"/>
                </a:solidFill>
              </a:rPr>
              <a:t>TNC</a:t>
            </a:r>
          </a:p>
        </p:txBody>
      </p:sp>
      <p:cxnSp>
        <p:nvCxnSpPr>
          <p:cNvPr id="45" name="Straight Arrow Connector 44">
            <a:extLst>
              <a:ext uri="{FF2B5EF4-FFF2-40B4-BE49-F238E27FC236}">
                <a16:creationId xmlns:a16="http://schemas.microsoft.com/office/drawing/2014/main" id="{0FD64739-7557-495E-B809-754E1DC574BC}"/>
              </a:ext>
            </a:extLst>
          </p:cNvPr>
          <p:cNvCxnSpPr>
            <a:cxnSpLocks/>
          </p:cNvCxnSpPr>
          <p:nvPr/>
        </p:nvCxnSpPr>
        <p:spPr>
          <a:xfrm flipV="1">
            <a:off x="1907506" y="3717150"/>
            <a:ext cx="1771343" cy="380898"/>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1306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22</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73152" y="1691640"/>
            <a:ext cx="6447511" cy="5047225"/>
            <a:chOff x="834200" y="1684108"/>
            <a:chExt cx="6447511"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834200" y="1684108"/>
              <a:ext cx="6447511" cy="5047225"/>
              <a:chOff x="834200" y="1671667"/>
              <a:chExt cx="6447511" cy="5047225"/>
            </a:xfrm>
          </p:grpSpPr>
          <p:sp>
            <p:nvSpPr>
              <p:cNvPr id="33" name="TextBox 32">
                <a:extLst>
                  <a:ext uri="{FF2B5EF4-FFF2-40B4-BE49-F238E27FC236}">
                    <a16:creationId xmlns:a16="http://schemas.microsoft.com/office/drawing/2014/main" id="{266A7E3B-92B4-40B0-B75E-FEB586F101AA}"/>
                  </a:ext>
                </a:extLst>
              </p:cNvPr>
              <p:cNvSpPr txBox="1"/>
              <p:nvPr/>
            </p:nvSpPr>
            <p:spPr>
              <a:xfrm>
                <a:off x="834200" y="3649172"/>
                <a:ext cx="1834355" cy="830997"/>
              </a:xfrm>
              <a:prstGeom prst="rect">
                <a:avLst/>
              </a:prstGeom>
              <a:noFill/>
            </p:spPr>
            <p:txBody>
              <a:bodyPr wrap="square" rtlCol="0">
                <a:spAutoFit/>
              </a:bodyPr>
              <a:lstStyle/>
              <a:p>
                <a:pPr algn="ctr"/>
                <a:r>
                  <a:rPr lang="en-US" sz="2400">
                    <a:solidFill>
                      <a:srgbClr val="C00000"/>
                    </a:solidFill>
                  </a:rPr>
                  <a:t>Literature Review</a:t>
                </a:r>
              </a:p>
            </p:txBody>
          </p:sp>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alphaModFix/>
                  <a:clrChange>
                    <a:clrFrom>
                      <a:srgbClr val="F5F5F5"/>
                    </a:clrFrom>
                    <a:clrTo>
                      <a:srgbClr val="F5F5F5">
                        <a:alpha val="0"/>
                      </a:srgbClr>
                    </a:clrTo>
                  </a:clrChange>
                  <a:extLs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4"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6" cstate="print">
                  <a:alphaModFix amt="10000"/>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8" cstate="print">
                  <a:alphaModFix amt="10000"/>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defPPr>
                    <a:defRPr lang="en-US"/>
                  </a:defPPr>
                  <a:lvl1pPr>
                    <a:defRPr sz="2000"/>
                  </a:lvl1pPr>
                </a:lstStyle>
                <a:p>
                  <a:pPr algn="ctr"/>
                  <a:r>
                    <a:rPr lang="en-US">
                      <a:solidFill>
                        <a:srgbClr val="C00000"/>
                      </a:solidFill>
                    </a:rPr>
                    <a:t>Connected and autonomous </a:t>
                  </a:r>
                </a:p>
                <a:p>
                  <a:pPr algn="ctr"/>
                  <a:r>
                    <a:rPr lang="en-US">
                      <a:solidFill>
                        <a:srgbClr val="C00000"/>
                      </a:solidFill>
                    </a:rPr>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1614282105"/>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TextBox 27">
            <a:extLst>
              <a:ext uri="{FF2B5EF4-FFF2-40B4-BE49-F238E27FC236}">
                <a16:creationId xmlns:a16="http://schemas.microsoft.com/office/drawing/2014/main" id="{C78081C2-9759-4618-BE47-3AFC3714FBCB}"/>
              </a:ext>
            </a:extLst>
          </p:cNvPr>
          <p:cNvSpPr txBox="1"/>
          <p:nvPr/>
        </p:nvSpPr>
        <p:spPr>
          <a:xfrm>
            <a:off x="3035808" y="2011680"/>
            <a:ext cx="4403004" cy="1231106"/>
          </a:xfrm>
          <a:prstGeom prst="rect">
            <a:avLst/>
          </a:prstGeom>
          <a:noFill/>
        </p:spPr>
        <p:txBody>
          <a:bodyPr wrap="square">
            <a:spAutoFit/>
          </a:bodyPr>
          <a:lstStyle/>
          <a:p>
            <a:pPr marL="342900" indent="-342900">
              <a:buFont typeface="Wingdings" panose="05000000000000000000" pitchFamily="2" charset="2"/>
              <a:buChar char="q"/>
            </a:pPr>
            <a:r>
              <a:rPr lang="en-US" sz="2000"/>
              <a:t>Dimensions of interest</a:t>
            </a:r>
          </a:p>
          <a:p>
            <a:pPr marL="800100" lvl="1" indent="-342900">
              <a:buFont typeface="Wingdings" panose="05000000000000000000" pitchFamily="2" charset="2"/>
              <a:buChar char="q"/>
            </a:pPr>
            <a:r>
              <a:rPr lang="en-US"/>
              <a:t>Influence on system mileage</a:t>
            </a:r>
          </a:p>
          <a:p>
            <a:pPr marL="800100" lvl="1" indent="-342900">
              <a:buFont typeface="Wingdings" panose="05000000000000000000" pitchFamily="2" charset="2"/>
              <a:buChar char="q"/>
            </a:pPr>
            <a:r>
              <a:rPr lang="en-US"/>
              <a:t>Individual preference in adoption of AVs</a:t>
            </a:r>
          </a:p>
        </p:txBody>
      </p:sp>
      <p:sp>
        <p:nvSpPr>
          <p:cNvPr id="44" name="Footer Placeholder 2">
            <a:extLst>
              <a:ext uri="{FF2B5EF4-FFF2-40B4-BE49-F238E27FC236}">
                <a16:creationId xmlns:a16="http://schemas.microsoft.com/office/drawing/2014/main" id="{60412D44-9A59-4358-AC5D-DF3EE2FB1BF6}"/>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4072131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23</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4059098" y="1671667"/>
                <a:ext cx="3222613" cy="5047225"/>
                <a:chOff x="5964249" y="1723373"/>
                <a:chExt cx="3222613"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alphaModFix/>
                  <a:clrChange>
                    <a:clrFrom>
                      <a:srgbClr val="F5F5F5"/>
                    </a:clrFrom>
                    <a:clrTo>
                      <a:srgbClr val="F5F5F5">
                        <a:alpha val="0"/>
                      </a:srgbClr>
                    </a:clrTo>
                  </a:clrChange>
                  <a:extLs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4"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6" cstate="print">
                  <a:alphaModFix amt="10000"/>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8" cstate="print">
                  <a:alphaModFix amt="10000"/>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1739869670"/>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TextBox 27">
            <a:extLst>
              <a:ext uri="{FF2B5EF4-FFF2-40B4-BE49-F238E27FC236}">
                <a16:creationId xmlns:a16="http://schemas.microsoft.com/office/drawing/2014/main" id="{C78081C2-9759-4618-BE47-3AFC3714FBCB}"/>
              </a:ext>
            </a:extLst>
          </p:cNvPr>
          <p:cNvSpPr txBox="1"/>
          <p:nvPr/>
        </p:nvSpPr>
        <p:spPr>
          <a:xfrm>
            <a:off x="3035808" y="2011680"/>
            <a:ext cx="5309057" cy="1508105"/>
          </a:xfrm>
          <a:prstGeom prst="rect">
            <a:avLst/>
          </a:prstGeom>
          <a:noFill/>
        </p:spPr>
        <p:txBody>
          <a:bodyPr wrap="square">
            <a:spAutoFit/>
          </a:bodyPr>
          <a:lstStyle/>
          <a:p>
            <a:pPr marL="342900" indent="-342900">
              <a:buFont typeface="Wingdings" panose="05000000000000000000" pitchFamily="2" charset="2"/>
              <a:buChar char="q"/>
            </a:pPr>
            <a:r>
              <a:rPr lang="en-US" sz="2000"/>
              <a:t>Research approach</a:t>
            </a:r>
          </a:p>
          <a:p>
            <a:pPr marL="800100" lvl="1" indent="-342900">
              <a:buFont typeface="Wingdings" panose="05000000000000000000" pitchFamily="2" charset="2"/>
              <a:buChar char="q"/>
            </a:pPr>
            <a:r>
              <a:rPr lang="en-US">
                <a:ea typeface="SimSun" panose="02010600030101010101" pitchFamily="2" charset="-122"/>
                <a:cs typeface="Arial" panose="020B0604020202020204" pitchFamily="34" charset="0"/>
              </a:rPr>
              <a:t>S</a:t>
            </a:r>
            <a:r>
              <a:rPr lang="en-US" sz="1800">
                <a:effectLst/>
                <a:ea typeface="SimSun" panose="02010600030101010101" pitchFamily="2" charset="-122"/>
                <a:cs typeface="Arial" panose="020B0604020202020204" pitchFamily="34" charset="0"/>
              </a:rPr>
              <a:t>urvey data collection with hypothetical scenario questions</a:t>
            </a:r>
          </a:p>
          <a:p>
            <a:pPr marL="800100" lvl="1" indent="-342900">
              <a:buFont typeface="Wingdings" panose="05000000000000000000" pitchFamily="2" charset="2"/>
              <a:buChar char="q"/>
            </a:pPr>
            <a:r>
              <a:rPr lang="en-US" sz="1800">
                <a:effectLst/>
                <a:ea typeface="SimSun" panose="02010600030101010101" pitchFamily="2" charset="-122"/>
                <a:cs typeface="Arial" panose="020B0604020202020204" pitchFamily="34" charset="0"/>
              </a:rPr>
              <a:t>Simulation approaches </a:t>
            </a:r>
          </a:p>
          <a:p>
            <a:pPr marL="800100" lvl="1" indent="-342900">
              <a:buFont typeface="Wingdings" panose="05000000000000000000" pitchFamily="2" charset="2"/>
              <a:buChar char="q"/>
            </a:pPr>
            <a:r>
              <a:rPr lang="en-US">
                <a:ea typeface="SimSun" panose="02010600030101010101" pitchFamily="2" charset="-122"/>
                <a:cs typeface="Arial" panose="020B0604020202020204" pitchFamily="34" charset="0"/>
              </a:rPr>
              <a:t>S</a:t>
            </a:r>
            <a:r>
              <a:rPr lang="en-US" sz="1800">
                <a:effectLst/>
                <a:ea typeface="SimSun" panose="02010600030101010101" pitchFamily="2" charset="-122"/>
                <a:cs typeface="Arial" panose="020B0604020202020204" pitchFamily="34" charset="0"/>
              </a:rPr>
              <a:t>cenario specific parameters approach</a:t>
            </a:r>
            <a:endParaRPr lang="en-US"/>
          </a:p>
        </p:txBody>
      </p:sp>
      <p:sp>
        <p:nvSpPr>
          <p:cNvPr id="26" name="Footer Placeholder 2">
            <a:extLst>
              <a:ext uri="{FF2B5EF4-FFF2-40B4-BE49-F238E27FC236}">
                <a16:creationId xmlns:a16="http://schemas.microsoft.com/office/drawing/2014/main" id="{5A6D4CB2-9245-4FF0-99C8-C542CEE83017}"/>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40DFC299-C555-4E70-B6D1-103A5D78D29A}"/>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CD1F5D3B-790D-4746-B8A6-572C01DD85D6}"/>
              </a:ext>
            </a:extLst>
          </p:cNvPr>
          <p:cNvSpPr txBox="1"/>
          <p:nvPr/>
        </p:nvSpPr>
        <p:spPr>
          <a:xfrm>
            <a:off x="2809391" y="4979922"/>
            <a:ext cx="3685975" cy="707886"/>
          </a:xfrm>
          <a:prstGeom prst="rect">
            <a:avLst/>
          </a:prstGeom>
          <a:noFill/>
        </p:spPr>
        <p:txBody>
          <a:bodyPr wrap="square" rtlCol="0">
            <a:spAutoFit/>
          </a:bodyPr>
          <a:lstStyle>
            <a:defPPr>
              <a:defRPr lang="en-US"/>
            </a:defPPr>
            <a:lvl1pPr>
              <a:defRPr sz="2000"/>
            </a:lvl1pPr>
          </a:lstStyle>
          <a:p>
            <a:pPr algn="ctr"/>
            <a:r>
              <a:rPr lang="en-US">
                <a:solidFill>
                  <a:srgbClr val="C00000"/>
                </a:solidFill>
              </a:rPr>
              <a:t>Connected and autonomous </a:t>
            </a:r>
          </a:p>
          <a:p>
            <a:pPr algn="ctr"/>
            <a:r>
              <a:rPr lang="en-US">
                <a:solidFill>
                  <a:srgbClr val="C00000"/>
                </a:solidFill>
              </a:rPr>
              <a:t>vehicles</a:t>
            </a:r>
          </a:p>
        </p:txBody>
      </p:sp>
      <p:cxnSp>
        <p:nvCxnSpPr>
          <p:cNvPr id="45" name="Straight Arrow Connector 44">
            <a:extLst>
              <a:ext uri="{FF2B5EF4-FFF2-40B4-BE49-F238E27FC236}">
                <a16:creationId xmlns:a16="http://schemas.microsoft.com/office/drawing/2014/main" id="{CD47A93E-27EA-46B4-AD80-5151E2BDE2CD}"/>
              </a:ext>
            </a:extLst>
          </p:cNvPr>
          <p:cNvCxnSpPr>
            <a:cxnSpLocks/>
          </p:cNvCxnSpPr>
          <p:nvPr/>
        </p:nvCxnSpPr>
        <p:spPr>
          <a:xfrm>
            <a:off x="1907506" y="4098048"/>
            <a:ext cx="1832557" cy="615469"/>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1021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24</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4059098" y="1671667"/>
                <a:ext cx="3222613" cy="5047225"/>
                <a:chOff x="5964249" y="1723373"/>
                <a:chExt cx="3222613"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alphaModFix/>
                  <a:clrChange>
                    <a:clrFrom>
                      <a:srgbClr val="F5F5F5"/>
                    </a:clrFrom>
                    <a:clrTo>
                      <a:srgbClr val="F5F5F5">
                        <a:alpha val="0"/>
                      </a:srgbClr>
                    </a:clrTo>
                  </a:clrChange>
                  <a:extLs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4"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6" cstate="print">
                  <a:alphaModFix amt="10000"/>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8" cstate="print">
                  <a:alphaModFix amt="10000"/>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3141341225"/>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TextBox 27">
            <a:extLst>
              <a:ext uri="{FF2B5EF4-FFF2-40B4-BE49-F238E27FC236}">
                <a16:creationId xmlns:a16="http://schemas.microsoft.com/office/drawing/2014/main" id="{C78081C2-9759-4618-BE47-3AFC3714FBCB}"/>
              </a:ext>
            </a:extLst>
          </p:cNvPr>
          <p:cNvSpPr txBox="1"/>
          <p:nvPr/>
        </p:nvSpPr>
        <p:spPr>
          <a:xfrm>
            <a:off x="3035808" y="2011680"/>
            <a:ext cx="5309057" cy="1569660"/>
          </a:xfrm>
          <a:prstGeom prst="rect">
            <a:avLst/>
          </a:prstGeom>
          <a:noFill/>
        </p:spPr>
        <p:txBody>
          <a:bodyPr wrap="square">
            <a:spAutoFit/>
          </a:bodyPr>
          <a:lstStyle/>
          <a:p>
            <a:pPr marL="342900" indent="-342900">
              <a:buFont typeface="Wingdings" panose="05000000000000000000" pitchFamily="2" charset="2"/>
              <a:buChar char="q"/>
            </a:pPr>
            <a:r>
              <a:rPr lang="en-US" sz="2000" err="1"/>
              <a:t>TDFM</a:t>
            </a:r>
            <a:r>
              <a:rPr lang="en-US" sz="2000"/>
              <a:t> relevancy</a:t>
            </a:r>
          </a:p>
          <a:p>
            <a:pPr marL="800100" lvl="1" indent="-342900">
              <a:buFont typeface="Wingdings" panose="05000000000000000000" pitchFamily="2" charset="2"/>
              <a:buChar char="q"/>
            </a:pPr>
            <a:r>
              <a:rPr lang="en-US"/>
              <a:t>Trip based: 14 out of 25</a:t>
            </a:r>
          </a:p>
          <a:p>
            <a:pPr marL="800100" lvl="1" indent="-342900">
              <a:buFont typeface="Wingdings" panose="05000000000000000000" pitchFamily="2" charset="2"/>
              <a:buChar char="q"/>
            </a:pPr>
            <a:r>
              <a:rPr lang="en-US"/>
              <a:t>Activity based: 10 out of 25</a:t>
            </a:r>
          </a:p>
          <a:p>
            <a:pPr marL="342900" indent="-342900">
              <a:buFont typeface="Wingdings" panose="05000000000000000000" pitchFamily="2" charset="2"/>
              <a:buChar char="q"/>
            </a:pPr>
            <a:r>
              <a:rPr lang="en-US" sz="2000"/>
              <a:t>Higher share of activity-based model compared to previous two NMOs</a:t>
            </a:r>
          </a:p>
        </p:txBody>
      </p:sp>
      <p:sp>
        <p:nvSpPr>
          <p:cNvPr id="26" name="Footer Placeholder 2">
            <a:extLst>
              <a:ext uri="{FF2B5EF4-FFF2-40B4-BE49-F238E27FC236}">
                <a16:creationId xmlns:a16="http://schemas.microsoft.com/office/drawing/2014/main" id="{9ECD7968-03DC-42A9-A8C0-61A917FAA9E3}"/>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2F27837C-CAF8-4E17-891E-25FFACC0E872}"/>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5A04261F-E458-43F8-AE1C-1DA42FB738DA}"/>
              </a:ext>
            </a:extLst>
          </p:cNvPr>
          <p:cNvSpPr txBox="1"/>
          <p:nvPr/>
        </p:nvSpPr>
        <p:spPr>
          <a:xfrm>
            <a:off x="2809391" y="4979922"/>
            <a:ext cx="3685975" cy="707886"/>
          </a:xfrm>
          <a:prstGeom prst="rect">
            <a:avLst/>
          </a:prstGeom>
          <a:noFill/>
        </p:spPr>
        <p:txBody>
          <a:bodyPr wrap="square" rtlCol="0">
            <a:spAutoFit/>
          </a:bodyPr>
          <a:lstStyle>
            <a:defPPr>
              <a:defRPr lang="en-US"/>
            </a:defPPr>
            <a:lvl1pPr>
              <a:defRPr sz="2000"/>
            </a:lvl1pPr>
          </a:lstStyle>
          <a:p>
            <a:pPr algn="ctr"/>
            <a:r>
              <a:rPr lang="en-US">
                <a:solidFill>
                  <a:srgbClr val="C00000"/>
                </a:solidFill>
              </a:rPr>
              <a:t>Connected and autonomous </a:t>
            </a:r>
          </a:p>
          <a:p>
            <a:pPr algn="ctr"/>
            <a:r>
              <a:rPr lang="en-US">
                <a:solidFill>
                  <a:srgbClr val="C00000"/>
                </a:solidFill>
              </a:rPr>
              <a:t>vehicles</a:t>
            </a:r>
          </a:p>
        </p:txBody>
      </p:sp>
      <p:cxnSp>
        <p:nvCxnSpPr>
          <p:cNvPr id="45" name="Straight Arrow Connector 44">
            <a:extLst>
              <a:ext uri="{FF2B5EF4-FFF2-40B4-BE49-F238E27FC236}">
                <a16:creationId xmlns:a16="http://schemas.microsoft.com/office/drawing/2014/main" id="{A1605D2A-DC66-4DBD-9597-28AFEDFEEF1A}"/>
              </a:ext>
            </a:extLst>
          </p:cNvPr>
          <p:cNvCxnSpPr>
            <a:cxnSpLocks/>
          </p:cNvCxnSpPr>
          <p:nvPr/>
        </p:nvCxnSpPr>
        <p:spPr>
          <a:xfrm>
            <a:off x="1907506" y="4098048"/>
            <a:ext cx="1832557" cy="615469"/>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3028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25</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4059098" y="1671667"/>
                <a:ext cx="3222613" cy="5047225"/>
                <a:chOff x="5964249" y="1723373"/>
                <a:chExt cx="3222613"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alphaModFix/>
                  <a:clrChange>
                    <a:clrFrom>
                      <a:srgbClr val="F5F5F5"/>
                    </a:clrFrom>
                    <a:clrTo>
                      <a:srgbClr val="F5F5F5">
                        <a:alpha val="0"/>
                      </a:srgbClr>
                    </a:clrTo>
                  </a:clrChange>
                  <a:extLs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4"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6" cstate="print">
                  <a:alphaModFix amt="10000"/>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8" cstate="print">
                  <a:alphaModFix amt="10000"/>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3699503816"/>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TextBox 27">
            <a:extLst>
              <a:ext uri="{FF2B5EF4-FFF2-40B4-BE49-F238E27FC236}">
                <a16:creationId xmlns:a16="http://schemas.microsoft.com/office/drawing/2014/main" id="{C78081C2-9759-4618-BE47-3AFC3714FBCB}"/>
              </a:ext>
            </a:extLst>
          </p:cNvPr>
          <p:cNvSpPr txBox="1"/>
          <p:nvPr/>
        </p:nvSpPr>
        <p:spPr>
          <a:xfrm>
            <a:off x="3035808" y="2011680"/>
            <a:ext cx="5309057" cy="1231106"/>
          </a:xfrm>
          <a:prstGeom prst="rect">
            <a:avLst/>
          </a:prstGeom>
          <a:noFill/>
        </p:spPr>
        <p:txBody>
          <a:bodyPr wrap="square">
            <a:spAutoFit/>
          </a:bodyPr>
          <a:lstStyle/>
          <a:p>
            <a:pPr marL="342900" indent="-342900">
              <a:buFont typeface="Wingdings" panose="05000000000000000000" pitchFamily="2" charset="2"/>
              <a:buChar char="q"/>
            </a:pPr>
            <a:r>
              <a:rPr lang="en-US" sz="2000"/>
              <a:t>Analyzed components</a:t>
            </a:r>
          </a:p>
          <a:p>
            <a:pPr marL="800100" lvl="1" indent="-342900">
              <a:buFont typeface="Wingdings" panose="05000000000000000000" pitchFamily="2" charset="2"/>
              <a:buChar char="q"/>
            </a:pPr>
            <a:r>
              <a:rPr lang="en-US"/>
              <a:t>Trip generation: 5 out of 25</a:t>
            </a:r>
          </a:p>
          <a:p>
            <a:pPr marL="800100" lvl="1" indent="-342900">
              <a:buFont typeface="Wingdings" panose="05000000000000000000" pitchFamily="2" charset="2"/>
              <a:buChar char="q"/>
            </a:pPr>
            <a:r>
              <a:rPr lang="en-US"/>
              <a:t>Mode choice: 8 out of 25</a:t>
            </a:r>
          </a:p>
          <a:p>
            <a:pPr marL="800100" lvl="1" indent="-342900">
              <a:buFont typeface="Wingdings" panose="05000000000000000000" pitchFamily="2" charset="2"/>
              <a:buChar char="q"/>
            </a:pPr>
            <a:r>
              <a:rPr lang="en-US"/>
              <a:t>All modules: 7 out of 25</a:t>
            </a:r>
          </a:p>
        </p:txBody>
      </p:sp>
      <p:sp>
        <p:nvSpPr>
          <p:cNvPr id="26" name="Footer Placeholder 2">
            <a:extLst>
              <a:ext uri="{FF2B5EF4-FFF2-40B4-BE49-F238E27FC236}">
                <a16:creationId xmlns:a16="http://schemas.microsoft.com/office/drawing/2014/main" id="{B2454BFC-A7DA-483A-B793-E03F5E857F3B}"/>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680C401C-F6DC-4C5B-8934-3DCAD773BA10}"/>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6EF620A5-F46F-480D-8057-5623CCD894FB}"/>
              </a:ext>
            </a:extLst>
          </p:cNvPr>
          <p:cNvSpPr txBox="1"/>
          <p:nvPr/>
        </p:nvSpPr>
        <p:spPr>
          <a:xfrm>
            <a:off x="2809391" y="4979922"/>
            <a:ext cx="3685975" cy="707886"/>
          </a:xfrm>
          <a:prstGeom prst="rect">
            <a:avLst/>
          </a:prstGeom>
          <a:noFill/>
        </p:spPr>
        <p:txBody>
          <a:bodyPr wrap="square" rtlCol="0">
            <a:spAutoFit/>
          </a:bodyPr>
          <a:lstStyle>
            <a:defPPr>
              <a:defRPr lang="en-US"/>
            </a:defPPr>
            <a:lvl1pPr>
              <a:defRPr sz="2000"/>
            </a:lvl1pPr>
          </a:lstStyle>
          <a:p>
            <a:pPr algn="ctr"/>
            <a:r>
              <a:rPr lang="en-US">
                <a:solidFill>
                  <a:srgbClr val="C00000"/>
                </a:solidFill>
              </a:rPr>
              <a:t>Connected and autonomous </a:t>
            </a:r>
          </a:p>
          <a:p>
            <a:pPr algn="ctr"/>
            <a:r>
              <a:rPr lang="en-US">
                <a:solidFill>
                  <a:srgbClr val="C00000"/>
                </a:solidFill>
              </a:rPr>
              <a:t>vehicles</a:t>
            </a:r>
          </a:p>
        </p:txBody>
      </p:sp>
      <p:cxnSp>
        <p:nvCxnSpPr>
          <p:cNvPr id="45" name="Straight Arrow Connector 44">
            <a:extLst>
              <a:ext uri="{FF2B5EF4-FFF2-40B4-BE49-F238E27FC236}">
                <a16:creationId xmlns:a16="http://schemas.microsoft.com/office/drawing/2014/main" id="{902B7D3D-48F9-4BBB-81BB-81F8E8A7B541}"/>
              </a:ext>
            </a:extLst>
          </p:cNvPr>
          <p:cNvCxnSpPr>
            <a:cxnSpLocks/>
          </p:cNvCxnSpPr>
          <p:nvPr/>
        </p:nvCxnSpPr>
        <p:spPr>
          <a:xfrm>
            <a:off x="1907506" y="4098048"/>
            <a:ext cx="1832557" cy="615469"/>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99349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26</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1907506" y="1691640"/>
            <a:ext cx="4613157" cy="5047225"/>
            <a:chOff x="2668554" y="1684108"/>
            <a:chExt cx="4613157"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2668554" y="1684108"/>
              <a:ext cx="4613157" cy="5047225"/>
              <a:chOff x="2668554" y="1671667"/>
              <a:chExt cx="4613157" cy="5047225"/>
            </a:xfrm>
          </p:grpSpPr>
          <p:grpSp>
            <p:nvGrpSpPr>
              <p:cNvPr id="34" name="Group 33">
                <a:extLst>
                  <a:ext uri="{FF2B5EF4-FFF2-40B4-BE49-F238E27FC236}">
                    <a16:creationId xmlns:a16="http://schemas.microsoft.com/office/drawing/2014/main" id="{D00D605D-37E2-4F54-9168-8ACF14817F10}"/>
                  </a:ext>
                </a:extLst>
              </p:cNvPr>
              <p:cNvGrpSpPr/>
              <p:nvPr/>
            </p:nvGrpSpPr>
            <p:grpSpPr>
              <a:xfrm>
                <a:off x="4059098" y="1671667"/>
                <a:ext cx="3222613" cy="5047225"/>
                <a:chOff x="5964249" y="1723373"/>
                <a:chExt cx="3222613"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alphaModFix/>
                  <a:clrChange>
                    <a:clrFrom>
                      <a:srgbClr val="F5F5F5"/>
                    </a:clrFrom>
                    <a:clrTo>
                      <a:srgbClr val="F5F5F5">
                        <a:alpha val="0"/>
                      </a:srgbClr>
                    </a:clrTo>
                  </a:clrChange>
                  <a:extLs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4"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5">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6" cstate="print">
                  <a:alphaModFix amt="10000"/>
                  <a:extLst>
                    <a:ext uri="{BEBA8EAE-BF5A-486C-A8C5-ECC9F3942E4B}">
                      <a14:imgProps xmlns:a14="http://schemas.microsoft.com/office/drawing/2010/main">
                        <a14:imgLayer r:embed="rId7">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8" cstate="print">
                  <a:alphaModFix amt="10000"/>
                  <a:extLst>
                    <a:ext uri="{BEBA8EAE-BF5A-486C-A8C5-ECC9F3942E4B}">
                      <a14:imgProps xmlns:a14="http://schemas.microsoft.com/office/drawing/2010/main">
                        <a14:imgLayer r:embed="rId9">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0" cstate="print">
              <a:alphaModFix amt="10000"/>
              <a:extLst>
                <a:ext uri="{BEBA8EAE-BF5A-486C-A8C5-ECC9F3942E4B}">
                  <a14:imgProps xmlns:a14="http://schemas.microsoft.com/office/drawing/2010/main">
                    <a14:imgLayer r:embed="rId11">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7" name="Table 13">
            <a:extLst>
              <a:ext uri="{FF2B5EF4-FFF2-40B4-BE49-F238E27FC236}">
                <a16:creationId xmlns:a16="http://schemas.microsoft.com/office/drawing/2014/main" id="{4962FBEE-7C02-4E8D-B492-2B0ADD3A5B77}"/>
              </a:ext>
            </a:extLst>
          </p:cNvPr>
          <p:cNvGraphicFramePr>
            <a:graphicFrameLocks noGrp="1"/>
          </p:cNvGraphicFramePr>
          <p:nvPr>
            <p:extLst>
              <p:ext uri="{D42A27DB-BD31-4B8C-83A1-F6EECF244321}">
                <p14:modId xmlns:p14="http://schemas.microsoft.com/office/powerpoint/2010/main" val="924984268"/>
              </p:ext>
            </p:extLst>
          </p:nvPr>
        </p:nvGraphicFramePr>
        <p:xfrm>
          <a:off x="8496725" y="2523744"/>
          <a:ext cx="2710667" cy="3124074"/>
        </p:xfrm>
        <a:graphic>
          <a:graphicData uri="http://schemas.openxmlformats.org/drawingml/2006/table">
            <a:tbl>
              <a:tblPr firstRow="1" bandRow="1">
                <a:tableStyleId>{5940675A-B579-460E-94D1-54222C63F5DA}</a:tableStyleId>
              </a:tblPr>
              <a:tblGrid>
                <a:gridCol w="2710667">
                  <a:extLst>
                    <a:ext uri="{9D8B030D-6E8A-4147-A177-3AD203B41FA5}">
                      <a16:colId xmlns:a16="http://schemas.microsoft.com/office/drawing/2014/main" val="3287793722"/>
                    </a:ext>
                  </a:extLst>
                </a:gridCol>
              </a:tblGrid>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Variable of Interest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7837735"/>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Modeling Approach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617173"/>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Relevant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8696887"/>
                  </a:ext>
                </a:extLst>
              </a:tr>
              <a:tr h="573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chemeClr val="bg1">
                              <a:lumMod val="95000"/>
                            </a:schemeClr>
                          </a:solidFill>
                          <a:latin typeface="+mn-lt"/>
                          <a:ea typeface="+mn-ea"/>
                          <a:cs typeface="+mn-cs"/>
                        </a:rPr>
                        <a:t>Components of TDFM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981666"/>
                  </a:ext>
                </a:extLst>
              </a:tr>
              <a:tr h="6549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a:solidFill>
                            <a:srgbClr val="C00000"/>
                          </a:solidFill>
                          <a:latin typeface="+mn-lt"/>
                          <a:ea typeface="+mn-ea"/>
                          <a:cs typeface="+mn-cs"/>
                        </a:rPr>
                        <a:t>Considered Independently?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736934"/>
                  </a:ext>
                </a:extLst>
              </a:tr>
            </a:tbl>
          </a:graphicData>
        </a:graphic>
      </p:graphicFrame>
      <p:sp>
        <p:nvSpPr>
          <p:cNvPr id="28" name="TextBox 27">
            <a:extLst>
              <a:ext uri="{FF2B5EF4-FFF2-40B4-BE49-F238E27FC236}">
                <a16:creationId xmlns:a16="http://schemas.microsoft.com/office/drawing/2014/main" id="{C78081C2-9759-4618-BE47-3AFC3714FBCB}"/>
              </a:ext>
            </a:extLst>
          </p:cNvPr>
          <p:cNvSpPr txBox="1"/>
          <p:nvPr/>
        </p:nvSpPr>
        <p:spPr>
          <a:xfrm>
            <a:off x="3035808" y="2011680"/>
            <a:ext cx="5309057" cy="2369880"/>
          </a:xfrm>
          <a:prstGeom prst="rect">
            <a:avLst/>
          </a:prstGeom>
          <a:noFill/>
        </p:spPr>
        <p:txBody>
          <a:bodyPr wrap="square">
            <a:spAutoFit/>
          </a:bodyPr>
          <a:lstStyle/>
          <a:p>
            <a:pPr marL="342900" indent="-342900">
              <a:buFont typeface="Wingdings" panose="05000000000000000000" pitchFamily="2" charset="2"/>
              <a:buChar char="q"/>
            </a:pPr>
            <a:r>
              <a:rPr lang="en-US" sz="2000"/>
              <a:t>5 studies out of 25 considered and integrated </a:t>
            </a:r>
            <a:r>
              <a:rPr lang="en-US" sz="2000" err="1"/>
              <a:t>TDFM</a:t>
            </a:r>
            <a:r>
              <a:rPr lang="en-US" sz="2000"/>
              <a:t> process</a:t>
            </a:r>
          </a:p>
          <a:p>
            <a:pPr marL="800100" lvl="1" indent="-342900">
              <a:buFont typeface="Wingdings" panose="05000000000000000000" pitchFamily="2" charset="2"/>
              <a:buChar char="q"/>
            </a:pPr>
            <a:r>
              <a:rPr lang="en-US"/>
              <a:t>Virginia DOT, 2020</a:t>
            </a:r>
          </a:p>
          <a:p>
            <a:pPr marL="800100" lvl="1" indent="-342900">
              <a:buFont typeface="Wingdings" panose="05000000000000000000" pitchFamily="2" charset="2"/>
              <a:buChar char="q"/>
            </a:pPr>
            <a:r>
              <a:rPr lang="en-US"/>
              <a:t>Childress et al., 2015 – Seattle region</a:t>
            </a:r>
          </a:p>
          <a:p>
            <a:pPr marL="800100" lvl="1" indent="-342900">
              <a:buFont typeface="Wingdings" panose="05000000000000000000" pitchFamily="2" charset="2"/>
              <a:buChar char="q"/>
            </a:pPr>
            <a:r>
              <a:rPr lang="en-US"/>
              <a:t>Vyas et al., 2019 – Columbus, Ohio</a:t>
            </a:r>
          </a:p>
          <a:p>
            <a:pPr marL="800100" lvl="1" indent="-342900">
              <a:buFont typeface="Wingdings" panose="05000000000000000000" pitchFamily="2" charset="2"/>
              <a:buChar char="q"/>
            </a:pPr>
            <a:r>
              <a:rPr lang="en-US"/>
              <a:t>NCHRP Research Report 896, 2018</a:t>
            </a:r>
          </a:p>
          <a:p>
            <a:pPr marL="800100" lvl="1" indent="-342900">
              <a:buFont typeface="Wingdings" panose="05000000000000000000" pitchFamily="2" charset="2"/>
              <a:buChar char="q"/>
            </a:pPr>
            <a:r>
              <a:rPr lang="en-US"/>
              <a:t>SMART Mobility CAV Capstone Report, 2020</a:t>
            </a:r>
          </a:p>
        </p:txBody>
      </p:sp>
      <p:sp>
        <p:nvSpPr>
          <p:cNvPr id="26" name="Footer Placeholder 2">
            <a:extLst>
              <a:ext uri="{FF2B5EF4-FFF2-40B4-BE49-F238E27FC236}">
                <a16:creationId xmlns:a16="http://schemas.microsoft.com/office/drawing/2014/main" id="{282C55DC-E495-42BA-B288-E9B3BB8B72BC}"/>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0" name="TextBox 29">
            <a:extLst>
              <a:ext uri="{FF2B5EF4-FFF2-40B4-BE49-F238E27FC236}">
                <a16:creationId xmlns:a16="http://schemas.microsoft.com/office/drawing/2014/main" id="{349123AD-79E3-42AA-9CDD-0589A8BDC483}"/>
              </a:ext>
            </a:extLst>
          </p:cNvPr>
          <p:cNvSpPr txBox="1"/>
          <p:nvPr/>
        </p:nvSpPr>
        <p:spPr>
          <a:xfrm>
            <a:off x="73152" y="3669145"/>
            <a:ext cx="1834355" cy="830997"/>
          </a:xfrm>
          <a:prstGeom prst="rect">
            <a:avLst/>
          </a:prstGeom>
          <a:noFill/>
        </p:spPr>
        <p:txBody>
          <a:bodyPr wrap="square" rtlCol="0">
            <a:spAutoFit/>
          </a:bodyPr>
          <a:lstStyle/>
          <a:p>
            <a:pPr algn="ctr"/>
            <a:r>
              <a:rPr lang="en-US" sz="2400">
                <a:solidFill>
                  <a:srgbClr val="C00000"/>
                </a:solidFill>
              </a:rPr>
              <a:t>Literature Review</a:t>
            </a:r>
          </a:p>
        </p:txBody>
      </p:sp>
      <p:sp>
        <p:nvSpPr>
          <p:cNvPr id="44" name="TextBox 43">
            <a:extLst>
              <a:ext uri="{FF2B5EF4-FFF2-40B4-BE49-F238E27FC236}">
                <a16:creationId xmlns:a16="http://schemas.microsoft.com/office/drawing/2014/main" id="{6BA086DB-CA1C-467E-9B1C-BF5FEED1CD7C}"/>
              </a:ext>
            </a:extLst>
          </p:cNvPr>
          <p:cNvSpPr txBox="1"/>
          <p:nvPr/>
        </p:nvSpPr>
        <p:spPr>
          <a:xfrm>
            <a:off x="2809391" y="4979922"/>
            <a:ext cx="3685975" cy="707886"/>
          </a:xfrm>
          <a:prstGeom prst="rect">
            <a:avLst/>
          </a:prstGeom>
          <a:noFill/>
        </p:spPr>
        <p:txBody>
          <a:bodyPr wrap="square" rtlCol="0">
            <a:spAutoFit/>
          </a:bodyPr>
          <a:lstStyle>
            <a:defPPr>
              <a:defRPr lang="en-US"/>
            </a:defPPr>
            <a:lvl1pPr>
              <a:defRPr sz="2000"/>
            </a:lvl1pPr>
          </a:lstStyle>
          <a:p>
            <a:pPr algn="ctr"/>
            <a:r>
              <a:rPr lang="en-US">
                <a:solidFill>
                  <a:srgbClr val="C00000"/>
                </a:solidFill>
              </a:rPr>
              <a:t>Connected and autonomous </a:t>
            </a:r>
          </a:p>
          <a:p>
            <a:pPr algn="ctr"/>
            <a:r>
              <a:rPr lang="en-US">
                <a:solidFill>
                  <a:srgbClr val="C00000"/>
                </a:solidFill>
              </a:rPr>
              <a:t>vehicles</a:t>
            </a:r>
          </a:p>
        </p:txBody>
      </p:sp>
      <p:cxnSp>
        <p:nvCxnSpPr>
          <p:cNvPr id="45" name="Straight Arrow Connector 44">
            <a:extLst>
              <a:ext uri="{FF2B5EF4-FFF2-40B4-BE49-F238E27FC236}">
                <a16:creationId xmlns:a16="http://schemas.microsoft.com/office/drawing/2014/main" id="{1DAA07E0-B967-421B-B446-4F65EC59DF71}"/>
              </a:ext>
            </a:extLst>
          </p:cNvPr>
          <p:cNvCxnSpPr>
            <a:cxnSpLocks/>
          </p:cNvCxnSpPr>
          <p:nvPr/>
        </p:nvCxnSpPr>
        <p:spPr>
          <a:xfrm>
            <a:off x="1907506" y="4098048"/>
            <a:ext cx="1832557" cy="615469"/>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83065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27</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grpSp>
        <p:nvGrpSpPr>
          <p:cNvPr id="29" name="Group 28">
            <a:extLst>
              <a:ext uri="{FF2B5EF4-FFF2-40B4-BE49-F238E27FC236}">
                <a16:creationId xmlns:a16="http://schemas.microsoft.com/office/drawing/2014/main" id="{BB55610A-F7D6-49D3-8B65-4BD4BD8B589A}"/>
              </a:ext>
            </a:extLst>
          </p:cNvPr>
          <p:cNvGrpSpPr/>
          <p:nvPr/>
        </p:nvGrpSpPr>
        <p:grpSpPr>
          <a:xfrm>
            <a:off x="73152" y="1691640"/>
            <a:ext cx="6447511" cy="5047225"/>
            <a:chOff x="834200" y="1684108"/>
            <a:chExt cx="6447511" cy="5047225"/>
          </a:xfrm>
        </p:grpSpPr>
        <p:grpSp>
          <p:nvGrpSpPr>
            <p:cNvPr id="31" name="Group 30">
              <a:extLst>
                <a:ext uri="{FF2B5EF4-FFF2-40B4-BE49-F238E27FC236}">
                  <a16:creationId xmlns:a16="http://schemas.microsoft.com/office/drawing/2014/main" id="{56507C32-8FDE-4CAF-8CBB-345403A56D44}"/>
                </a:ext>
              </a:extLst>
            </p:cNvPr>
            <p:cNvGrpSpPr/>
            <p:nvPr/>
          </p:nvGrpSpPr>
          <p:grpSpPr>
            <a:xfrm>
              <a:off x="834200" y="1684108"/>
              <a:ext cx="6447511" cy="5047225"/>
              <a:chOff x="834200" y="1671667"/>
              <a:chExt cx="6447511" cy="5047225"/>
            </a:xfrm>
          </p:grpSpPr>
          <p:sp>
            <p:nvSpPr>
              <p:cNvPr id="33" name="TextBox 32">
                <a:extLst>
                  <a:ext uri="{FF2B5EF4-FFF2-40B4-BE49-F238E27FC236}">
                    <a16:creationId xmlns:a16="http://schemas.microsoft.com/office/drawing/2014/main" id="{266A7E3B-92B4-40B0-B75E-FEB586F101AA}"/>
                  </a:ext>
                </a:extLst>
              </p:cNvPr>
              <p:cNvSpPr txBox="1"/>
              <p:nvPr/>
            </p:nvSpPr>
            <p:spPr>
              <a:xfrm>
                <a:off x="834200" y="3649172"/>
                <a:ext cx="1834355" cy="830997"/>
              </a:xfrm>
              <a:prstGeom prst="rect">
                <a:avLst/>
              </a:prstGeom>
              <a:noFill/>
            </p:spPr>
            <p:txBody>
              <a:bodyPr wrap="square" rtlCol="0">
                <a:spAutoFit/>
              </a:bodyPr>
              <a:lstStyle/>
              <a:p>
                <a:pPr algn="ctr"/>
                <a:r>
                  <a:rPr lang="en-US" sz="2400">
                    <a:solidFill>
                      <a:srgbClr val="C00000"/>
                    </a:solidFill>
                  </a:rPr>
                  <a:t>Literature Review</a:t>
                </a:r>
              </a:p>
            </p:txBody>
          </p:sp>
          <p:grpSp>
            <p:nvGrpSpPr>
              <p:cNvPr id="34" name="Group 33">
                <a:extLst>
                  <a:ext uri="{FF2B5EF4-FFF2-40B4-BE49-F238E27FC236}">
                    <a16:creationId xmlns:a16="http://schemas.microsoft.com/office/drawing/2014/main" id="{D00D605D-37E2-4F54-9168-8ACF14817F10}"/>
                  </a:ext>
                </a:extLst>
              </p:cNvPr>
              <p:cNvGrpSpPr/>
              <p:nvPr/>
            </p:nvGrpSpPr>
            <p:grpSpPr>
              <a:xfrm>
                <a:off x="3570439" y="1671667"/>
                <a:ext cx="3711272" cy="5047225"/>
                <a:chOff x="5475590" y="1723373"/>
                <a:chExt cx="3711272" cy="5047225"/>
              </a:xfrm>
            </p:grpSpPr>
            <p:pic>
              <p:nvPicPr>
                <p:cNvPr id="43" name="Picture 8" descr="6,613 Autonomous vehicle icons Images, Stock Photos &amp; Vectors | Shutterstock">
                  <a:extLst>
                    <a:ext uri="{FF2B5EF4-FFF2-40B4-BE49-F238E27FC236}">
                      <a16:creationId xmlns:a16="http://schemas.microsoft.com/office/drawing/2014/main" id="{B3B549D3-08C4-4FF9-8A6A-DEC732FF7538}"/>
                    </a:ext>
                  </a:extLst>
                </p:cNvPr>
                <p:cNvPicPr>
                  <a:picLocks noChangeAspect="1" noChangeArrowheads="1"/>
                </p:cNvPicPr>
                <p:nvPr/>
              </p:nvPicPr>
              <p:blipFill rotWithShape="1">
                <a:blip r:embed="rId3">
                  <a:alphaModFix amt="10000"/>
                  <a:extLst>
                    <a:ext uri="{BEBA8EAE-BF5A-486C-A8C5-ECC9F3942E4B}">
                      <a14:imgProps xmlns:a14="http://schemas.microsoft.com/office/drawing/2010/main">
                        <a14:imgLayer r:embed="rId4">
                          <a14:imgEffect>
                            <a14:artisticBlur radius="20"/>
                          </a14:imgEffect>
                        </a14:imgLayer>
                      </a14:imgProps>
                    </a:ext>
                    <a:ext uri="{28A0092B-C50C-407E-A947-70E740481C1C}">
                      <a14:useLocalDpi xmlns:a14="http://schemas.microsoft.com/office/drawing/2010/main" val="0"/>
                    </a:ext>
                  </a:extLst>
                </a:blip>
                <a:srcRect b="17943"/>
                <a:stretch/>
              </p:blipFill>
              <p:spPr bwMode="auto">
                <a:xfrm>
                  <a:off x="6613679" y="4138466"/>
                  <a:ext cx="1604967" cy="141830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A01DCDA5-037C-40AD-ADD3-E100DA98FBF0}"/>
                    </a:ext>
                  </a:extLst>
                </p:cNvPr>
                <p:cNvSpPr txBox="1"/>
                <p:nvPr/>
              </p:nvSpPr>
              <p:spPr>
                <a:xfrm>
                  <a:off x="7025118" y="4103984"/>
                  <a:ext cx="782091" cy="400110"/>
                </a:xfrm>
                <a:prstGeom prst="rect">
                  <a:avLst/>
                </a:prstGeom>
                <a:noFill/>
              </p:spPr>
              <p:txBody>
                <a:bodyPr wrap="square" rtlCol="0">
                  <a:spAutoFit/>
                </a:bodyPr>
                <a:lstStyle/>
                <a:p>
                  <a:r>
                    <a:rPr lang="en-US" sz="2000">
                      <a:solidFill>
                        <a:schemeClr val="bg1">
                          <a:lumMod val="95000"/>
                          <a:alpha val="50000"/>
                        </a:schemeClr>
                      </a:solidFill>
                    </a:rPr>
                    <a:t>TNC</a:t>
                  </a:r>
                </a:p>
              </p:txBody>
            </p:sp>
            <p:sp>
              <p:nvSpPr>
                <p:cNvPr id="39" name="Right Brace 38">
                  <a:extLst>
                    <a:ext uri="{FF2B5EF4-FFF2-40B4-BE49-F238E27FC236}">
                      <a16:creationId xmlns:a16="http://schemas.microsoft.com/office/drawing/2014/main" id="{4A198F7A-969C-4CAB-B2C1-3347AA9857D4}"/>
                    </a:ext>
                  </a:extLst>
                </p:cNvPr>
                <p:cNvSpPr/>
                <p:nvPr/>
              </p:nvSpPr>
              <p:spPr>
                <a:xfrm>
                  <a:off x="8558212" y="2452508"/>
                  <a:ext cx="628650" cy="3436143"/>
                </a:xfrm>
                <a:prstGeom prst="rightBrace">
                  <a:avLst/>
                </a:prstGeom>
                <a:ln w="28575">
                  <a:solidFill>
                    <a:schemeClr val="bg1">
                      <a:lumMod val="95000"/>
                      <a:alpha val="50000"/>
                    </a:schemeClr>
                  </a:solidFill>
                </a:ln>
                <a:effectLst>
                  <a:outerShdw sx="1000" sy="1000" algn="ctr" rotWithShape="0">
                    <a:srgbClr val="000000"/>
                  </a:outerShd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sz="2000">
                    <a:ln w="38100">
                      <a:solidFill>
                        <a:schemeClr val="tx1"/>
                      </a:solidFill>
                    </a:ln>
                  </a:endParaRPr>
                </a:p>
              </p:txBody>
            </p:sp>
            <p:pic>
              <p:nvPicPr>
                <p:cNvPr id="40" name="Picture 2" descr="Electric scooter - Free transportation icons">
                  <a:extLst>
                    <a:ext uri="{FF2B5EF4-FFF2-40B4-BE49-F238E27FC236}">
                      <a16:creationId xmlns:a16="http://schemas.microsoft.com/office/drawing/2014/main" id="{05F180E4-7169-49DA-A61D-587D251EF392}"/>
                    </a:ext>
                  </a:extLst>
                </p:cNvPr>
                <p:cNvPicPr>
                  <a:picLocks noChangeAspect="1" noChangeArrowheads="1"/>
                </p:cNvPicPr>
                <p:nvPr/>
              </p:nvPicPr>
              <p:blipFill>
                <a:blip r:embed="rId5" cstate="print">
                  <a:clrChange>
                    <a:clrFrom>
                      <a:srgbClr val="FFFFFF"/>
                    </a:clrFrom>
                    <a:clrTo>
                      <a:srgbClr val="FFFFFF">
                        <a:alpha val="0"/>
                      </a:srgbClr>
                    </a:clrTo>
                  </a:clrChange>
                  <a:alphaModFix amt="10000"/>
                  <a:extLst>
                    <a:ext uri="{BEBA8EAE-BF5A-486C-A8C5-ECC9F3942E4B}">
                      <a14:imgProps xmlns:a14="http://schemas.microsoft.com/office/drawing/2010/main">
                        <a14:imgLayer r:embed="rId6">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7484903" y="1723373"/>
                  <a:ext cx="84470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RTCDock icon – RTC Bike Share">
                  <a:extLst>
                    <a:ext uri="{FF2B5EF4-FFF2-40B4-BE49-F238E27FC236}">
                      <a16:creationId xmlns:a16="http://schemas.microsoft.com/office/drawing/2014/main" id="{AA255ED7-7A3B-4958-89F6-16224BA11BBB}"/>
                    </a:ext>
                  </a:extLst>
                </p:cNvPr>
                <p:cNvPicPr>
                  <a:picLocks noChangeAspect="1" noChangeArrowheads="1"/>
                </p:cNvPicPr>
                <p:nvPr/>
              </p:nvPicPr>
              <p:blipFill>
                <a:blip r:embed="rId7" cstate="print">
                  <a:alphaModFix amt="10000"/>
                  <a:extLst>
                    <a:ext uri="{BEBA8EAE-BF5A-486C-A8C5-ECC9F3942E4B}">
                      <a14:imgProps xmlns:a14="http://schemas.microsoft.com/office/drawing/2010/main">
                        <a14:imgLayer r:embed="rId8">
                          <a14:imgEffect>
                            <a14:artisticBlur radius="20"/>
                          </a14:imgEffect>
                        </a14:imgLayer>
                      </a14:imgProps>
                    </a:ext>
                    <a:ext uri="{28A0092B-C50C-407E-A947-70E740481C1C}">
                      <a14:useLocalDpi xmlns:a14="http://schemas.microsoft.com/office/drawing/2010/main" val="0"/>
                    </a:ext>
                  </a:extLst>
                </a:blip>
                <a:srcRect/>
                <a:stretch>
                  <a:fillRect/>
                </a:stretch>
              </p:blipFill>
              <p:spPr bwMode="auto">
                <a:xfrm>
                  <a:off x="6058284" y="1723373"/>
                  <a:ext cx="1426619" cy="8447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ar-sharing icon carsharing symbol flat concept Vector Image">
                  <a:extLst>
                    <a:ext uri="{FF2B5EF4-FFF2-40B4-BE49-F238E27FC236}">
                      <a16:creationId xmlns:a16="http://schemas.microsoft.com/office/drawing/2014/main" id="{51939089-52F1-4AC8-BB87-44D84561CCB1}"/>
                    </a:ext>
                  </a:extLst>
                </p:cNvPr>
                <p:cNvPicPr>
                  <a:picLocks noChangeAspect="1" noChangeArrowheads="1"/>
                </p:cNvPicPr>
                <p:nvPr/>
              </p:nvPicPr>
              <p:blipFill rotWithShape="1">
                <a:blip r:embed="rId9" cstate="print">
                  <a:alphaModFix amt="10000"/>
                  <a:extLst>
                    <a:ext uri="{BEBA8EAE-BF5A-486C-A8C5-ECC9F3942E4B}">
                      <a14:imgProps xmlns:a14="http://schemas.microsoft.com/office/drawing/2010/main">
                        <a14:imgLayer r:embed="rId10">
                          <a14:imgEffect>
                            <a14:artisticBlur radius="20"/>
                          </a14:imgEffect>
                        </a14:imgLayer>
                      </a14:imgProps>
                    </a:ext>
                    <a:ext uri="{28A0092B-C50C-407E-A947-70E740481C1C}">
                      <a14:useLocalDpi xmlns:a14="http://schemas.microsoft.com/office/drawing/2010/main" val="0"/>
                    </a:ext>
                  </a:extLst>
                </a:blip>
                <a:srcRect b="22604"/>
                <a:stretch/>
              </p:blipFill>
              <p:spPr bwMode="auto">
                <a:xfrm>
                  <a:off x="6496045" y="2700425"/>
                  <a:ext cx="1696790" cy="14183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DCC2C970-0C34-485D-A9F6-41E88094725E}"/>
                    </a:ext>
                  </a:extLst>
                </p:cNvPr>
                <p:cNvSpPr txBox="1"/>
                <p:nvPr/>
              </p:nvSpPr>
              <p:spPr>
                <a:xfrm>
                  <a:off x="5964249" y="2611910"/>
                  <a:ext cx="2875790" cy="400110"/>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r>
                    <a:rPr lang="en-US"/>
                    <a:t>Shared micro mobility</a:t>
                  </a:r>
                </a:p>
              </p:txBody>
            </p:sp>
            <p:sp>
              <p:nvSpPr>
                <p:cNvPr id="65" name="TextBox 64">
                  <a:extLst>
                    <a:ext uri="{FF2B5EF4-FFF2-40B4-BE49-F238E27FC236}">
                      <a16:creationId xmlns:a16="http://schemas.microsoft.com/office/drawing/2014/main" id="{0E9C6B90-164B-40C2-A0DA-4F0974187FF5}"/>
                    </a:ext>
                  </a:extLst>
                </p:cNvPr>
                <p:cNvSpPr txBox="1"/>
                <p:nvPr/>
              </p:nvSpPr>
              <p:spPr>
                <a:xfrm>
                  <a:off x="5475590" y="5011655"/>
                  <a:ext cx="3685975" cy="707886"/>
                </a:xfrm>
                <a:prstGeom prst="rect">
                  <a:avLst/>
                </a:prstGeom>
                <a:noFill/>
              </p:spPr>
              <p:txBody>
                <a:bodyPr wrap="square" rtlCol="0">
                  <a:spAutoFit/>
                </a:bodyPr>
                <a:lstStyle>
                  <a:defPPr>
                    <a:defRPr lang="en-US"/>
                  </a:defPPr>
                  <a:lvl1pPr>
                    <a:defRPr sz="2000">
                      <a:solidFill>
                        <a:schemeClr val="bg1">
                          <a:lumMod val="95000"/>
                          <a:alpha val="50000"/>
                        </a:schemeClr>
                      </a:solidFill>
                    </a:defRPr>
                  </a:lvl1pPr>
                </a:lstStyle>
                <a:p>
                  <a:pPr algn="ctr"/>
                  <a:r>
                    <a:rPr lang="en-US"/>
                    <a:t>Connected and autonomous </a:t>
                  </a:r>
                </a:p>
                <a:p>
                  <a:pPr algn="ctr"/>
                  <a:r>
                    <a:rPr lang="en-US"/>
                    <a:t>vehicles</a:t>
                  </a:r>
                </a:p>
              </p:txBody>
            </p:sp>
            <p:sp>
              <p:nvSpPr>
                <p:cNvPr id="66" name="TextBox 65">
                  <a:extLst>
                    <a:ext uri="{FF2B5EF4-FFF2-40B4-BE49-F238E27FC236}">
                      <a16:creationId xmlns:a16="http://schemas.microsoft.com/office/drawing/2014/main" id="{59C539C5-B93F-42FB-956B-C0ED244ED703}"/>
                    </a:ext>
                  </a:extLst>
                </p:cNvPr>
                <p:cNvSpPr txBox="1"/>
                <p:nvPr/>
              </p:nvSpPr>
              <p:spPr>
                <a:xfrm>
                  <a:off x="6636213" y="6370488"/>
                  <a:ext cx="1875552" cy="400110"/>
                </a:xfrm>
                <a:prstGeom prst="rect">
                  <a:avLst/>
                </a:prstGeom>
                <a:noFill/>
              </p:spPr>
              <p:txBody>
                <a:bodyPr wrap="square" rtlCol="0">
                  <a:spAutoFit/>
                </a:bodyPr>
                <a:lstStyle>
                  <a:defPPr>
                    <a:defRPr lang="en-US"/>
                  </a:defPPr>
                  <a:lvl1pPr algn="ctr">
                    <a:defRPr sz="2000"/>
                  </a:lvl1pPr>
                </a:lstStyle>
                <a:p>
                  <a:r>
                    <a:rPr lang="en-US">
                      <a:solidFill>
                        <a:srgbClr val="C00000"/>
                      </a:solidFill>
                    </a:rPr>
                    <a:t>Micro transit</a:t>
                  </a:r>
                </a:p>
              </p:txBody>
            </p:sp>
          </p:grpSp>
          <p:cxnSp>
            <p:nvCxnSpPr>
              <p:cNvPr id="35" name="Straight Arrow Connector 34">
                <a:extLst>
                  <a:ext uri="{FF2B5EF4-FFF2-40B4-BE49-F238E27FC236}">
                    <a16:creationId xmlns:a16="http://schemas.microsoft.com/office/drawing/2014/main" id="{98522E68-0C3D-44EC-B579-D2B1CA52559F}"/>
                  </a:ext>
                </a:extLst>
              </p:cNvPr>
              <p:cNvCxnSpPr>
                <a:endCxn id="63" idx="1"/>
              </p:cNvCxnSpPr>
              <p:nvPr/>
            </p:nvCxnSpPr>
            <p:spPr>
              <a:xfrm flipV="1">
                <a:off x="2668554" y="2760259"/>
                <a:ext cx="1390544" cy="1317816"/>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73D988B-AD6A-4638-A4AF-50914FA7CFE1}"/>
                  </a:ext>
                </a:extLst>
              </p:cNvPr>
              <p:cNvCxnSpPr>
                <a:cxnSpLocks/>
              </p:cNvCxnSpPr>
              <p:nvPr/>
            </p:nvCxnSpPr>
            <p:spPr>
              <a:xfrm flipV="1">
                <a:off x="2668554" y="3697177"/>
                <a:ext cx="1771343" cy="380898"/>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449DF56C-5962-4D31-9A0B-DC47EEB1B4FF}"/>
                  </a:ext>
                </a:extLst>
              </p:cNvPr>
              <p:cNvCxnSpPr>
                <a:cxnSpLocks/>
              </p:cNvCxnSpPr>
              <p:nvPr/>
            </p:nvCxnSpPr>
            <p:spPr>
              <a:xfrm>
                <a:off x="2668554" y="4078075"/>
                <a:ext cx="1832557" cy="615469"/>
              </a:xfrm>
              <a:prstGeom prst="straightConnector1">
                <a:avLst/>
              </a:prstGeom>
              <a:ln>
                <a:solidFill>
                  <a:schemeClr val="bg1">
                    <a:lumMod val="95000"/>
                    <a:alpha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D8013A3D-80C1-4456-8768-C831213DEE17}"/>
                  </a:ext>
                </a:extLst>
              </p:cNvPr>
              <p:cNvCxnSpPr>
                <a:cxnSpLocks/>
              </p:cNvCxnSpPr>
              <p:nvPr/>
            </p:nvCxnSpPr>
            <p:spPr>
              <a:xfrm>
                <a:off x="2668554" y="4071855"/>
                <a:ext cx="1359894" cy="1595980"/>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grpSp>
        <p:pic>
          <p:nvPicPr>
            <p:cNvPr id="32" name="Picture 2" descr="SUMC MLC: Mobility Learning Center: RideKC Introduces App for Microtransit  Service, Kansas City, MO, 2022">
              <a:extLst>
                <a:ext uri="{FF2B5EF4-FFF2-40B4-BE49-F238E27FC236}">
                  <a16:creationId xmlns:a16="http://schemas.microsoft.com/office/drawing/2014/main" id="{04FAF07D-7774-4944-BD8E-18A567D89E56}"/>
                </a:ext>
              </a:extLst>
            </p:cNvPr>
            <p:cNvPicPr>
              <a:picLocks noChangeAspect="1" noChangeArrowheads="1"/>
            </p:cNvPicPr>
            <p:nvPr/>
          </p:nvPicPr>
          <p:blipFill>
            <a:blip r:embed="rId11" cstate="print">
              <a:clrChange>
                <a:clrFrom>
                  <a:srgbClr val="F5F5F5"/>
                </a:clrFrom>
                <a:clrTo>
                  <a:srgbClr val="F5F5F5">
                    <a:alpha val="0"/>
                  </a:srgbClr>
                </a:clrTo>
              </a:clrChange>
              <a:alphaModFix/>
              <a:extLst>
                <a:ext uri="{28A0092B-C50C-407E-A947-70E740481C1C}">
                  <a14:useLocalDpi xmlns:a14="http://schemas.microsoft.com/office/drawing/2010/main" val="0"/>
                </a:ext>
              </a:extLst>
            </a:blip>
            <a:srcRect/>
            <a:stretch>
              <a:fillRect/>
            </a:stretch>
          </p:blipFill>
          <p:spPr bwMode="auto">
            <a:xfrm>
              <a:off x="4897971" y="5586664"/>
              <a:ext cx="1188720" cy="78567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C78081C2-9759-4618-BE47-3AFC3714FBCB}"/>
              </a:ext>
            </a:extLst>
          </p:cNvPr>
          <p:cNvSpPr txBox="1"/>
          <p:nvPr/>
        </p:nvSpPr>
        <p:spPr>
          <a:xfrm>
            <a:off x="3184088" y="3148289"/>
            <a:ext cx="6473427" cy="1938992"/>
          </a:xfrm>
          <a:prstGeom prst="rect">
            <a:avLst/>
          </a:prstGeom>
          <a:noFill/>
        </p:spPr>
        <p:txBody>
          <a:bodyPr wrap="square">
            <a:spAutoFit/>
          </a:bodyPr>
          <a:lstStyle/>
          <a:p>
            <a:pPr marL="342900" indent="-342900">
              <a:buFont typeface="Wingdings" panose="05000000000000000000" pitchFamily="2" charset="2"/>
              <a:buChar char="q"/>
            </a:pPr>
            <a:r>
              <a:rPr lang="en-US" sz="2000"/>
              <a:t>7 studies based on survey data</a:t>
            </a:r>
          </a:p>
          <a:p>
            <a:pPr marL="342900" indent="-342900">
              <a:buFont typeface="Wingdings" panose="05000000000000000000" pitchFamily="2" charset="2"/>
              <a:buChar char="q"/>
            </a:pPr>
            <a:r>
              <a:rPr lang="en-US" sz="2000"/>
              <a:t>No studies incorporating micro transit into TDFM</a:t>
            </a:r>
          </a:p>
          <a:p>
            <a:pPr marL="342900" indent="-342900">
              <a:buFont typeface="Wingdings" panose="05000000000000000000" pitchFamily="2" charset="2"/>
              <a:buChar char="q"/>
            </a:pPr>
            <a:r>
              <a:rPr lang="en-US" sz="2000"/>
              <a:t>Can be considered among </a:t>
            </a:r>
            <a:r>
              <a:rPr lang="en-US" sz="2000" err="1"/>
              <a:t>NMOs</a:t>
            </a:r>
            <a:r>
              <a:rPr lang="en-US" sz="2000"/>
              <a:t> of interest for the future</a:t>
            </a:r>
          </a:p>
          <a:p>
            <a:pPr marL="342900" indent="-342900">
              <a:buFont typeface="Wingdings" panose="05000000000000000000" pitchFamily="2" charset="2"/>
              <a:buChar char="q"/>
            </a:pPr>
            <a:r>
              <a:rPr lang="en-US" sz="2000"/>
              <a:t>TNC related approaches can be carefully modified for micro transit</a:t>
            </a:r>
          </a:p>
        </p:txBody>
      </p:sp>
      <p:sp>
        <p:nvSpPr>
          <p:cNvPr id="26" name="Footer Placeholder 2">
            <a:extLst>
              <a:ext uri="{FF2B5EF4-FFF2-40B4-BE49-F238E27FC236}">
                <a16:creationId xmlns:a16="http://schemas.microsoft.com/office/drawing/2014/main" id="{9EAC69CF-720D-44AA-A488-1ACC0AF26412}"/>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967058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28</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sp>
        <p:nvSpPr>
          <p:cNvPr id="26" name="Footer Placeholder 2">
            <a:extLst>
              <a:ext uri="{FF2B5EF4-FFF2-40B4-BE49-F238E27FC236}">
                <a16:creationId xmlns:a16="http://schemas.microsoft.com/office/drawing/2014/main" id="{9EAC69CF-720D-44AA-A488-1ACC0AF26412}"/>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5" name="Content Placeholder 2">
            <a:extLst>
              <a:ext uri="{FF2B5EF4-FFF2-40B4-BE49-F238E27FC236}">
                <a16:creationId xmlns:a16="http://schemas.microsoft.com/office/drawing/2014/main" id="{7A1E0B38-107F-4D1F-9E6F-10F134CDDB83}"/>
              </a:ext>
            </a:extLst>
          </p:cNvPr>
          <p:cNvSpPr txBox="1">
            <a:spLocks/>
          </p:cNvSpPr>
          <p:nvPr/>
        </p:nvSpPr>
        <p:spPr>
          <a:xfrm>
            <a:off x="1261873" y="1828799"/>
            <a:ext cx="10089546" cy="371475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20000"/>
              </a:lnSpc>
              <a:buNone/>
            </a:pPr>
            <a:r>
              <a:rPr lang="en-US" sz="9600" b="1"/>
              <a:t>Study efforts relevant to the preparation of the guidebook:</a:t>
            </a:r>
          </a:p>
          <a:p>
            <a:pPr marL="560070" lvl="1" indent="-285750">
              <a:lnSpc>
                <a:spcPct val="120000"/>
              </a:lnSpc>
              <a:buFont typeface="Wingdings" panose="05000000000000000000" pitchFamily="2" charset="2"/>
              <a:buChar char="q"/>
            </a:pPr>
            <a:r>
              <a:rPr lang="en-US" sz="8000" b="1"/>
              <a:t>San Diego Activity based model</a:t>
            </a:r>
          </a:p>
          <a:p>
            <a:pPr marL="834390" lvl="2" indent="-285750">
              <a:lnSpc>
                <a:spcPct val="120000"/>
              </a:lnSpc>
              <a:buFont typeface="Wingdings" panose="05000000000000000000" pitchFamily="2" charset="2"/>
              <a:buChar char="q"/>
            </a:pPr>
            <a:r>
              <a:rPr lang="en-US" sz="7200"/>
              <a:t>TNC single and TNC pooled is considered in mode choice component</a:t>
            </a:r>
          </a:p>
          <a:p>
            <a:pPr marL="834390" lvl="2" indent="-285750">
              <a:lnSpc>
                <a:spcPct val="120000"/>
              </a:lnSpc>
              <a:buFont typeface="Wingdings" panose="05000000000000000000" pitchFamily="2" charset="2"/>
              <a:buChar char="q"/>
            </a:pPr>
            <a:r>
              <a:rPr lang="en-US" sz="7200"/>
              <a:t>Data and model accessible via GitHub</a:t>
            </a:r>
          </a:p>
          <a:p>
            <a:pPr marL="560070" lvl="1" indent="-285750">
              <a:lnSpc>
                <a:spcPct val="120000"/>
              </a:lnSpc>
              <a:buFont typeface="Wingdings" panose="05000000000000000000" pitchFamily="2" charset="2"/>
              <a:buChar char="q"/>
            </a:pPr>
            <a:r>
              <a:rPr lang="en-US" sz="8000" b="1"/>
              <a:t>North Carolina Research Triangle trip-based model</a:t>
            </a:r>
          </a:p>
          <a:p>
            <a:pPr marL="834390" lvl="2" indent="-285750">
              <a:lnSpc>
                <a:spcPct val="120000"/>
              </a:lnSpc>
              <a:buFont typeface="Wingdings" panose="05000000000000000000" pitchFamily="2" charset="2"/>
              <a:buChar char="q"/>
            </a:pPr>
            <a:r>
              <a:rPr lang="en-US" sz="7200"/>
              <a:t>TNC included as non household auto alternatives along with taxi, rental cars</a:t>
            </a:r>
          </a:p>
          <a:p>
            <a:pPr marL="834390" lvl="2" indent="-285750">
              <a:lnSpc>
                <a:spcPct val="120000"/>
              </a:lnSpc>
              <a:buFont typeface="Wingdings" panose="05000000000000000000" pitchFamily="2" charset="2"/>
              <a:buChar char="q"/>
            </a:pPr>
            <a:r>
              <a:rPr lang="en-US" sz="7200"/>
              <a:t>Data and models are not accessible</a:t>
            </a:r>
          </a:p>
          <a:p>
            <a:pPr marL="560070" lvl="1" indent="-285750">
              <a:lnSpc>
                <a:spcPct val="120000"/>
              </a:lnSpc>
              <a:buFont typeface="Wingdings" panose="05000000000000000000" pitchFamily="2" charset="2"/>
              <a:buChar char="q"/>
            </a:pPr>
            <a:r>
              <a:rPr lang="en-US" sz="8000" b="1"/>
              <a:t>Puget Sound Regional Council</a:t>
            </a:r>
          </a:p>
          <a:p>
            <a:pPr marL="834390" lvl="2" indent="-285750">
              <a:lnSpc>
                <a:spcPct val="120000"/>
              </a:lnSpc>
              <a:buFont typeface="Wingdings" panose="05000000000000000000" pitchFamily="2" charset="2"/>
              <a:buChar char="q"/>
            </a:pPr>
            <a:r>
              <a:rPr lang="en-US" sz="7200"/>
              <a:t>Potential impact of CAVs inclusion via simulation approach (Childress et al., 2015)</a:t>
            </a:r>
          </a:p>
          <a:p>
            <a:pPr marL="834390" lvl="2" indent="-285750">
              <a:lnSpc>
                <a:spcPct val="120000"/>
              </a:lnSpc>
              <a:buFont typeface="Wingdings" panose="05000000000000000000" pitchFamily="2" charset="2"/>
              <a:buChar char="q"/>
            </a:pPr>
            <a:r>
              <a:rPr lang="en-US" sz="7200"/>
              <a:t>Puget Sound TDFM is an open-source platform and accessible via GitHub</a:t>
            </a:r>
          </a:p>
          <a:p>
            <a:pPr marL="560070" lvl="1" indent="-285750">
              <a:buFont typeface="Wingdings" panose="05000000000000000000" pitchFamily="2" charset="2"/>
              <a:buChar char="q"/>
            </a:pPr>
            <a:endParaRPr lang="en-US" sz="2200"/>
          </a:p>
          <a:p>
            <a:pPr lvl="1"/>
            <a:endParaRPr lang="en-US" spc="10">
              <a:solidFill>
                <a:schemeClr val="tx1"/>
              </a:solidFill>
            </a:endParaRPr>
          </a:p>
          <a:p>
            <a:pPr lvl="1"/>
            <a:endParaRPr lang="en-US" u="sng">
              <a:effectLst/>
              <a:latin typeface="Arial" panose="020B0604020202020204" pitchFamily="34" charset="0"/>
              <a:ea typeface="DengXian" panose="02010600030101010101" pitchFamily="2" charset="-122"/>
            </a:endParaRPr>
          </a:p>
          <a:p>
            <a:pPr lvl="1"/>
            <a:endParaRPr lang="en-US"/>
          </a:p>
        </p:txBody>
      </p:sp>
    </p:spTree>
    <p:extLst>
      <p:ext uri="{BB962C8B-B14F-4D97-AF65-F5344CB8AC3E}">
        <p14:creationId xmlns:p14="http://schemas.microsoft.com/office/powerpoint/2010/main" val="373078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 Literature Review</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29</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sp>
        <p:nvSpPr>
          <p:cNvPr id="26" name="Footer Placeholder 2">
            <a:extLst>
              <a:ext uri="{FF2B5EF4-FFF2-40B4-BE49-F238E27FC236}">
                <a16:creationId xmlns:a16="http://schemas.microsoft.com/office/drawing/2014/main" id="{9EAC69CF-720D-44AA-A488-1ACC0AF26412}"/>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5" name="Content Placeholder 2">
            <a:extLst>
              <a:ext uri="{FF2B5EF4-FFF2-40B4-BE49-F238E27FC236}">
                <a16:creationId xmlns:a16="http://schemas.microsoft.com/office/drawing/2014/main" id="{7A1E0B38-107F-4D1F-9E6F-10F134CDDB83}"/>
              </a:ext>
            </a:extLst>
          </p:cNvPr>
          <p:cNvSpPr txBox="1">
            <a:spLocks/>
          </p:cNvSpPr>
          <p:nvPr/>
        </p:nvSpPr>
        <p:spPr>
          <a:xfrm>
            <a:off x="1261873" y="1828799"/>
            <a:ext cx="10089546" cy="371475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20000"/>
              </a:lnSpc>
              <a:buNone/>
            </a:pPr>
            <a:r>
              <a:rPr lang="en-US" sz="9600" b="1"/>
              <a:t>Study efforts relevant to the preparation of the guidebook:</a:t>
            </a:r>
          </a:p>
          <a:p>
            <a:pPr marL="560070" lvl="1" indent="-285750">
              <a:lnSpc>
                <a:spcPct val="120000"/>
              </a:lnSpc>
              <a:buFont typeface="Wingdings" panose="05000000000000000000" pitchFamily="2" charset="2"/>
              <a:buChar char="q"/>
            </a:pPr>
            <a:r>
              <a:rPr lang="en-US" sz="8000" b="1"/>
              <a:t>Columbus, Ohio</a:t>
            </a:r>
          </a:p>
          <a:p>
            <a:pPr marL="834390" lvl="2" indent="-285750">
              <a:lnSpc>
                <a:spcPct val="120000"/>
              </a:lnSpc>
              <a:buFont typeface="Wingdings" panose="05000000000000000000" pitchFamily="2" charset="2"/>
              <a:buChar char="q"/>
            </a:pPr>
            <a:r>
              <a:rPr lang="en-US" sz="7200"/>
              <a:t>Mid-Ohio Regional Planning Commission (MORPC) was employed to evaluate the impact of AVs under several AV penetration scenarios (Vyas et al., 2019)</a:t>
            </a:r>
          </a:p>
          <a:p>
            <a:pPr marL="834390" lvl="2" indent="-285750">
              <a:lnSpc>
                <a:spcPct val="120000"/>
              </a:lnSpc>
              <a:buFont typeface="Wingdings" panose="05000000000000000000" pitchFamily="2" charset="2"/>
              <a:buChar char="q"/>
            </a:pPr>
            <a:r>
              <a:rPr lang="en-US" sz="7200"/>
              <a:t>The study considered mixed vehicle fleets with AV proportion ranging from 0 to 100%</a:t>
            </a:r>
          </a:p>
          <a:p>
            <a:pPr marL="834390" lvl="2" indent="-285750">
              <a:lnSpc>
                <a:spcPct val="120000"/>
              </a:lnSpc>
              <a:buFont typeface="Wingdings" panose="05000000000000000000" pitchFamily="2" charset="2"/>
              <a:buChar char="q"/>
            </a:pPr>
            <a:r>
              <a:rPr lang="en-US" sz="7200"/>
              <a:t>The research team will explore access to this data for use case examples</a:t>
            </a:r>
          </a:p>
          <a:p>
            <a:pPr marL="560070" lvl="1" indent="-285750">
              <a:lnSpc>
                <a:spcPct val="120000"/>
              </a:lnSpc>
              <a:buFont typeface="Wingdings" panose="05000000000000000000" pitchFamily="2" charset="2"/>
              <a:buChar char="q"/>
            </a:pPr>
            <a:r>
              <a:rPr lang="en-US" sz="8000" b="1"/>
              <a:t>Virginia DOT</a:t>
            </a:r>
          </a:p>
          <a:p>
            <a:pPr marL="834390" lvl="2" indent="-285750">
              <a:lnSpc>
                <a:spcPct val="120000"/>
              </a:lnSpc>
              <a:buFont typeface="Wingdings" panose="05000000000000000000" pitchFamily="2" charset="2"/>
              <a:buChar char="q"/>
            </a:pPr>
            <a:r>
              <a:rPr lang="en-US" sz="7200"/>
              <a:t>Policies and procedures manual version 3.0 was developed for NMOs including shared micro-mobility, TNC and CAVs</a:t>
            </a:r>
          </a:p>
          <a:p>
            <a:pPr marL="834390" lvl="2" indent="-285750">
              <a:lnSpc>
                <a:spcPct val="120000"/>
              </a:lnSpc>
              <a:buFont typeface="Wingdings" panose="05000000000000000000" pitchFamily="2" charset="2"/>
              <a:buChar char="q"/>
            </a:pPr>
            <a:r>
              <a:rPr lang="en-US" sz="7200"/>
              <a:t>Qualitative recommendations provided in the report will be considered while preparing the guidebook. </a:t>
            </a:r>
            <a:endParaRPr lang="en-US" sz="2200"/>
          </a:p>
        </p:txBody>
      </p:sp>
    </p:spTree>
    <p:extLst>
      <p:ext uri="{BB962C8B-B14F-4D97-AF65-F5344CB8AC3E}">
        <p14:creationId xmlns:p14="http://schemas.microsoft.com/office/powerpoint/2010/main" val="285409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2E0A090C-0917-4801-836D-56B9E8370284}"/>
              </a:ext>
            </a:extLst>
          </p:cNvPr>
          <p:cNvGraphicFramePr>
            <a:graphicFrameLocks noGrp="1"/>
          </p:cNvGraphicFramePr>
          <p:nvPr>
            <p:ph sz="quarter" idx="1"/>
            <p:extLst>
              <p:ext uri="{D42A27DB-BD31-4B8C-83A1-F6EECF244321}">
                <p14:modId xmlns:p14="http://schemas.microsoft.com/office/powerpoint/2010/main" val="1458888293"/>
              </p:ext>
            </p:extLst>
          </p:nvPr>
        </p:nvGraphicFramePr>
        <p:xfrm>
          <a:off x="1261872" y="1691322"/>
          <a:ext cx="9674948" cy="481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638F8EA-BD1E-4448-BADC-C4A98CCCFC2F}"/>
              </a:ext>
            </a:extLst>
          </p:cNvPr>
          <p:cNvSpPr>
            <a:spLocks noGrp="1"/>
          </p:cNvSpPr>
          <p:nvPr>
            <p:ph type="title"/>
          </p:nvPr>
        </p:nvSpPr>
        <p:spPr/>
        <p:txBody>
          <a:bodyPr/>
          <a:lstStyle/>
          <a:p>
            <a:r>
              <a:rPr lang="en-US"/>
              <a:t>Outline</a:t>
            </a:r>
          </a:p>
        </p:txBody>
      </p:sp>
      <p:sp>
        <p:nvSpPr>
          <p:cNvPr id="5" name="Slide Number Placeholder 4">
            <a:extLst>
              <a:ext uri="{FF2B5EF4-FFF2-40B4-BE49-F238E27FC236}">
                <a16:creationId xmlns:a16="http://schemas.microsoft.com/office/drawing/2014/main" id="{3A375E8F-4895-48C8-80CD-F4DCEE3B3BED}"/>
              </a:ext>
            </a:extLst>
          </p:cNvPr>
          <p:cNvSpPr>
            <a:spLocks noGrp="1"/>
          </p:cNvSpPr>
          <p:nvPr>
            <p:ph type="sldNum" sz="quarter" idx="12"/>
          </p:nvPr>
        </p:nvSpPr>
        <p:spPr/>
        <p:txBody>
          <a:bodyPr/>
          <a:lstStyle/>
          <a:p>
            <a:fld id="{576012C1-3069-4AF3-BCE3-B426AE9E1E23}" type="slidenum">
              <a:rPr lang="en-US" smtClean="0"/>
              <a:pPr/>
              <a:t>3</a:t>
            </a:fld>
            <a:endParaRPr lang="en-US"/>
          </a:p>
        </p:txBody>
      </p:sp>
      <p:sp>
        <p:nvSpPr>
          <p:cNvPr id="6" name="Date Placeholder 5">
            <a:extLst>
              <a:ext uri="{FF2B5EF4-FFF2-40B4-BE49-F238E27FC236}">
                <a16:creationId xmlns:a16="http://schemas.microsoft.com/office/drawing/2014/main" id="{D2BD79FE-3BDF-4992-A5E5-049B5F89F19A}"/>
              </a:ext>
            </a:extLst>
          </p:cNvPr>
          <p:cNvSpPr>
            <a:spLocks noGrp="1"/>
          </p:cNvSpPr>
          <p:nvPr>
            <p:ph type="dt" sz="half" idx="2"/>
          </p:nvPr>
        </p:nvSpPr>
        <p:spPr/>
        <p:txBody>
          <a:bodyPr/>
          <a:lstStyle/>
          <a:p>
            <a:fld id="{BBBC1493-1DED-4960-86F6-5861BF48B166}" type="datetime1">
              <a:rPr lang="en-US" smtClean="0"/>
              <a:t>3/15/2024</a:t>
            </a:fld>
            <a:endParaRPr lang="en-US"/>
          </a:p>
        </p:txBody>
      </p:sp>
      <p:sp>
        <p:nvSpPr>
          <p:cNvPr id="8" name="Footer Placeholder 2">
            <a:extLst>
              <a:ext uri="{FF2B5EF4-FFF2-40B4-BE49-F238E27FC236}">
                <a16:creationId xmlns:a16="http://schemas.microsoft.com/office/drawing/2014/main" id="{4FB5ADCD-D48B-4694-8EA2-4D979B31AEB6}"/>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49810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II: Selection of NMOs</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30</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9F90DA88-7581-40A4-A6F6-AE28A30C15C8}" type="datetime1">
              <a:rPr lang="en-US" smtClean="0"/>
              <a:t>3/15/2024</a:t>
            </a:fld>
            <a:endParaRPr lang="en-US"/>
          </a:p>
        </p:txBody>
      </p:sp>
      <p:sp>
        <p:nvSpPr>
          <p:cNvPr id="26" name="Footer Placeholder 2">
            <a:extLst>
              <a:ext uri="{FF2B5EF4-FFF2-40B4-BE49-F238E27FC236}">
                <a16:creationId xmlns:a16="http://schemas.microsoft.com/office/drawing/2014/main" id="{9EAC69CF-720D-44AA-A488-1ACC0AF26412}"/>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7" name="Content Placeholder 2">
            <a:extLst>
              <a:ext uri="{FF2B5EF4-FFF2-40B4-BE49-F238E27FC236}">
                <a16:creationId xmlns:a16="http://schemas.microsoft.com/office/drawing/2014/main" id="{01EC8047-8625-4BD5-9A6D-98CB9F234FEB}"/>
              </a:ext>
            </a:extLst>
          </p:cNvPr>
          <p:cNvGraphicFramePr>
            <a:graphicFrameLocks noGrp="1"/>
          </p:cNvGraphicFramePr>
          <p:nvPr>
            <p:ph idx="1"/>
            <p:extLst>
              <p:ext uri="{D42A27DB-BD31-4B8C-83A1-F6EECF244321}">
                <p14:modId xmlns:p14="http://schemas.microsoft.com/office/powerpoint/2010/main" val="3886214411"/>
              </p:ext>
            </p:extLst>
          </p:nvPr>
        </p:nvGraphicFramePr>
        <p:xfrm>
          <a:off x="1261872" y="1828800"/>
          <a:ext cx="969264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869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III: Stakeholder Survey</a:t>
            </a:r>
          </a:p>
        </p:txBody>
      </p:sp>
      <p:sp>
        <p:nvSpPr>
          <p:cNvPr id="3" name="Content Placeholder 2">
            <a:extLst>
              <a:ext uri="{FF2B5EF4-FFF2-40B4-BE49-F238E27FC236}">
                <a16:creationId xmlns:a16="http://schemas.microsoft.com/office/drawing/2014/main" id="{7728643A-B214-416B-AFEC-23A1D51ED81E}"/>
              </a:ext>
            </a:extLst>
          </p:cNvPr>
          <p:cNvSpPr>
            <a:spLocks noGrp="1"/>
          </p:cNvSpPr>
          <p:nvPr>
            <p:ph idx="1"/>
          </p:nvPr>
        </p:nvSpPr>
        <p:spPr/>
        <p:txBody>
          <a:bodyPr>
            <a:normAutofit/>
          </a:bodyPr>
          <a:lstStyle/>
          <a:p>
            <a:pPr marL="0" indent="0">
              <a:buNone/>
            </a:pPr>
            <a:r>
              <a:rPr lang="en-US" b="1"/>
              <a:t>Questionnaire preparation</a:t>
            </a:r>
          </a:p>
          <a:p>
            <a:r>
              <a:rPr lang="en-US" sz="2000" b="1">
                <a:solidFill>
                  <a:schemeClr val="tx1">
                    <a:lumMod val="85000"/>
                    <a:lumOff val="15000"/>
                  </a:schemeClr>
                </a:solidFill>
              </a:rPr>
              <a:t>Three different sections </a:t>
            </a:r>
          </a:p>
          <a:p>
            <a:pPr marL="834390" lvl="2" indent="-285750">
              <a:lnSpc>
                <a:spcPct val="100000"/>
              </a:lnSpc>
              <a:spcBef>
                <a:spcPts val="300"/>
              </a:spcBef>
              <a:spcAft>
                <a:spcPts val="300"/>
              </a:spcAft>
              <a:buFont typeface="Wingdings" panose="05000000000000000000" pitchFamily="2" charset="2"/>
              <a:buChar char="q"/>
            </a:pPr>
            <a:r>
              <a:rPr lang="en-US" sz="1800"/>
              <a:t>Current travel demand forecasting modeling tools, </a:t>
            </a:r>
          </a:p>
          <a:p>
            <a:pPr marL="834390" lvl="2" indent="-285750">
              <a:lnSpc>
                <a:spcPct val="100000"/>
              </a:lnSpc>
              <a:spcBef>
                <a:spcPts val="300"/>
              </a:spcBef>
              <a:spcAft>
                <a:spcPts val="300"/>
              </a:spcAft>
              <a:buFont typeface="Wingdings" panose="05000000000000000000" pitchFamily="2" charset="2"/>
              <a:buChar char="q"/>
            </a:pPr>
            <a:r>
              <a:rPr lang="en-US" sz="1800"/>
              <a:t>Potential changes already made or in consideration for new mobility options </a:t>
            </a:r>
          </a:p>
          <a:p>
            <a:pPr marL="834390" lvl="2" indent="-285750">
              <a:lnSpc>
                <a:spcPct val="100000"/>
              </a:lnSpc>
              <a:spcBef>
                <a:spcPts val="300"/>
              </a:spcBef>
              <a:spcAft>
                <a:spcPts val="300"/>
              </a:spcAft>
              <a:buFont typeface="Wingdings" panose="05000000000000000000" pitchFamily="2" charset="2"/>
              <a:buChar char="q"/>
            </a:pPr>
            <a:r>
              <a:rPr lang="en-US" sz="1800"/>
              <a:t>Jurisdiction and respondent specific questions</a:t>
            </a:r>
          </a:p>
          <a:p>
            <a:pPr marL="0" indent="0">
              <a:buNone/>
            </a:pPr>
            <a:endParaRPr lang="en-US" b="1"/>
          </a:p>
          <a:p>
            <a:pPr marL="0" indent="0">
              <a:buNone/>
            </a:pPr>
            <a:r>
              <a:rPr lang="en-US" b="1"/>
              <a:t>IRB Approvals</a:t>
            </a:r>
          </a:p>
          <a:p>
            <a:r>
              <a:rPr lang="en-US" sz="2000" b="1">
                <a:solidFill>
                  <a:schemeClr val="tx1">
                    <a:lumMod val="85000"/>
                    <a:lumOff val="15000"/>
                  </a:schemeClr>
                </a:solidFill>
              </a:rPr>
              <a:t>UCF IRB approval</a:t>
            </a:r>
          </a:p>
          <a:p>
            <a:pPr marL="834390" lvl="2" indent="-285750">
              <a:lnSpc>
                <a:spcPct val="100000"/>
              </a:lnSpc>
              <a:spcBef>
                <a:spcPts val="300"/>
              </a:spcBef>
              <a:spcAft>
                <a:spcPts val="300"/>
              </a:spcAft>
              <a:buFont typeface="Wingdings" panose="05000000000000000000" pitchFamily="2" charset="2"/>
              <a:buChar char="q"/>
            </a:pPr>
            <a:r>
              <a:rPr lang="en-US" sz="1800"/>
              <a:t>Exempt Human Subjects’ certification </a:t>
            </a:r>
            <a:endParaRPr lang="en-US" sz="2000" b="1">
              <a:solidFill>
                <a:schemeClr val="tx1">
                  <a:lumMod val="85000"/>
                  <a:lumOff val="15000"/>
                </a:schemeClr>
              </a:solidFill>
            </a:endParaRPr>
          </a:p>
        </p:txBody>
      </p:sp>
      <p:sp>
        <p:nvSpPr>
          <p:cNvPr id="16" name="Footer Placeholder 2">
            <a:extLst>
              <a:ext uri="{FF2B5EF4-FFF2-40B4-BE49-F238E27FC236}">
                <a16:creationId xmlns:a16="http://schemas.microsoft.com/office/drawing/2014/main" id="{CDECCB9E-D40C-4CA6-97B7-96DA9022E878}"/>
              </a:ext>
            </a:extLst>
          </p:cNvPr>
          <p:cNvSpPr>
            <a:spLocks noGrp="1"/>
          </p:cNvSpPr>
          <p:nvPr>
            <p:ph type="ftr" sz="quarter" idx="11"/>
          </p:nvPr>
        </p:nvSpPr>
        <p:spPr/>
        <p:txBody>
          <a:bodyPr/>
          <a:lstStyle/>
          <a:p>
            <a:r>
              <a:rPr lang="en-US"/>
              <a:t>Interim Meeting</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31</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5349AE63-15E7-4D50-A24F-0B1135822857}" type="datetime1">
              <a:rPr lang="en-US" smtClean="0"/>
              <a:t>3/15/2024</a:t>
            </a:fld>
            <a:endParaRPr lang="en-US"/>
          </a:p>
        </p:txBody>
      </p:sp>
    </p:spTree>
    <p:extLst>
      <p:ext uri="{BB962C8B-B14F-4D97-AF65-F5344CB8AC3E}">
        <p14:creationId xmlns:p14="http://schemas.microsoft.com/office/powerpoint/2010/main" val="3300575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III: Stakeholder Survey </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32</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5349AE63-15E7-4D50-A24F-0B1135822857}" type="datetime1">
              <a:rPr lang="en-US" smtClean="0"/>
              <a:t>3/15/2024</a:t>
            </a:fld>
            <a:endParaRPr lang="en-US"/>
          </a:p>
        </p:txBody>
      </p:sp>
      <p:grpSp>
        <p:nvGrpSpPr>
          <p:cNvPr id="60" name="Group 59">
            <a:extLst>
              <a:ext uri="{FF2B5EF4-FFF2-40B4-BE49-F238E27FC236}">
                <a16:creationId xmlns:a16="http://schemas.microsoft.com/office/drawing/2014/main" id="{DB1E93FE-F46D-4D41-835B-0B13D9D05267}"/>
              </a:ext>
            </a:extLst>
          </p:cNvPr>
          <p:cNvGrpSpPr/>
          <p:nvPr/>
        </p:nvGrpSpPr>
        <p:grpSpPr>
          <a:xfrm>
            <a:off x="992372" y="1957897"/>
            <a:ext cx="9384481" cy="3405686"/>
            <a:chOff x="1061262" y="2015047"/>
            <a:chExt cx="9384481" cy="3405686"/>
          </a:xfrm>
        </p:grpSpPr>
        <p:pic>
          <p:nvPicPr>
            <p:cNvPr id="2056" name="Picture 8" descr="Disclosure.ai">
              <a:extLst>
                <a:ext uri="{FF2B5EF4-FFF2-40B4-BE49-F238E27FC236}">
                  <a16:creationId xmlns:a16="http://schemas.microsoft.com/office/drawing/2014/main" id="{D501D1D6-A2EF-4725-B1C0-032B1000C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019" y="2015047"/>
              <a:ext cx="2381250" cy="191452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080C7901-5F47-417B-8C00-A28F71FD0A5D}"/>
                </a:ext>
              </a:extLst>
            </p:cNvPr>
            <p:cNvCxnSpPr>
              <a:cxnSpLocks/>
              <a:stCxn id="2056" idx="2"/>
            </p:cNvCxnSpPr>
            <p:nvPr/>
          </p:nvCxnSpPr>
          <p:spPr>
            <a:xfrm flipH="1">
              <a:off x="4078782" y="3929573"/>
              <a:ext cx="1647862" cy="1207696"/>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79B6EDFB-4224-4D4A-AF64-755FE02B1BBB}"/>
                </a:ext>
              </a:extLst>
            </p:cNvPr>
            <p:cNvCxnSpPr>
              <a:cxnSpLocks/>
              <a:stCxn id="2056" idx="3"/>
              <a:endCxn id="53" idx="1"/>
            </p:cNvCxnSpPr>
            <p:nvPr/>
          </p:nvCxnSpPr>
          <p:spPr>
            <a:xfrm flipV="1">
              <a:off x="6917269" y="2857083"/>
              <a:ext cx="510954" cy="115227"/>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8714168B-3BB8-4EDA-8663-86C87D9D48A8}"/>
                </a:ext>
              </a:extLst>
            </p:cNvPr>
            <p:cNvCxnSpPr>
              <a:cxnSpLocks/>
              <a:stCxn id="2056" idx="1"/>
              <a:endCxn id="19" idx="3"/>
            </p:cNvCxnSpPr>
            <p:nvPr/>
          </p:nvCxnSpPr>
          <p:spPr>
            <a:xfrm flipH="1" flipV="1">
              <a:off x="4078782" y="2857083"/>
              <a:ext cx="457237" cy="115227"/>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19" name="Rectangle: Rounded Corners 18">
              <a:extLst>
                <a:ext uri="{FF2B5EF4-FFF2-40B4-BE49-F238E27FC236}">
                  <a16:creationId xmlns:a16="http://schemas.microsoft.com/office/drawing/2014/main" id="{1244C248-E230-4B70-86D2-340C3E00FDC0}"/>
                </a:ext>
              </a:extLst>
            </p:cNvPr>
            <p:cNvSpPr/>
            <p:nvPr/>
          </p:nvSpPr>
          <p:spPr>
            <a:xfrm>
              <a:off x="1061262" y="2371308"/>
              <a:ext cx="3017520" cy="971550"/>
            </a:xfrm>
            <a:prstGeom prst="round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NCHRP Panel Members</a:t>
              </a:r>
            </a:p>
          </p:txBody>
        </p:sp>
        <p:sp>
          <p:nvSpPr>
            <p:cNvPr id="53" name="Rectangle: Rounded Corners 52">
              <a:extLst>
                <a:ext uri="{FF2B5EF4-FFF2-40B4-BE49-F238E27FC236}">
                  <a16:creationId xmlns:a16="http://schemas.microsoft.com/office/drawing/2014/main" id="{A981BA53-B84F-470A-A609-2092D3888D05}"/>
                </a:ext>
              </a:extLst>
            </p:cNvPr>
            <p:cNvSpPr/>
            <p:nvPr/>
          </p:nvSpPr>
          <p:spPr>
            <a:xfrm>
              <a:off x="7428223" y="2371308"/>
              <a:ext cx="3017520" cy="971550"/>
            </a:xfrm>
            <a:prstGeom prst="round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TRB Committee Chairs</a:t>
              </a:r>
            </a:p>
          </p:txBody>
        </p:sp>
        <p:sp>
          <p:nvSpPr>
            <p:cNvPr id="54" name="Rectangle: Rounded Corners 53">
              <a:extLst>
                <a:ext uri="{FF2B5EF4-FFF2-40B4-BE49-F238E27FC236}">
                  <a16:creationId xmlns:a16="http://schemas.microsoft.com/office/drawing/2014/main" id="{74D85CC2-5879-4056-9FB5-CE36812FB79B}"/>
                </a:ext>
              </a:extLst>
            </p:cNvPr>
            <p:cNvSpPr/>
            <p:nvPr/>
          </p:nvSpPr>
          <p:spPr>
            <a:xfrm>
              <a:off x="1061262" y="4451469"/>
              <a:ext cx="3017520" cy="969264"/>
            </a:xfrm>
            <a:prstGeom prst="round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Travel Model Improvement Program (TMIP) list serve</a:t>
              </a:r>
            </a:p>
          </p:txBody>
        </p:sp>
      </p:grpSp>
      <p:sp>
        <p:nvSpPr>
          <p:cNvPr id="16" name="Footer Placeholder 2">
            <a:extLst>
              <a:ext uri="{FF2B5EF4-FFF2-40B4-BE49-F238E27FC236}">
                <a16:creationId xmlns:a16="http://schemas.microsoft.com/office/drawing/2014/main" id="{CDECCB9E-D40C-4CA6-97B7-96DA9022E878}"/>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7" name="Rectangle: Rounded Corners 36">
            <a:extLst>
              <a:ext uri="{FF2B5EF4-FFF2-40B4-BE49-F238E27FC236}">
                <a16:creationId xmlns:a16="http://schemas.microsoft.com/office/drawing/2014/main" id="{2C3D7803-2590-4A90-8E9B-5CDFD60D2410}"/>
              </a:ext>
            </a:extLst>
          </p:cNvPr>
          <p:cNvSpPr/>
          <p:nvPr/>
        </p:nvSpPr>
        <p:spPr>
          <a:xfrm>
            <a:off x="7359333" y="4394319"/>
            <a:ext cx="3017520" cy="969264"/>
          </a:xfrm>
          <a:prstGeom prst="round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DOT &amp; MPO Personnel</a:t>
            </a:r>
          </a:p>
        </p:txBody>
      </p:sp>
      <p:cxnSp>
        <p:nvCxnSpPr>
          <p:cNvPr id="38" name="Straight Arrow Connector 37">
            <a:extLst>
              <a:ext uri="{FF2B5EF4-FFF2-40B4-BE49-F238E27FC236}">
                <a16:creationId xmlns:a16="http://schemas.microsoft.com/office/drawing/2014/main" id="{208A8D66-CF4B-43E2-8C9B-D0CDABCBCDE2}"/>
              </a:ext>
            </a:extLst>
          </p:cNvPr>
          <p:cNvCxnSpPr>
            <a:cxnSpLocks/>
            <a:stCxn id="2056" idx="2"/>
            <a:endCxn id="37" idx="1"/>
          </p:cNvCxnSpPr>
          <p:nvPr/>
        </p:nvCxnSpPr>
        <p:spPr>
          <a:xfrm>
            <a:off x="5657754" y="3872423"/>
            <a:ext cx="1701579" cy="1006528"/>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42" name="Rectangle: Rounded Corners 41">
            <a:extLst>
              <a:ext uri="{FF2B5EF4-FFF2-40B4-BE49-F238E27FC236}">
                <a16:creationId xmlns:a16="http://schemas.microsoft.com/office/drawing/2014/main" id="{3812130A-079B-44ED-8A11-051F3C21EA7F}"/>
              </a:ext>
            </a:extLst>
          </p:cNvPr>
          <p:cNvSpPr/>
          <p:nvPr/>
        </p:nvSpPr>
        <p:spPr>
          <a:xfrm>
            <a:off x="4148994" y="5522976"/>
            <a:ext cx="3017520" cy="969264"/>
          </a:xfrm>
          <a:prstGeom prst="roundRect">
            <a:avLst/>
          </a:prstGeom>
          <a:no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Private Consulting Organization Personnel</a:t>
            </a:r>
          </a:p>
        </p:txBody>
      </p:sp>
      <p:cxnSp>
        <p:nvCxnSpPr>
          <p:cNvPr id="43" name="Straight Arrow Connector 42">
            <a:extLst>
              <a:ext uri="{FF2B5EF4-FFF2-40B4-BE49-F238E27FC236}">
                <a16:creationId xmlns:a16="http://schemas.microsoft.com/office/drawing/2014/main" id="{AC0AAAC6-7532-4A04-80B7-55ADD481176E}"/>
              </a:ext>
            </a:extLst>
          </p:cNvPr>
          <p:cNvCxnSpPr>
            <a:cxnSpLocks/>
            <a:stCxn id="2056" idx="2"/>
            <a:endCxn id="42" idx="0"/>
          </p:cNvCxnSpPr>
          <p:nvPr/>
        </p:nvCxnSpPr>
        <p:spPr>
          <a:xfrm>
            <a:off x="5657754" y="3872423"/>
            <a:ext cx="0" cy="1650553"/>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pic>
        <p:nvPicPr>
          <p:cNvPr id="46" name="Picture 6" descr="simple flat survey icon with clipboard and pencil vector illustration Stock  Vector Image &amp; Art - Alamy">
            <a:extLst>
              <a:ext uri="{FF2B5EF4-FFF2-40B4-BE49-F238E27FC236}">
                <a16:creationId xmlns:a16="http://schemas.microsoft.com/office/drawing/2014/main" id="{6B1D32C4-FE00-4A14-B8EF-55E6136E60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57"/>
          <a:stretch/>
        </p:blipFill>
        <p:spPr bwMode="auto">
          <a:xfrm>
            <a:off x="5094179" y="3389280"/>
            <a:ext cx="1127149" cy="13118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19366DBC-7E84-45DF-82B1-AB8F53F8D3A7}"/>
              </a:ext>
            </a:extLst>
          </p:cNvPr>
          <p:cNvSpPr txBox="1"/>
          <p:nvPr/>
        </p:nvSpPr>
        <p:spPr>
          <a:xfrm>
            <a:off x="1261872" y="1741172"/>
            <a:ext cx="6104238" cy="461665"/>
          </a:xfrm>
          <a:prstGeom prst="rect">
            <a:avLst/>
          </a:prstGeom>
          <a:noFill/>
        </p:spPr>
        <p:txBody>
          <a:bodyPr wrap="square">
            <a:spAutoFit/>
          </a:bodyPr>
          <a:lstStyle/>
          <a:p>
            <a:pPr marL="0" indent="0">
              <a:buNone/>
            </a:pPr>
            <a:r>
              <a:rPr lang="en-US" sz="2400" b="1"/>
              <a:t>Dissemination </a:t>
            </a:r>
          </a:p>
        </p:txBody>
      </p:sp>
    </p:spTree>
    <p:extLst>
      <p:ext uri="{BB962C8B-B14F-4D97-AF65-F5344CB8AC3E}">
        <p14:creationId xmlns:p14="http://schemas.microsoft.com/office/powerpoint/2010/main" val="233678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33</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5349AE63-15E7-4D50-A24F-0B1135822857}" type="datetime1">
              <a:rPr lang="en-US" smtClean="0"/>
              <a:t>3/15/2024</a:t>
            </a:fld>
            <a:endParaRPr lang="en-US"/>
          </a:p>
        </p:txBody>
      </p:sp>
      <p:grpSp>
        <p:nvGrpSpPr>
          <p:cNvPr id="60" name="Group 59">
            <a:extLst>
              <a:ext uri="{FF2B5EF4-FFF2-40B4-BE49-F238E27FC236}">
                <a16:creationId xmlns:a16="http://schemas.microsoft.com/office/drawing/2014/main" id="{DB1E93FE-F46D-4D41-835B-0B13D9D05267}"/>
              </a:ext>
            </a:extLst>
          </p:cNvPr>
          <p:cNvGrpSpPr/>
          <p:nvPr/>
        </p:nvGrpSpPr>
        <p:grpSpPr>
          <a:xfrm>
            <a:off x="1261872" y="1957897"/>
            <a:ext cx="8791766" cy="4386956"/>
            <a:chOff x="1330762" y="2015047"/>
            <a:chExt cx="8791766" cy="4386956"/>
          </a:xfrm>
        </p:grpSpPr>
        <p:grpSp>
          <p:nvGrpSpPr>
            <p:cNvPr id="9" name="Group 8">
              <a:extLst>
                <a:ext uri="{FF2B5EF4-FFF2-40B4-BE49-F238E27FC236}">
                  <a16:creationId xmlns:a16="http://schemas.microsoft.com/office/drawing/2014/main" id="{BA38452F-C670-4748-A8D5-0ED4E0816DDD}"/>
                </a:ext>
              </a:extLst>
            </p:cNvPr>
            <p:cNvGrpSpPr/>
            <p:nvPr/>
          </p:nvGrpSpPr>
          <p:grpSpPr>
            <a:xfrm>
              <a:off x="4536019" y="2015047"/>
              <a:ext cx="2381250" cy="2743201"/>
              <a:chOff x="4714615" y="2957514"/>
              <a:chExt cx="2381250" cy="2743200"/>
            </a:xfrm>
          </p:grpSpPr>
          <p:pic>
            <p:nvPicPr>
              <p:cNvPr id="2056" name="Picture 8" descr="Disclosure.ai">
                <a:extLst>
                  <a:ext uri="{FF2B5EF4-FFF2-40B4-BE49-F238E27FC236}">
                    <a16:creationId xmlns:a16="http://schemas.microsoft.com/office/drawing/2014/main" id="{D501D1D6-A2EF-4725-B1C0-032B1000C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615" y="2957514"/>
                <a:ext cx="23812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imple flat survey icon with clipboard and pencil vector illustration Stock  Vector Image &amp; Art - Alamy">
                <a:extLst>
                  <a:ext uri="{FF2B5EF4-FFF2-40B4-BE49-F238E27FC236}">
                    <a16:creationId xmlns:a16="http://schemas.microsoft.com/office/drawing/2014/main" id="{F26C9164-744E-432F-9A94-286089350C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57"/>
              <a:stretch/>
            </p:blipFill>
            <p:spPr bwMode="auto">
              <a:xfrm>
                <a:off x="5341665" y="4388896"/>
                <a:ext cx="1127149" cy="131181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Arrow Connector 10">
              <a:extLst>
                <a:ext uri="{FF2B5EF4-FFF2-40B4-BE49-F238E27FC236}">
                  <a16:creationId xmlns:a16="http://schemas.microsoft.com/office/drawing/2014/main" id="{080C7901-5F47-417B-8C00-A28F71FD0A5D}"/>
                </a:ext>
              </a:extLst>
            </p:cNvPr>
            <p:cNvCxnSpPr>
              <a:cxnSpLocks/>
              <a:endCxn id="54" idx="0"/>
            </p:cNvCxnSpPr>
            <p:nvPr/>
          </p:nvCxnSpPr>
          <p:spPr>
            <a:xfrm>
              <a:off x="6163668" y="4343515"/>
              <a:ext cx="2871725" cy="1086938"/>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79B6EDFB-4224-4D4A-AF64-755FE02B1BBB}"/>
                </a:ext>
              </a:extLst>
            </p:cNvPr>
            <p:cNvCxnSpPr>
              <a:cxnSpLocks/>
              <a:stCxn id="2054" idx="2"/>
              <a:endCxn id="53" idx="0"/>
            </p:cNvCxnSpPr>
            <p:nvPr/>
          </p:nvCxnSpPr>
          <p:spPr>
            <a:xfrm>
              <a:off x="5726644" y="4758248"/>
              <a:ext cx="1" cy="672205"/>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8714168B-3BB8-4EDA-8663-86C87D9D48A8}"/>
                </a:ext>
              </a:extLst>
            </p:cNvPr>
            <p:cNvCxnSpPr>
              <a:cxnSpLocks/>
              <a:stCxn id="2054" idx="1"/>
              <a:endCxn id="19" idx="0"/>
            </p:cNvCxnSpPr>
            <p:nvPr/>
          </p:nvCxnSpPr>
          <p:spPr>
            <a:xfrm flipH="1">
              <a:off x="2417897" y="4102339"/>
              <a:ext cx="2745172" cy="1328114"/>
            </a:xfrm>
            <a:prstGeom prst="straightConnector1">
              <a:avLst/>
            </a:prstGeom>
            <a:ln w="19050">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1244C248-E230-4B70-86D2-340C3E00FDC0}"/>
                </a:ext>
              </a:extLst>
            </p:cNvPr>
            <p:cNvSpPr/>
            <p:nvPr/>
          </p:nvSpPr>
          <p:spPr>
            <a:xfrm>
              <a:off x="1330762" y="5430453"/>
              <a:ext cx="2174270" cy="971550"/>
            </a:xfrm>
            <a:prstGeom prst="rect">
              <a:avLst/>
            </a:prstGeom>
            <a:solidFill>
              <a:srgbClr val="E2D6DB"/>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Travel Demand Forecasting Model Section</a:t>
              </a:r>
            </a:p>
          </p:txBody>
        </p:sp>
        <p:sp>
          <p:nvSpPr>
            <p:cNvPr id="53" name="Rectangle 52">
              <a:extLst>
                <a:ext uri="{FF2B5EF4-FFF2-40B4-BE49-F238E27FC236}">
                  <a16:creationId xmlns:a16="http://schemas.microsoft.com/office/drawing/2014/main" id="{A981BA53-B84F-470A-A609-2092D3888D05}"/>
                </a:ext>
              </a:extLst>
            </p:cNvPr>
            <p:cNvSpPr/>
            <p:nvPr/>
          </p:nvSpPr>
          <p:spPr>
            <a:xfrm>
              <a:off x="4639510" y="543045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sp>
          <p:nvSpPr>
            <p:cNvPr id="54" name="Rectangle 53">
              <a:extLst>
                <a:ext uri="{FF2B5EF4-FFF2-40B4-BE49-F238E27FC236}">
                  <a16:creationId xmlns:a16="http://schemas.microsoft.com/office/drawing/2014/main" id="{74D85CC2-5879-4056-9FB5-CE36812FB79B}"/>
                </a:ext>
              </a:extLst>
            </p:cNvPr>
            <p:cNvSpPr/>
            <p:nvPr/>
          </p:nvSpPr>
          <p:spPr>
            <a:xfrm>
              <a:off x="7948258" y="5430453"/>
              <a:ext cx="2174270" cy="971550"/>
            </a:xfrm>
            <a:prstGeom prst="rect">
              <a:avLst/>
            </a:prstGeom>
            <a:solidFill>
              <a:srgbClr val="E1E1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Jurisdiction and respondent characteristics</a:t>
              </a:r>
            </a:p>
          </p:txBody>
        </p:sp>
      </p:grpSp>
      <p:sp>
        <p:nvSpPr>
          <p:cNvPr id="16" name="Footer Placeholder 2">
            <a:extLst>
              <a:ext uri="{FF2B5EF4-FFF2-40B4-BE49-F238E27FC236}">
                <a16:creationId xmlns:a16="http://schemas.microsoft.com/office/drawing/2014/main" id="{CDECCB9E-D40C-4CA6-97B7-96DA9022E878}"/>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2903296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693CB7FE-CCB0-4BCA-8958-C4F804FF082C}"/>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pic>
        <p:nvPicPr>
          <p:cNvPr id="34" name="Graphic 33" descr="Clipboard outline">
            <a:extLst>
              <a:ext uri="{FF2B5EF4-FFF2-40B4-BE49-F238E27FC236}">
                <a16:creationId xmlns:a16="http://schemas.microsoft.com/office/drawing/2014/main" id="{4C254D8F-59DF-40CB-84BF-5CF10293B9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207" y="1556657"/>
            <a:ext cx="3657600" cy="3657600"/>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34</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9" name="TextBox 28">
            <a:extLst>
              <a:ext uri="{FF2B5EF4-FFF2-40B4-BE49-F238E27FC236}">
                <a16:creationId xmlns:a16="http://schemas.microsoft.com/office/drawing/2014/main" id="{B0D47239-7BF9-472F-AB24-4FE8A59F42FF}"/>
              </a:ext>
            </a:extLst>
          </p:cNvPr>
          <p:cNvSpPr txBox="1"/>
          <p:nvPr/>
        </p:nvSpPr>
        <p:spPr>
          <a:xfrm>
            <a:off x="1524650" y="2520987"/>
            <a:ext cx="1906307" cy="2308324"/>
          </a:xfrm>
          <a:prstGeom prst="rect">
            <a:avLst/>
          </a:prstGeom>
          <a:noFill/>
        </p:spPr>
        <p:txBody>
          <a:bodyPr wrap="square">
            <a:spAutoFit/>
          </a:bodyPr>
          <a:lstStyle/>
          <a:p>
            <a:r>
              <a:rPr lang="en-US" sz="1800">
                <a:effectLst/>
                <a:ea typeface="SimSun" panose="02010600030101010101" pitchFamily="2" charset="-122"/>
              </a:rPr>
              <a:t>What is the main Travel Demand Forecasting Model (TDFM) framework operationalized in your agency?</a:t>
            </a:r>
            <a:endParaRPr lang="en-US"/>
          </a:p>
        </p:txBody>
      </p:sp>
      <p:sp>
        <p:nvSpPr>
          <p:cNvPr id="40" name="Rectangle 39">
            <a:extLst>
              <a:ext uri="{FF2B5EF4-FFF2-40B4-BE49-F238E27FC236}">
                <a16:creationId xmlns:a16="http://schemas.microsoft.com/office/drawing/2014/main" id="{2675FC73-4723-4186-B3FB-DEDBC372B921}"/>
              </a:ext>
            </a:extLst>
          </p:cNvPr>
          <p:cNvSpPr/>
          <p:nvPr/>
        </p:nvSpPr>
        <p:spPr>
          <a:xfrm>
            <a:off x="1261872" y="5373303"/>
            <a:ext cx="2174270" cy="971550"/>
          </a:xfrm>
          <a:prstGeom prst="rect">
            <a:avLst/>
          </a:prstGeom>
          <a:solidFill>
            <a:srgbClr val="E2D6DB"/>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Travel Demand Forecasting Model Section</a:t>
            </a:r>
          </a:p>
        </p:txBody>
      </p:sp>
      <p:pic>
        <p:nvPicPr>
          <p:cNvPr id="1026" name="Picture 2" descr="Sample - Free people icons">
            <a:extLst>
              <a:ext uri="{FF2B5EF4-FFF2-40B4-BE49-F238E27FC236}">
                <a16:creationId xmlns:a16="http://schemas.microsoft.com/office/drawing/2014/main" id="{E4BD81C0-E455-4848-87A3-6E206DA626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4317" y="1973472"/>
            <a:ext cx="1243584" cy="124358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A5586E8-34FB-42B0-A97C-80D3DBED4279}"/>
              </a:ext>
            </a:extLst>
          </p:cNvPr>
          <p:cNvSpPr txBox="1"/>
          <p:nvPr/>
        </p:nvSpPr>
        <p:spPr>
          <a:xfrm>
            <a:off x="6880792" y="2133599"/>
            <a:ext cx="1348087" cy="923330"/>
          </a:xfrm>
          <a:prstGeom prst="rect">
            <a:avLst/>
          </a:prstGeom>
          <a:noFill/>
        </p:spPr>
        <p:txBody>
          <a:bodyPr wrap="square">
            <a:spAutoFit/>
          </a:bodyPr>
          <a:lstStyle/>
          <a:p>
            <a:pPr algn="ctr"/>
            <a:r>
              <a:rPr lang="en-US" sz="1800">
                <a:effectLst/>
                <a:ea typeface="SimSun" panose="02010600030101010101" pitchFamily="2" charset="-122"/>
              </a:rPr>
              <a:t>55 complete responses</a:t>
            </a:r>
            <a:endParaRPr lang="en-US"/>
          </a:p>
        </p:txBody>
      </p:sp>
      <p:sp>
        <p:nvSpPr>
          <p:cNvPr id="4" name="Circle: Hollow 3">
            <a:extLst>
              <a:ext uri="{FF2B5EF4-FFF2-40B4-BE49-F238E27FC236}">
                <a16:creationId xmlns:a16="http://schemas.microsoft.com/office/drawing/2014/main" id="{633A2464-16A9-453A-B2B7-5CB0C2EA3102}"/>
              </a:ext>
            </a:extLst>
          </p:cNvPr>
          <p:cNvSpPr/>
          <p:nvPr/>
        </p:nvSpPr>
        <p:spPr>
          <a:xfrm>
            <a:off x="6775081" y="1869489"/>
            <a:ext cx="1559511" cy="1559511"/>
          </a:xfrm>
          <a:prstGeom prst="donut">
            <a:avLst>
              <a:gd name="adj" fmla="val 10948"/>
            </a:avLst>
          </a:prstGeom>
          <a:solidFill>
            <a:srgbClr val="8EC26A">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49E51DE-8743-4228-864F-C6916EBC5CC0}"/>
              </a:ext>
            </a:extLst>
          </p:cNvPr>
          <p:cNvCxnSpPr>
            <a:cxnSpLocks/>
            <a:stCxn id="1026" idx="3"/>
            <a:endCxn id="4" idx="1"/>
          </p:cNvCxnSpPr>
          <p:nvPr/>
        </p:nvCxnSpPr>
        <p:spPr>
          <a:xfrm flipV="1">
            <a:off x="5907901" y="2097874"/>
            <a:ext cx="1095565" cy="49739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9B4518B-C2E2-44A3-A0E8-26EE119C588D}"/>
              </a:ext>
            </a:extLst>
          </p:cNvPr>
          <p:cNvCxnSpPr>
            <a:cxnSpLocks/>
            <a:stCxn id="1026" idx="3"/>
            <a:endCxn id="4" idx="3"/>
          </p:cNvCxnSpPr>
          <p:nvPr/>
        </p:nvCxnSpPr>
        <p:spPr>
          <a:xfrm>
            <a:off x="5907901" y="2595264"/>
            <a:ext cx="1095565" cy="605351"/>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0541759-C769-4F5C-AFE4-6FEEE16BF39E}"/>
              </a:ext>
            </a:extLst>
          </p:cNvPr>
          <p:cNvPicPr>
            <a:picLocks noChangeAspect="1"/>
          </p:cNvPicPr>
          <p:nvPr/>
        </p:nvPicPr>
        <p:blipFill>
          <a:blip r:embed="rId8"/>
          <a:stretch>
            <a:fillRect/>
          </a:stretch>
        </p:blipFill>
        <p:spPr>
          <a:xfrm>
            <a:off x="4663440" y="3447288"/>
            <a:ext cx="4584589" cy="2755631"/>
          </a:xfrm>
          <a:prstGeom prst="rect">
            <a:avLst/>
          </a:prstGeom>
        </p:spPr>
      </p:pic>
    </p:spTree>
    <p:extLst>
      <p:ext uri="{BB962C8B-B14F-4D97-AF65-F5344CB8AC3E}">
        <p14:creationId xmlns:p14="http://schemas.microsoft.com/office/powerpoint/2010/main" val="260188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35</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9" name="TextBox 28">
            <a:extLst>
              <a:ext uri="{FF2B5EF4-FFF2-40B4-BE49-F238E27FC236}">
                <a16:creationId xmlns:a16="http://schemas.microsoft.com/office/drawing/2014/main" id="{B0D47239-7BF9-472F-AB24-4FE8A59F42FF}"/>
              </a:ext>
            </a:extLst>
          </p:cNvPr>
          <p:cNvSpPr txBox="1"/>
          <p:nvPr/>
        </p:nvSpPr>
        <p:spPr>
          <a:xfrm>
            <a:off x="4782289" y="1737360"/>
            <a:ext cx="2599585" cy="369332"/>
          </a:xfrm>
          <a:prstGeom prst="rect">
            <a:avLst/>
          </a:prstGeom>
          <a:solidFill>
            <a:schemeClr val="bg1"/>
          </a:solidFill>
        </p:spPr>
        <p:txBody>
          <a:bodyPr wrap="square">
            <a:spAutoFit/>
          </a:bodyPr>
          <a:lstStyle/>
          <a:p>
            <a:r>
              <a:rPr lang="en-US" sz="1800">
                <a:effectLst/>
                <a:ea typeface="SimSun" panose="02010600030101010101" pitchFamily="2" charset="-122"/>
              </a:rPr>
              <a:t>Considered Module in:</a:t>
            </a:r>
            <a:endParaRPr lang="en-US"/>
          </a:p>
        </p:txBody>
      </p:sp>
      <p:sp>
        <p:nvSpPr>
          <p:cNvPr id="20" name="Rectangle 19">
            <a:extLst>
              <a:ext uri="{FF2B5EF4-FFF2-40B4-BE49-F238E27FC236}">
                <a16:creationId xmlns:a16="http://schemas.microsoft.com/office/drawing/2014/main" id="{BC1D48DE-299F-4BE1-BAB3-081F55DF67A1}"/>
              </a:ext>
            </a:extLst>
          </p:cNvPr>
          <p:cNvSpPr/>
          <p:nvPr/>
        </p:nvSpPr>
        <p:spPr>
          <a:xfrm>
            <a:off x="1261872" y="5373303"/>
            <a:ext cx="2174270" cy="971550"/>
          </a:xfrm>
          <a:prstGeom prst="rect">
            <a:avLst/>
          </a:prstGeom>
          <a:solidFill>
            <a:srgbClr val="E2D6DB"/>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Travel Demand Forecasting Model Section</a:t>
            </a:r>
          </a:p>
        </p:txBody>
      </p:sp>
      <p:sp>
        <p:nvSpPr>
          <p:cNvPr id="21" name="TextBox 20">
            <a:extLst>
              <a:ext uri="{FF2B5EF4-FFF2-40B4-BE49-F238E27FC236}">
                <a16:creationId xmlns:a16="http://schemas.microsoft.com/office/drawing/2014/main" id="{0A6B16F2-E789-4693-87BA-ED435B9B3EEC}"/>
              </a:ext>
            </a:extLst>
          </p:cNvPr>
          <p:cNvSpPr txBox="1"/>
          <p:nvPr/>
        </p:nvSpPr>
        <p:spPr>
          <a:xfrm>
            <a:off x="2546069" y="2084832"/>
            <a:ext cx="2105310" cy="369332"/>
          </a:xfrm>
          <a:prstGeom prst="rect">
            <a:avLst/>
          </a:prstGeom>
          <a:noFill/>
        </p:spPr>
        <p:txBody>
          <a:bodyPr wrap="square">
            <a:spAutoFit/>
          </a:bodyPr>
          <a:lstStyle/>
          <a:p>
            <a:r>
              <a:rPr lang="en-US" sz="1800">
                <a:solidFill>
                  <a:srgbClr val="4472C4"/>
                </a:solidFill>
                <a:effectLst/>
                <a:ea typeface="SimSun" panose="02010600030101010101" pitchFamily="2" charset="-122"/>
              </a:rPr>
              <a:t>Trip-based TDFM</a:t>
            </a:r>
            <a:endParaRPr lang="en-US">
              <a:solidFill>
                <a:srgbClr val="4472C4"/>
              </a:solidFill>
            </a:endParaRPr>
          </a:p>
        </p:txBody>
      </p:sp>
      <p:sp>
        <p:nvSpPr>
          <p:cNvPr id="22" name="TextBox 21">
            <a:extLst>
              <a:ext uri="{FF2B5EF4-FFF2-40B4-BE49-F238E27FC236}">
                <a16:creationId xmlns:a16="http://schemas.microsoft.com/office/drawing/2014/main" id="{51459DEC-103A-4363-AEC7-C94F21E03F52}"/>
              </a:ext>
            </a:extLst>
          </p:cNvPr>
          <p:cNvSpPr txBox="1"/>
          <p:nvPr/>
        </p:nvSpPr>
        <p:spPr>
          <a:xfrm>
            <a:off x="7318969" y="2084832"/>
            <a:ext cx="2597380" cy="369332"/>
          </a:xfrm>
          <a:prstGeom prst="rect">
            <a:avLst/>
          </a:prstGeom>
          <a:noFill/>
        </p:spPr>
        <p:txBody>
          <a:bodyPr wrap="square">
            <a:spAutoFit/>
          </a:bodyPr>
          <a:lstStyle/>
          <a:p>
            <a:r>
              <a:rPr lang="en-US" sz="1800">
                <a:solidFill>
                  <a:srgbClr val="ED7D31"/>
                </a:solidFill>
                <a:effectLst/>
                <a:ea typeface="SimSun" panose="02010600030101010101" pitchFamily="2" charset="-122"/>
              </a:rPr>
              <a:t>Activity-based TDFM</a:t>
            </a:r>
            <a:endParaRPr lang="en-US">
              <a:solidFill>
                <a:srgbClr val="ED7D31"/>
              </a:solidFill>
            </a:endParaRPr>
          </a:p>
        </p:txBody>
      </p:sp>
      <p:pic>
        <p:nvPicPr>
          <p:cNvPr id="3" name="Picture 2">
            <a:extLst>
              <a:ext uri="{FF2B5EF4-FFF2-40B4-BE49-F238E27FC236}">
                <a16:creationId xmlns:a16="http://schemas.microsoft.com/office/drawing/2014/main" id="{9E46A471-8DD7-4FF7-9AC9-0352EFEF16A8}"/>
              </a:ext>
            </a:extLst>
          </p:cNvPr>
          <p:cNvPicPr>
            <a:picLocks noChangeAspect="1"/>
          </p:cNvPicPr>
          <p:nvPr/>
        </p:nvPicPr>
        <p:blipFill>
          <a:blip r:embed="rId5"/>
          <a:stretch>
            <a:fillRect/>
          </a:stretch>
        </p:blipFill>
        <p:spPr>
          <a:xfrm>
            <a:off x="1207008" y="2432304"/>
            <a:ext cx="4584589" cy="2755631"/>
          </a:xfrm>
          <a:prstGeom prst="rect">
            <a:avLst/>
          </a:prstGeom>
        </p:spPr>
      </p:pic>
      <p:pic>
        <p:nvPicPr>
          <p:cNvPr id="10" name="Picture 9">
            <a:extLst>
              <a:ext uri="{FF2B5EF4-FFF2-40B4-BE49-F238E27FC236}">
                <a16:creationId xmlns:a16="http://schemas.microsoft.com/office/drawing/2014/main" id="{FE48CBA5-91FE-4F39-96F8-EC5584874625}"/>
              </a:ext>
            </a:extLst>
          </p:cNvPr>
          <p:cNvPicPr>
            <a:picLocks noChangeAspect="1"/>
          </p:cNvPicPr>
          <p:nvPr/>
        </p:nvPicPr>
        <p:blipFill>
          <a:blip r:embed="rId6"/>
          <a:stretch>
            <a:fillRect/>
          </a:stretch>
        </p:blipFill>
        <p:spPr>
          <a:xfrm>
            <a:off x="6071616" y="2432304"/>
            <a:ext cx="4584589" cy="2755631"/>
          </a:xfrm>
          <a:prstGeom prst="rect">
            <a:avLst/>
          </a:prstGeom>
        </p:spPr>
      </p:pic>
    </p:spTree>
    <p:extLst>
      <p:ext uri="{BB962C8B-B14F-4D97-AF65-F5344CB8AC3E}">
        <p14:creationId xmlns:p14="http://schemas.microsoft.com/office/powerpoint/2010/main" val="3967380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36</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9" name="TextBox 28">
            <a:extLst>
              <a:ext uri="{FF2B5EF4-FFF2-40B4-BE49-F238E27FC236}">
                <a16:creationId xmlns:a16="http://schemas.microsoft.com/office/drawing/2014/main" id="{B0D47239-7BF9-472F-AB24-4FE8A59F42FF}"/>
              </a:ext>
            </a:extLst>
          </p:cNvPr>
          <p:cNvSpPr txBox="1"/>
          <p:nvPr/>
        </p:nvSpPr>
        <p:spPr>
          <a:xfrm>
            <a:off x="1934120" y="2010811"/>
            <a:ext cx="3004043" cy="369332"/>
          </a:xfrm>
          <a:prstGeom prst="rect">
            <a:avLst/>
          </a:prstGeom>
          <a:solidFill>
            <a:schemeClr val="bg1"/>
          </a:solidFill>
        </p:spPr>
        <p:txBody>
          <a:bodyPr wrap="square">
            <a:spAutoFit/>
          </a:bodyPr>
          <a:lstStyle/>
          <a:p>
            <a:r>
              <a:rPr lang="en-US" sz="1800">
                <a:effectLst/>
                <a:latin typeface="Times New Roman" panose="02020603050405020304" pitchFamily="18" charset="0"/>
                <a:ea typeface="SimSun" panose="02010600030101010101" pitchFamily="2" charset="-122"/>
              </a:rPr>
              <a:t>TDFM employed by purpose</a:t>
            </a:r>
            <a:endParaRPr lang="en-US"/>
          </a:p>
        </p:txBody>
      </p:sp>
      <p:sp>
        <p:nvSpPr>
          <p:cNvPr id="20" name="Rectangle 19">
            <a:extLst>
              <a:ext uri="{FF2B5EF4-FFF2-40B4-BE49-F238E27FC236}">
                <a16:creationId xmlns:a16="http://schemas.microsoft.com/office/drawing/2014/main" id="{BC1D48DE-299F-4BE1-BAB3-081F55DF67A1}"/>
              </a:ext>
            </a:extLst>
          </p:cNvPr>
          <p:cNvSpPr/>
          <p:nvPr/>
        </p:nvSpPr>
        <p:spPr>
          <a:xfrm>
            <a:off x="1261872" y="5373303"/>
            <a:ext cx="2174270" cy="971550"/>
          </a:xfrm>
          <a:prstGeom prst="rect">
            <a:avLst/>
          </a:prstGeom>
          <a:solidFill>
            <a:srgbClr val="E2D6DB"/>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Travel Demand Forecasting Model Section</a:t>
            </a:r>
          </a:p>
        </p:txBody>
      </p:sp>
      <p:sp>
        <p:nvSpPr>
          <p:cNvPr id="18" name="TextBox 17">
            <a:extLst>
              <a:ext uri="{FF2B5EF4-FFF2-40B4-BE49-F238E27FC236}">
                <a16:creationId xmlns:a16="http://schemas.microsoft.com/office/drawing/2014/main" id="{524A3C2B-2A41-418E-A7A4-E135763B76A4}"/>
              </a:ext>
            </a:extLst>
          </p:cNvPr>
          <p:cNvSpPr txBox="1"/>
          <p:nvPr/>
        </p:nvSpPr>
        <p:spPr>
          <a:xfrm>
            <a:off x="6861888" y="2010811"/>
            <a:ext cx="3004043" cy="369332"/>
          </a:xfrm>
          <a:prstGeom prst="rect">
            <a:avLst/>
          </a:prstGeom>
          <a:solidFill>
            <a:schemeClr val="bg1"/>
          </a:solidFill>
        </p:spPr>
        <p:txBody>
          <a:bodyPr wrap="square">
            <a:spAutoFit/>
          </a:bodyPr>
          <a:lstStyle/>
          <a:p>
            <a:r>
              <a:rPr lang="en-US" sz="1800">
                <a:effectLst/>
                <a:latin typeface="Times New Roman" panose="02020603050405020304" pitchFamily="18" charset="0"/>
                <a:ea typeface="SimSun" panose="02010600030101010101" pitchFamily="2" charset="-122"/>
              </a:rPr>
              <a:t>TDFM update by frequency</a:t>
            </a:r>
            <a:endParaRPr lang="en-US"/>
          </a:p>
        </p:txBody>
      </p:sp>
      <p:pic>
        <p:nvPicPr>
          <p:cNvPr id="4" name="Picture 3">
            <a:extLst>
              <a:ext uri="{FF2B5EF4-FFF2-40B4-BE49-F238E27FC236}">
                <a16:creationId xmlns:a16="http://schemas.microsoft.com/office/drawing/2014/main" id="{1EF701E5-A061-4715-B3A4-8C9C613E8A0E}"/>
              </a:ext>
            </a:extLst>
          </p:cNvPr>
          <p:cNvPicPr>
            <a:picLocks noChangeAspect="1"/>
          </p:cNvPicPr>
          <p:nvPr/>
        </p:nvPicPr>
        <p:blipFill>
          <a:blip r:embed="rId5"/>
          <a:stretch>
            <a:fillRect/>
          </a:stretch>
        </p:blipFill>
        <p:spPr>
          <a:xfrm>
            <a:off x="1207008" y="2432304"/>
            <a:ext cx="4584589" cy="2755631"/>
          </a:xfrm>
          <a:prstGeom prst="rect">
            <a:avLst/>
          </a:prstGeom>
        </p:spPr>
      </p:pic>
      <p:pic>
        <p:nvPicPr>
          <p:cNvPr id="8" name="Picture 7">
            <a:extLst>
              <a:ext uri="{FF2B5EF4-FFF2-40B4-BE49-F238E27FC236}">
                <a16:creationId xmlns:a16="http://schemas.microsoft.com/office/drawing/2014/main" id="{904566D4-B531-4541-BAB9-F887369E8EBF}"/>
              </a:ext>
            </a:extLst>
          </p:cNvPr>
          <p:cNvPicPr>
            <a:picLocks noChangeAspect="1"/>
          </p:cNvPicPr>
          <p:nvPr/>
        </p:nvPicPr>
        <p:blipFill>
          <a:blip r:embed="rId6"/>
          <a:stretch>
            <a:fillRect/>
          </a:stretch>
        </p:blipFill>
        <p:spPr>
          <a:xfrm>
            <a:off x="6071616" y="2432304"/>
            <a:ext cx="4584589" cy="2755631"/>
          </a:xfrm>
          <a:prstGeom prst="rect">
            <a:avLst/>
          </a:prstGeom>
        </p:spPr>
      </p:pic>
    </p:spTree>
    <p:extLst>
      <p:ext uri="{BB962C8B-B14F-4D97-AF65-F5344CB8AC3E}">
        <p14:creationId xmlns:p14="http://schemas.microsoft.com/office/powerpoint/2010/main" val="4182834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37</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9" name="TextBox 28">
            <a:extLst>
              <a:ext uri="{FF2B5EF4-FFF2-40B4-BE49-F238E27FC236}">
                <a16:creationId xmlns:a16="http://schemas.microsoft.com/office/drawing/2014/main" id="{B0D47239-7BF9-472F-AB24-4FE8A59F42FF}"/>
              </a:ext>
            </a:extLst>
          </p:cNvPr>
          <p:cNvSpPr txBox="1"/>
          <p:nvPr/>
        </p:nvSpPr>
        <p:spPr>
          <a:xfrm>
            <a:off x="1261872" y="3429000"/>
            <a:ext cx="3180991" cy="646331"/>
          </a:xfrm>
          <a:prstGeom prst="rect">
            <a:avLst/>
          </a:prstGeom>
          <a:solidFill>
            <a:schemeClr val="bg1"/>
          </a:solidFill>
        </p:spPr>
        <p:txBody>
          <a:bodyPr wrap="square">
            <a:spAutoFit/>
          </a:bodyPr>
          <a:lstStyle/>
          <a:p>
            <a:r>
              <a:rPr lang="en-US" sz="1800">
                <a:solidFill>
                  <a:srgbClr val="C00000"/>
                </a:solidFill>
                <a:effectLst/>
                <a:ea typeface="SimSun" panose="02010600030101010101" pitchFamily="2" charset="-122"/>
              </a:rPr>
              <a:t>Challenges</a:t>
            </a:r>
            <a:r>
              <a:rPr lang="en-US" sz="1800">
                <a:effectLst/>
                <a:ea typeface="SimSun" panose="02010600030101010101" pitchFamily="2" charset="-122"/>
              </a:rPr>
              <a:t> faced by the agencies with TDFM update</a:t>
            </a:r>
            <a:endParaRPr lang="en-US"/>
          </a:p>
        </p:txBody>
      </p:sp>
      <p:sp>
        <p:nvSpPr>
          <p:cNvPr id="20" name="Rectangle 19">
            <a:extLst>
              <a:ext uri="{FF2B5EF4-FFF2-40B4-BE49-F238E27FC236}">
                <a16:creationId xmlns:a16="http://schemas.microsoft.com/office/drawing/2014/main" id="{BC1D48DE-299F-4BE1-BAB3-081F55DF67A1}"/>
              </a:ext>
            </a:extLst>
          </p:cNvPr>
          <p:cNvSpPr/>
          <p:nvPr/>
        </p:nvSpPr>
        <p:spPr>
          <a:xfrm>
            <a:off x="1261872" y="5373303"/>
            <a:ext cx="2174270" cy="971550"/>
          </a:xfrm>
          <a:prstGeom prst="rect">
            <a:avLst/>
          </a:prstGeom>
          <a:solidFill>
            <a:srgbClr val="E2D6DB"/>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Travel Demand Forecasting Model Section</a:t>
            </a:r>
          </a:p>
        </p:txBody>
      </p:sp>
      <p:pic>
        <p:nvPicPr>
          <p:cNvPr id="1026" name="Picture 2" descr="35 Hardly Icons - Free in SVG, PNG, ICO - IconScout">
            <a:extLst>
              <a:ext uri="{FF2B5EF4-FFF2-40B4-BE49-F238E27FC236}">
                <a16:creationId xmlns:a16="http://schemas.microsoft.com/office/drawing/2014/main" id="{5583238A-4681-4177-A217-1DBAC4658C04}"/>
              </a:ext>
            </a:extLst>
          </p:cNvPr>
          <p:cNvPicPr>
            <a:picLocks noChangeAspect="1" noChangeArrowheads="1"/>
          </p:cNvPicPr>
          <p:nvPr/>
        </p:nvPicPr>
        <p:blipFill>
          <a:blip r:embed="rId5">
            <a:clrChange>
              <a:clrFrom>
                <a:srgbClr val="0A0A0A">
                  <a:alpha val="11373"/>
                </a:srgbClr>
              </a:clrFrom>
              <a:clrTo>
                <a:srgbClr val="0A0A0A">
                  <a:alpha val="0"/>
                </a:srgbClr>
              </a:clrTo>
            </a:clrChange>
            <a:biLevel thresh="25000"/>
            <a:extLst>
              <a:ext uri="{28A0092B-C50C-407E-A947-70E740481C1C}">
                <a14:useLocalDpi xmlns:a14="http://schemas.microsoft.com/office/drawing/2010/main" val="0"/>
              </a:ext>
            </a:extLst>
          </a:blip>
          <a:srcRect/>
          <a:stretch>
            <a:fillRect/>
          </a:stretch>
        </p:blipFill>
        <p:spPr bwMode="auto">
          <a:xfrm>
            <a:off x="2017004" y="2160205"/>
            <a:ext cx="1239619" cy="1239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E32807-3744-4E2B-9C5A-2C56C3C65833}"/>
              </a:ext>
            </a:extLst>
          </p:cNvPr>
          <p:cNvPicPr>
            <a:picLocks noChangeAspect="1"/>
          </p:cNvPicPr>
          <p:nvPr/>
        </p:nvPicPr>
        <p:blipFill>
          <a:blip r:embed="rId6"/>
          <a:stretch>
            <a:fillRect/>
          </a:stretch>
        </p:blipFill>
        <p:spPr>
          <a:xfrm>
            <a:off x="4649105" y="1947671"/>
            <a:ext cx="4995658" cy="2798064"/>
          </a:xfrm>
          <a:prstGeom prst="rect">
            <a:avLst/>
          </a:prstGeom>
        </p:spPr>
      </p:pic>
    </p:spTree>
    <p:extLst>
      <p:ext uri="{BB962C8B-B14F-4D97-AF65-F5344CB8AC3E}">
        <p14:creationId xmlns:p14="http://schemas.microsoft.com/office/powerpoint/2010/main" val="3992484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38</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9" name="TextBox 28">
            <a:extLst>
              <a:ext uri="{FF2B5EF4-FFF2-40B4-BE49-F238E27FC236}">
                <a16:creationId xmlns:a16="http://schemas.microsoft.com/office/drawing/2014/main" id="{B0D47239-7BF9-472F-AB24-4FE8A59F42FF}"/>
              </a:ext>
            </a:extLst>
          </p:cNvPr>
          <p:cNvSpPr txBox="1"/>
          <p:nvPr/>
        </p:nvSpPr>
        <p:spPr>
          <a:xfrm>
            <a:off x="1261872" y="2879033"/>
            <a:ext cx="2992076" cy="646331"/>
          </a:xfrm>
          <a:prstGeom prst="rect">
            <a:avLst/>
          </a:prstGeom>
          <a:solidFill>
            <a:schemeClr val="bg1"/>
          </a:solidFill>
        </p:spPr>
        <p:txBody>
          <a:bodyPr wrap="square">
            <a:spAutoFit/>
          </a:bodyPr>
          <a:lstStyle/>
          <a:p>
            <a:pPr algn="ctr"/>
            <a:r>
              <a:rPr lang="en-US" sz="1800">
                <a:effectLst/>
                <a:ea typeface="SimSun" panose="02010600030101010101" pitchFamily="2" charset="-122"/>
              </a:rPr>
              <a:t>Percentage of jurisdiction </a:t>
            </a:r>
          </a:p>
          <a:p>
            <a:pPr algn="ctr"/>
            <a:r>
              <a:rPr lang="en-US" sz="1800">
                <a:effectLst/>
                <a:ea typeface="SimSun" panose="02010600030101010101" pitchFamily="2" charset="-122"/>
              </a:rPr>
              <a:t>by operational NMOs</a:t>
            </a:r>
            <a:endParaRPr lang="en-US"/>
          </a:p>
        </p:txBody>
      </p:sp>
      <p:sp>
        <p:nvSpPr>
          <p:cNvPr id="38" name="Rectangle 37">
            <a:extLst>
              <a:ext uri="{FF2B5EF4-FFF2-40B4-BE49-F238E27FC236}">
                <a16:creationId xmlns:a16="http://schemas.microsoft.com/office/drawing/2014/main" id="{C8E855CD-9AE7-4B6B-A1D5-DDF54AA94B29}"/>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pic>
        <p:nvPicPr>
          <p:cNvPr id="3" name="Picture 2">
            <a:extLst>
              <a:ext uri="{FF2B5EF4-FFF2-40B4-BE49-F238E27FC236}">
                <a16:creationId xmlns:a16="http://schemas.microsoft.com/office/drawing/2014/main" id="{0778B3C3-9B35-4429-B949-6F13817F6132}"/>
              </a:ext>
            </a:extLst>
          </p:cNvPr>
          <p:cNvPicPr>
            <a:picLocks noChangeAspect="1"/>
          </p:cNvPicPr>
          <p:nvPr/>
        </p:nvPicPr>
        <p:blipFill>
          <a:blip r:embed="rId5"/>
          <a:stretch>
            <a:fillRect/>
          </a:stretch>
        </p:blipFill>
        <p:spPr>
          <a:xfrm>
            <a:off x="4636008" y="1947672"/>
            <a:ext cx="4993057" cy="2798307"/>
          </a:xfrm>
          <a:prstGeom prst="rect">
            <a:avLst/>
          </a:prstGeom>
          <a:solidFill>
            <a:schemeClr val="bg1"/>
          </a:solidFill>
          <a:ln>
            <a:solidFill>
              <a:schemeClr val="bg1">
                <a:lumMod val="75000"/>
              </a:schemeClr>
            </a:solidFill>
          </a:ln>
        </p:spPr>
      </p:pic>
    </p:spTree>
    <p:extLst>
      <p:ext uri="{BB962C8B-B14F-4D97-AF65-F5344CB8AC3E}">
        <p14:creationId xmlns:p14="http://schemas.microsoft.com/office/powerpoint/2010/main" val="418033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39</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14" name="TextBox 13">
            <a:extLst>
              <a:ext uri="{FF2B5EF4-FFF2-40B4-BE49-F238E27FC236}">
                <a16:creationId xmlns:a16="http://schemas.microsoft.com/office/drawing/2014/main" id="{816288E1-3C69-41B3-B127-5AEC17DA5D3B}"/>
              </a:ext>
            </a:extLst>
          </p:cNvPr>
          <p:cNvSpPr txBox="1"/>
          <p:nvPr/>
        </p:nvSpPr>
        <p:spPr>
          <a:xfrm>
            <a:off x="6621227" y="3493041"/>
            <a:ext cx="4229100" cy="369332"/>
          </a:xfrm>
          <a:prstGeom prst="rect">
            <a:avLst/>
          </a:prstGeom>
          <a:noFill/>
        </p:spPr>
        <p:txBody>
          <a:bodyPr wrap="square" rtlCol="0">
            <a:spAutoFit/>
          </a:bodyPr>
          <a:lstStyle/>
          <a:p>
            <a:r>
              <a:rPr lang="en-US"/>
              <a:t>Existing TDFM by mobility options</a:t>
            </a:r>
          </a:p>
        </p:txBody>
      </p:sp>
      <p:sp>
        <p:nvSpPr>
          <p:cNvPr id="21" name="Rectangle 20">
            <a:extLst>
              <a:ext uri="{FF2B5EF4-FFF2-40B4-BE49-F238E27FC236}">
                <a16:creationId xmlns:a16="http://schemas.microsoft.com/office/drawing/2014/main" id="{E36D270E-D3E0-4B60-B916-029E64DD906E}"/>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pic>
        <p:nvPicPr>
          <p:cNvPr id="4" name="Picture 3">
            <a:extLst>
              <a:ext uri="{FF2B5EF4-FFF2-40B4-BE49-F238E27FC236}">
                <a16:creationId xmlns:a16="http://schemas.microsoft.com/office/drawing/2014/main" id="{2311F994-1014-4724-836D-03F31523D0C0}"/>
              </a:ext>
            </a:extLst>
          </p:cNvPr>
          <p:cNvPicPr>
            <a:picLocks noChangeAspect="1"/>
          </p:cNvPicPr>
          <p:nvPr/>
        </p:nvPicPr>
        <p:blipFill>
          <a:blip r:embed="rId5"/>
          <a:stretch>
            <a:fillRect/>
          </a:stretch>
        </p:blipFill>
        <p:spPr>
          <a:xfrm>
            <a:off x="1261872" y="2432304"/>
            <a:ext cx="4584589" cy="2755631"/>
          </a:xfrm>
          <a:prstGeom prst="rect">
            <a:avLst/>
          </a:prstGeom>
        </p:spPr>
      </p:pic>
    </p:spTree>
    <p:extLst>
      <p:ext uri="{BB962C8B-B14F-4D97-AF65-F5344CB8AC3E}">
        <p14:creationId xmlns:p14="http://schemas.microsoft.com/office/powerpoint/2010/main" val="2990059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3108-0613-433C-BF11-E59EAB2A21B1}"/>
              </a:ext>
            </a:extLst>
          </p:cNvPr>
          <p:cNvSpPr>
            <a:spLocks noGrp="1"/>
          </p:cNvSpPr>
          <p:nvPr>
            <p:ph type="title"/>
          </p:nvPr>
        </p:nvSpPr>
        <p:spPr/>
        <p:txBody>
          <a:bodyPr/>
          <a:lstStyle/>
          <a:p>
            <a:r>
              <a:rPr lang="en-US"/>
              <a:t>Panel</a:t>
            </a:r>
          </a:p>
        </p:txBody>
      </p:sp>
      <p:sp>
        <p:nvSpPr>
          <p:cNvPr id="5" name="Slide Number Placeholder 4">
            <a:extLst>
              <a:ext uri="{FF2B5EF4-FFF2-40B4-BE49-F238E27FC236}">
                <a16:creationId xmlns:a16="http://schemas.microsoft.com/office/drawing/2014/main" id="{F5207493-701A-4139-A2EA-9E3DA369A966}"/>
              </a:ext>
            </a:extLst>
          </p:cNvPr>
          <p:cNvSpPr>
            <a:spLocks noGrp="1"/>
          </p:cNvSpPr>
          <p:nvPr>
            <p:ph type="sldNum" sz="quarter" idx="12"/>
          </p:nvPr>
        </p:nvSpPr>
        <p:spPr/>
        <p:txBody>
          <a:bodyPr/>
          <a:lstStyle/>
          <a:p>
            <a:fld id="{576012C1-3069-4AF3-BCE3-B426AE9E1E23}" type="slidenum">
              <a:rPr lang="en-US" smtClean="0"/>
              <a:pPr/>
              <a:t>4</a:t>
            </a:fld>
            <a:endParaRPr lang="en-US"/>
          </a:p>
        </p:txBody>
      </p:sp>
      <p:sp>
        <p:nvSpPr>
          <p:cNvPr id="6" name="Date Placeholder 5">
            <a:extLst>
              <a:ext uri="{FF2B5EF4-FFF2-40B4-BE49-F238E27FC236}">
                <a16:creationId xmlns:a16="http://schemas.microsoft.com/office/drawing/2014/main" id="{9AA3010C-C3CB-4C95-A193-2C339B64C434}"/>
              </a:ext>
            </a:extLst>
          </p:cNvPr>
          <p:cNvSpPr>
            <a:spLocks noGrp="1"/>
          </p:cNvSpPr>
          <p:nvPr>
            <p:ph type="dt" sz="half" idx="2"/>
          </p:nvPr>
        </p:nvSpPr>
        <p:spPr/>
        <p:txBody>
          <a:bodyPr/>
          <a:lstStyle/>
          <a:p>
            <a:fld id="{751A3D86-380E-4B1C-AE0E-0AE4E2687684}" type="datetime1">
              <a:rPr lang="en-US" smtClean="0"/>
              <a:t>3/15/2024</a:t>
            </a:fld>
            <a:endParaRPr lang="en-US"/>
          </a:p>
        </p:txBody>
      </p:sp>
      <p:graphicFrame>
        <p:nvGraphicFramePr>
          <p:cNvPr id="7" name="Content Placeholder 3">
            <a:extLst>
              <a:ext uri="{FF2B5EF4-FFF2-40B4-BE49-F238E27FC236}">
                <a16:creationId xmlns:a16="http://schemas.microsoft.com/office/drawing/2014/main" id="{8377C826-BE31-4336-8C78-B86327003710}"/>
              </a:ext>
            </a:extLst>
          </p:cNvPr>
          <p:cNvGraphicFramePr>
            <a:graphicFrameLocks/>
          </p:cNvGraphicFramePr>
          <p:nvPr>
            <p:extLst>
              <p:ext uri="{D42A27DB-BD31-4B8C-83A1-F6EECF244321}">
                <p14:modId xmlns:p14="http://schemas.microsoft.com/office/powerpoint/2010/main" val="3926057636"/>
              </p:ext>
            </p:extLst>
          </p:nvPr>
        </p:nvGraphicFramePr>
        <p:xfrm>
          <a:off x="306860" y="1786058"/>
          <a:ext cx="10515600" cy="4754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2">
            <a:extLst>
              <a:ext uri="{FF2B5EF4-FFF2-40B4-BE49-F238E27FC236}">
                <a16:creationId xmlns:a16="http://schemas.microsoft.com/office/drawing/2014/main" id="{A95A55C7-BA79-4585-927F-EC2FD1D4BC44}"/>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324630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40</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pic>
        <p:nvPicPr>
          <p:cNvPr id="3" name="Picture 2">
            <a:extLst>
              <a:ext uri="{FF2B5EF4-FFF2-40B4-BE49-F238E27FC236}">
                <a16:creationId xmlns:a16="http://schemas.microsoft.com/office/drawing/2014/main" id="{E79586DA-D54A-4D53-93DA-6EA2F89BDE3F}"/>
              </a:ext>
            </a:extLst>
          </p:cNvPr>
          <p:cNvPicPr>
            <a:picLocks noChangeAspect="1"/>
          </p:cNvPicPr>
          <p:nvPr/>
        </p:nvPicPr>
        <p:blipFill>
          <a:blip r:embed="rId5">
            <a:alphaModFix/>
            <a:extLst>
              <a:ext uri="{BEBA8EAE-BF5A-486C-A8C5-ECC9F3942E4B}">
                <a14:imgProps xmlns:a14="http://schemas.microsoft.com/office/drawing/2010/main">
                  <a14:imgLayer r:embed="rId6">
                    <a14:imgEffect>
                      <a14:artisticBlur radius="50"/>
                    </a14:imgEffect>
                  </a14:imgLayer>
                </a14:imgProps>
              </a:ext>
            </a:extLst>
          </a:blip>
          <a:stretch>
            <a:fillRect/>
          </a:stretch>
        </p:blipFill>
        <p:spPr>
          <a:xfrm>
            <a:off x="1261872" y="2432304"/>
            <a:ext cx="4584589" cy="2755631"/>
          </a:xfrm>
          <a:prstGeom prst="rect">
            <a:avLst/>
          </a:prstGeom>
          <a:effectLst>
            <a:softEdge rad="393700"/>
          </a:effectLst>
        </p:spPr>
      </p:pic>
      <p:sp>
        <p:nvSpPr>
          <p:cNvPr id="4" name="Oval 3">
            <a:extLst>
              <a:ext uri="{FF2B5EF4-FFF2-40B4-BE49-F238E27FC236}">
                <a16:creationId xmlns:a16="http://schemas.microsoft.com/office/drawing/2014/main" id="{C45252B7-BB16-4414-A6A1-9FCD25D42FD7}"/>
              </a:ext>
            </a:extLst>
          </p:cNvPr>
          <p:cNvSpPr/>
          <p:nvPr/>
        </p:nvSpPr>
        <p:spPr>
          <a:xfrm>
            <a:off x="3570683" y="3657600"/>
            <a:ext cx="999937" cy="1715703"/>
          </a:xfrm>
          <a:prstGeom prst="ellipse">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2839B7B-10B5-4573-8D2D-58110E531F96}"/>
              </a:ext>
            </a:extLst>
          </p:cNvPr>
          <p:cNvCxnSpPr>
            <a:cxnSpLocks/>
            <a:stCxn id="4" idx="6"/>
          </p:cNvCxnSpPr>
          <p:nvPr/>
        </p:nvCxnSpPr>
        <p:spPr>
          <a:xfrm flipV="1">
            <a:off x="4570620" y="2552780"/>
            <a:ext cx="2229415" cy="1962672"/>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BCE093-EE4A-4C3E-B466-8C30371BDD97}"/>
              </a:ext>
            </a:extLst>
          </p:cNvPr>
          <p:cNvCxnSpPr>
            <a:cxnSpLocks/>
            <a:stCxn id="4" idx="6"/>
          </p:cNvCxnSpPr>
          <p:nvPr/>
        </p:nvCxnSpPr>
        <p:spPr>
          <a:xfrm>
            <a:off x="4570620" y="4515452"/>
            <a:ext cx="2229415" cy="719438"/>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771770E-0403-4400-99E6-749F97085764}"/>
              </a:ext>
            </a:extLst>
          </p:cNvPr>
          <p:cNvSpPr txBox="1"/>
          <p:nvPr/>
        </p:nvSpPr>
        <p:spPr>
          <a:xfrm>
            <a:off x="7581775" y="2164396"/>
            <a:ext cx="2898792" cy="369332"/>
          </a:xfrm>
          <a:prstGeom prst="rect">
            <a:avLst/>
          </a:prstGeom>
          <a:noFill/>
        </p:spPr>
        <p:txBody>
          <a:bodyPr wrap="square" rtlCol="0">
            <a:spAutoFit/>
          </a:bodyPr>
          <a:lstStyle/>
          <a:p>
            <a:r>
              <a:rPr lang="en-US"/>
              <a:t>Existing TDFM by NMOs</a:t>
            </a:r>
          </a:p>
        </p:txBody>
      </p:sp>
      <p:sp>
        <p:nvSpPr>
          <p:cNvPr id="33" name="Rectangle 32">
            <a:extLst>
              <a:ext uri="{FF2B5EF4-FFF2-40B4-BE49-F238E27FC236}">
                <a16:creationId xmlns:a16="http://schemas.microsoft.com/office/drawing/2014/main" id="{CF3F4DB3-3400-4FE9-9B6A-41644219339B}"/>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pic>
        <p:nvPicPr>
          <p:cNvPr id="15" name="Picture 14">
            <a:extLst>
              <a:ext uri="{FF2B5EF4-FFF2-40B4-BE49-F238E27FC236}">
                <a16:creationId xmlns:a16="http://schemas.microsoft.com/office/drawing/2014/main" id="{E43E9160-DC6B-4B1B-8EAF-76548C184823}"/>
              </a:ext>
            </a:extLst>
          </p:cNvPr>
          <p:cNvPicPr>
            <a:picLocks noChangeAspect="1"/>
          </p:cNvPicPr>
          <p:nvPr/>
        </p:nvPicPr>
        <p:blipFill rotWithShape="1">
          <a:blip r:embed="rId7"/>
          <a:srcRect l="55074" t="51896" r="31701"/>
          <a:stretch/>
        </p:blipFill>
        <p:spPr>
          <a:xfrm>
            <a:off x="3786809" y="3862373"/>
            <a:ext cx="606288" cy="1325562"/>
          </a:xfrm>
          <a:prstGeom prst="rect">
            <a:avLst/>
          </a:prstGeom>
        </p:spPr>
      </p:pic>
      <p:pic>
        <p:nvPicPr>
          <p:cNvPr id="11" name="Picture 10">
            <a:extLst>
              <a:ext uri="{FF2B5EF4-FFF2-40B4-BE49-F238E27FC236}">
                <a16:creationId xmlns:a16="http://schemas.microsoft.com/office/drawing/2014/main" id="{F37DBBAF-7BF2-45FE-AC7F-3DCE81F6819D}"/>
              </a:ext>
            </a:extLst>
          </p:cNvPr>
          <p:cNvPicPr>
            <a:picLocks noChangeAspect="1"/>
          </p:cNvPicPr>
          <p:nvPr/>
        </p:nvPicPr>
        <p:blipFill>
          <a:blip r:embed="rId8"/>
          <a:stretch>
            <a:fillRect/>
          </a:stretch>
        </p:blipFill>
        <p:spPr>
          <a:xfrm>
            <a:off x="6803136" y="2551176"/>
            <a:ext cx="4457416" cy="2679192"/>
          </a:xfrm>
          <a:prstGeom prst="rect">
            <a:avLst/>
          </a:prstGeom>
        </p:spPr>
      </p:pic>
    </p:spTree>
    <p:extLst>
      <p:ext uri="{BB962C8B-B14F-4D97-AF65-F5344CB8AC3E}">
        <p14:creationId xmlns:p14="http://schemas.microsoft.com/office/powerpoint/2010/main" val="794479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6816"/>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41</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9" name="TextBox 28">
            <a:extLst>
              <a:ext uri="{FF2B5EF4-FFF2-40B4-BE49-F238E27FC236}">
                <a16:creationId xmlns:a16="http://schemas.microsoft.com/office/drawing/2014/main" id="{B0D47239-7BF9-472F-AB24-4FE8A59F42FF}"/>
              </a:ext>
            </a:extLst>
          </p:cNvPr>
          <p:cNvSpPr txBox="1"/>
          <p:nvPr/>
        </p:nvSpPr>
        <p:spPr>
          <a:xfrm>
            <a:off x="3598724" y="1737360"/>
            <a:ext cx="5049976" cy="369332"/>
          </a:xfrm>
          <a:prstGeom prst="rect">
            <a:avLst/>
          </a:prstGeom>
          <a:solidFill>
            <a:schemeClr val="bg1"/>
          </a:solidFill>
        </p:spPr>
        <p:txBody>
          <a:bodyPr wrap="square">
            <a:spAutoFit/>
          </a:bodyPr>
          <a:lstStyle/>
          <a:p>
            <a:r>
              <a:rPr lang="en-US" sz="1800">
                <a:effectLst/>
                <a:ea typeface="SimSun" panose="02010600030101010101" pitchFamily="2" charset="-122"/>
              </a:rPr>
              <a:t>Impacted modules due to NMO consideration:</a:t>
            </a:r>
            <a:endParaRPr lang="en-US"/>
          </a:p>
        </p:txBody>
      </p:sp>
      <p:sp>
        <p:nvSpPr>
          <p:cNvPr id="15" name="TextBox 14">
            <a:extLst>
              <a:ext uri="{FF2B5EF4-FFF2-40B4-BE49-F238E27FC236}">
                <a16:creationId xmlns:a16="http://schemas.microsoft.com/office/drawing/2014/main" id="{99E7FA05-FEA4-4C01-8721-DB988A28CF6F}"/>
              </a:ext>
            </a:extLst>
          </p:cNvPr>
          <p:cNvSpPr txBox="1"/>
          <p:nvPr/>
        </p:nvSpPr>
        <p:spPr>
          <a:xfrm>
            <a:off x="2546069" y="2084832"/>
            <a:ext cx="2105310" cy="369332"/>
          </a:xfrm>
          <a:prstGeom prst="rect">
            <a:avLst/>
          </a:prstGeom>
          <a:noFill/>
        </p:spPr>
        <p:txBody>
          <a:bodyPr wrap="square">
            <a:spAutoFit/>
          </a:bodyPr>
          <a:lstStyle/>
          <a:p>
            <a:r>
              <a:rPr lang="en-US" sz="1800">
                <a:solidFill>
                  <a:srgbClr val="4472C4"/>
                </a:solidFill>
                <a:effectLst/>
                <a:ea typeface="SimSun" panose="02010600030101010101" pitchFamily="2" charset="-122"/>
              </a:rPr>
              <a:t>Trip-based TDFM</a:t>
            </a:r>
            <a:endParaRPr lang="en-US">
              <a:solidFill>
                <a:srgbClr val="4472C4"/>
              </a:solidFill>
            </a:endParaRPr>
          </a:p>
        </p:txBody>
      </p:sp>
      <p:sp>
        <p:nvSpPr>
          <p:cNvPr id="16" name="TextBox 15">
            <a:extLst>
              <a:ext uri="{FF2B5EF4-FFF2-40B4-BE49-F238E27FC236}">
                <a16:creationId xmlns:a16="http://schemas.microsoft.com/office/drawing/2014/main" id="{7840FC8F-6AFC-4738-BB29-20762CAF179E}"/>
              </a:ext>
            </a:extLst>
          </p:cNvPr>
          <p:cNvSpPr txBox="1"/>
          <p:nvPr/>
        </p:nvSpPr>
        <p:spPr>
          <a:xfrm>
            <a:off x="7318969" y="2084832"/>
            <a:ext cx="2597380" cy="369332"/>
          </a:xfrm>
          <a:prstGeom prst="rect">
            <a:avLst/>
          </a:prstGeom>
          <a:noFill/>
        </p:spPr>
        <p:txBody>
          <a:bodyPr wrap="square">
            <a:spAutoFit/>
          </a:bodyPr>
          <a:lstStyle/>
          <a:p>
            <a:r>
              <a:rPr lang="en-US" sz="1800">
                <a:solidFill>
                  <a:srgbClr val="ED7D31"/>
                </a:solidFill>
                <a:effectLst/>
                <a:ea typeface="SimSun" panose="02010600030101010101" pitchFamily="2" charset="-122"/>
              </a:rPr>
              <a:t>Activity-based TDFM</a:t>
            </a:r>
            <a:endParaRPr lang="en-US">
              <a:solidFill>
                <a:srgbClr val="ED7D31"/>
              </a:solidFill>
            </a:endParaRPr>
          </a:p>
        </p:txBody>
      </p:sp>
      <p:pic>
        <p:nvPicPr>
          <p:cNvPr id="3" name="Picture 2">
            <a:extLst>
              <a:ext uri="{FF2B5EF4-FFF2-40B4-BE49-F238E27FC236}">
                <a16:creationId xmlns:a16="http://schemas.microsoft.com/office/drawing/2014/main" id="{FA86ADAC-A80F-42ED-B518-FDFF6872D063}"/>
              </a:ext>
            </a:extLst>
          </p:cNvPr>
          <p:cNvPicPr>
            <a:picLocks noChangeAspect="1"/>
          </p:cNvPicPr>
          <p:nvPr/>
        </p:nvPicPr>
        <p:blipFill>
          <a:blip r:embed="rId5"/>
          <a:stretch>
            <a:fillRect/>
          </a:stretch>
        </p:blipFill>
        <p:spPr>
          <a:xfrm>
            <a:off x="1207008" y="2432304"/>
            <a:ext cx="4584589" cy="2755631"/>
          </a:xfrm>
          <a:prstGeom prst="rect">
            <a:avLst/>
          </a:prstGeom>
        </p:spPr>
      </p:pic>
      <p:pic>
        <p:nvPicPr>
          <p:cNvPr id="7" name="Picture 6">
            <a:extLst>
              <a:ext uri="{FF2B5EF4-FFF2-40B4-BE49-F238E27FC236}">
                <a16:creationId xmlns:a16="http://schemas.microsoft.com/office/drawing/2014/main" id="{A52E204C-FB51-49F3-AEAF-B5BA6D66DF72}"/>
              </a:ext>
            </a:extLst>
          </p:cNvPr>
          <p:cNvPicPr>
            <a:picLocks noChangeAspect="1"/>
          </p:cNvPicPr>
          <p:nvPr/>
        </p:nvPicPr>
        <p:blipFill>
          <a:blip r:embed="rId6"/>
          <a:stretch>
            <a:fillRect/>
          </a:stretch>
        </p:blipFill>
        <p:spPr>
          <a:xfrm>
            <a:off x="6071616" y="2432304"/>
            <a:ext cx="4584589" cy="2755631"/>
          </a:xfrm>
          <a:prstGeom prst="rect">
            <a:avLst/>
          </a:prstGeom>
        </p:spPr>
      </p:pic>
      <p:grpSp>
        <p:nvGrpSpPr>
          <p:cNvPr id="12" name="Group 11">
            <a:extLst>
              <a:ext uri="{FF2B5EF4-FFF2-40B4-BE49-F238E27FC236}">
                <a16:creationId xmlns:a16="http://schemas.microsoft.com/office/drawing/2014/main" id="{A97B2D44-0B85-45A0-A976-FBF42CE7E354}"/>
              </a:ext>
            </a:extLst>
          </p:cNvPr>
          <p:cNvGrpSpPr/>
          <p:nvPr/>
        </p:nvGrpSpPr>
        <p:grpSpPr>
          <a:xfrm>
            <a:off x="7005624" y="5266332"/>
            <a:ext cx="4137729" cy="1533624"/>
            <a:chOff x="4502847" y="5297237"/>
            <a:chExt cx="4137729" cy="1533624"/>
          </a:xfrm>
        </p:grpSpPr>
        <p:sp>
          <p:nvSpPr>
            <p:cNvPr id="18" name="TextBox 17">
              <a:extLst>
                <a:ext uri="{FF2B5EF4-FFF2-40B4-BE49-F238E27FC236}">
                  <a16:creationId xmlns:a16="http://schemas.microsoft.com/office/drawing/2014/main" id="{78F155F9-3AA5-4330-BD8B-0E831DFE8D5A}"/>
                </a:ext>
              </a:extLst>
            </p:cNvPr>
            <p:cNvSpPr txBox="1"/>
            <p:nvPr/>
          </p:nvSpPr>
          <p:spPr>
            <a:xfrm>
              <a:off x="4502847" y="5419635"/>
              <a:ext cx="2577499" cy="1200329"/>
            </a:xfrm>
            <a:prstGeom prst="rect">
              <a:avLst/>
            </a:prstGeom>
            <a:noFill/>
          </p:spPr>
          <p:txBody>
            <a:bodyPr wrap="square" rtlCol="0">
              <a:spAutoFit/>
            </a:bodyPr>
            <a:lstStyle/>
            <a:p>
              <a:pPr algn="ctr"/>
              <a:r>
                <a:rPr lang="en-US">
                  <a:solidFill>
                    <a:srgbClr val="0070C0"/>
                  </a:solidFill>
                </a:rPr>
                <a:t>Availability of resources </a:t>
              </a:r>
              <a:r>
                <a:rPr lang="en-US"/>
                <a:t>documentation for </a:t>
              </a:r>
              <a:r>
                <a:rPr lang="en-US" b="1" err="1"/>
                <a:t>NMO</a:t>
              </a:r>
              <a:r>
                <a:rPr lang="en-US" b="1"/>
                <a:t> consideration</a:t>
              </a:r>
            </a:p>
          </p:txBody>
        </p:sp>
        <p:pic>
          <p:nvPicPr>
            <p:cNvPr id="4098" name="Picture 2" descr="HD Yes No Illustration Transparent Background | Citypng">
              <a:extLst>
                <a:ext uri="{FF2B5EF4-FFF2-40B4-BE49-F238E27FC236}">
                  <a16:creationId xmlns:a16="http://schemas.microsoft.com/office/drawing/2014/main" id="{C8CDAD14-EEE7-49DE-A799-8342CD19CCD4}"/>
                </a:ext>
              </a:extLst>
            </p:cNvPr>
            <p:cNvPicPr>
              <a:picLocks noChangeAspect="1" noChangeArrowheads="1"/>
            </p:cNvPicPr>
            <p:nvPr/>
          </p:nvPicPr>
          <p:blipFill rotWithShape="1">
            <a:blip r:embed="rId7" cstate="print">
              <a:clrChange>
                <a:clrFrom>
                  <a:srgbClr val="F9F9F9"/>
                </a:clrFrom>
                <a:clrTo>
                  <a:srgbClr val="F9F9F9">
                    <a:alpha val="0"/>
                  </a:srgbClr>
                </a:clrTo>
              </a:clrChange>
              <a:extLst>
                <a:ext uri="{BEBA8EAE-BF5A-486C-A8C5-ECC9F3942E4B}">
                  <a14:imgProps xmlns:a14="http://schemas.microsoft.com/office/drawing/2010/main">
                    <a14:imgLayer r:embed="rId8">
                      <a14:imgEffect>
                        <a14:artisticCutout/>
                      </a14:imgEffect>
                    </a14:imgLayer>
                  </a14:imgProps>
                </a:ext>
                <a:ext uri="{28A0092B-C50C-407E-A947-70E740481C1C}">
                  <a14:useLocalDpi xmlns:a14="http://schemas.microsoft.com/office/drawing/2010/main" val="0"/>
                </a:ext>
              </a:extLst>
            </a:blip>
            <a:srcRect r="54705"/>
            <a:stretch/>
          </p:blipFill>
          <p:spPr bwMode="auto">
            <a:xfrm>
              <a:off x="7342300" y="5297237"/>
              <a:ext cx="560788" cy="8229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D Yes No Illustration Transparent Background | Citypng">
              <a:extLst>
                <a:ext uri="{FF2B5EF4-FFF2-40B4-BE49-F238E27FC236}">
                  <a16:creationId xmlns:a16="http://schemas.microsoft.com/office/drawing/2014/main" id="{EEBFE6DB-795E-475B-A5A8-BB75A3957294}"/>
                </a:ext>
              </a:extLst>
            </p:cNvPr>
            <p:cNvPicPr>
              <a:picLocks noChangeAspect="1" noChangeArrowheads="1"/>
            </p:cNvPicPr>
            <p:nvPr/>
          </p:nvPicPr>
          <p:blipFill rotWithShape="1">
            <a:blip r:embed="rId7" cstate="print">
              <a:clrChange>
                <a:clrFrom>
                  <a:srgbClr val="F9F9F9"/>
                </a:clrFrom>
                <a:clrTo>
                  <a:srgbClr val="F9F9F9">
                    <a:alpha val="0"/>
                  </a:srgbClr>
                </a:clrTo>
              </a:clrChange>
              <a:extLst>
                <a:ext uri="{BEBA8EAE-BF5A-486C-A8C5-ECC9F3942E4B}">
                  <a14:imgProps xmlns:a14="http://schemas.microsoft.com/office/drawing/2010/main">
                    <a14:imgLayer r:embed="rId8">
                      <a14:imgEffect>
                        <a14:artisticCutout/>
                      </a14:imgEffect>
                    </a14:imgLayer>
                  </a14:imgProps>
                </a:ext>
                <a:ext uri="{28A0092B-C50C-407E-A947-70E740481C1C}">
                  <a14:useLocalDpi xmlns:a14="http://schemas.microsoft.com/office/drawing/2010/main" val="0"/>
                </a:ext>
              </a:extLst>
            </a:blip>
            <a:srcRect l="52551"/>
            <a:stretch/>
          </p:blipFill>
          <p:spPr bwMode="auto">
            <a:xfrm>
              <a:off x="7343202" y="5981213"/>
              <a:ext cx="587458" cy="822960"/>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Brace 9">
              <a:extLst>
                <a:ext uri="{FF2B5EF4-FFF2-40B4-BE49-F238E27FC236}">
                  <a16:creationId xmlns:a16="http://schemas.microsoft.com/office/drawing/2014/main" id="{C62F817B-90CB-43C8-9CB5-652B3FBE3D66}"/>
                </a:ext>
              </a:extLst>
            </p:cNvPr>
            <p:cNvSpPr/>
            <p:nvPr/>
          </p:nvSpPr>
          <p:spPr>
            <a:xfrm>
              <a:off x="6953250" y="5373303"/>
              <a:ext cx="276225" cy="1457558"/>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43F7EF68-6594-4C60-BD84-1BF8F89BA9F7}"/>
                </a:ext>
              </a:extLst>
            </p:cNvPr>
            <p:cNvSpPr txBox="1"/>
            <p:nvPr/>
          </p:nvSpPr>
          <p:spPr>
            <a:xfrm>
              <a:off x="8248219" y="5509890"/>
              <a:ext cx="392357" cy="405051"/>
            </a:xfrm>
            <a:prstGeom prst="roundRect">
              <a:avLst/>
            </a:prstGeom>
            <a:solidFill>
              <a:srgbClr val="90C745">
                <a:alpha val="70000"/>
              </a:srgbClr>
            </a:solidFill>
          </p:spPr>
          <p:txBody>
            <a:bodyPr wrap="square" rtlCol="0">
              <a:spAutoFit/>
            </a:bodyPr>
            <a:lstStyle/>
            <a:p>
              <a:r>
                <a:rPr lang="en-US"/>
                <a:t>5</a:t>
              </a:r>
            </a:p>
          </p:txBody>
        </p:sp>
        <p:sp>
          <p:nvSpPr>
            <p:cNvPr id="25" name="TextBox 24">
              <a:extLst>
                <a:ext uri="{FF2B5EF4-FFF2-40B4-BE49-F238E27FC236}">
                  <a16:creationId xmlns:a16="http://schemas.microsoft.com/office/drawing/2014/main" id="{F4A475D2-7753-4326-8392-341CBC0925FD}"/>
                </a:ext>
              </a:extLst>
            </p:cNvPr>
            <p:cNvSpPr txBox="1"/>
            <p:nvPr/>
          </p:nvSpPr>
          <p:spPr>
            <a:xfrm>
              <a:off x="8248219" y="6184923"/>
              <a:ext cx="392357" cy="405051"/>
            </a:xfrm>
            <a:prstGeom prst="roundRect">
              <a:avLst/>
            </a:prstGeom>
            <a:solidFill>
              <a:srgbClr val="E51D26">
                <a:alpha val="70000"/>
              </a:srgbClr>
            </a:solidFill>
          </p:spPr>
          <p:txBody>
            <a:bodyPr wrap="square" rtlCol="0">
              <a:spAutoFit/>
            </a:bodyPr>
            <a:lstStyle/>
            <a:p>
              <a:r>
                <a:rPr lang="en-US"/>
                <a:t>1</a:t>
              </a:r>
            </a:p>
          </p:txBody>
        </p:sp>
      </p:grpSp>
      <p:sp>
        <p:nvSpPr>
          <p:cNvPr id="26" name="Rectangle 25">
            <a:extLst>
              <a:ext uri="{FF2B5EF4-FFF2-40B4-BE49-F238E27FC236}">
                <a16:creationId xmlns:a16="http://schemas.microsoft.com/office/drawing/2014/main" id="{2FBCE050-9A13-47FA-A2CC-72EAD14A7967}"/>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cxnSp>
        <p:nvCxnSpPr>
          <p:cNvPr id="8" name="Straight Arrow Connector 7">
            <a:extLst>
              <a:ext uri="{FF2B5EF4-FFF2-40B4-BE49-F238E27FC236}">
                <a16:creationId xmlns:a16="http://schemas.microsoft.com/office/drawing/2014/main" id="{AABDA03C-7112-4C67-9B98-B912F85B638A}"/>
              </a:ext>
            </a:extLst>
          </p:cNvPr>
          <p:cNvCxnSpPr>
            <a:stCxn id="4098" idx="3"/>
            <a:endCxn id="11" idx="1"/>
          </p:cNvCxnSpPr>
          <p:nvPr/>
        </p:nvCxnSpPr>
        <p:spPr>
          <a:xfrm>
            <a:off x="10405865" y="5677812"/>
            <a:ext cx="345131" cy="36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E964C84-3067-4E17-98F8-24F11E2DB8BD}"/>
              </a:ext>
            </a:extLst>
          </p:cNvPr>
          <p:cNvCxnSpPr>
            <a:cxnSpLocks/>
            <a:stCxn id="24" idx="3"/>
            <a:endCxn id="25" idx="1"/>
          </p:cNvCxnSpPr>
          <p:nvPr/>
        </p:nvCxnSpPr>
        <p:spPr>
          <a:xfrm flipV="1">
            <a:off x="10433437" y="6356544"/>
            <a:ext cx="317559" cy="5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9287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1534"/>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42</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1" name="Rectangle 20">
            <a:extLst>
              <a:ext uri="{FF2B5EF4-FFF2-40B4-BE49-F238E27FC236}">
                <a16:creationId xmlns:a16="http://schemas.microsoft.com/office/drawing/2014/main" id="{9B1465C2-0298-4ACD-B4D7-2A5BA283DC96}"/>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graphicFrame>
        <p:nvGraphicFramePr>
          <p:cNvPr id="12" name="Diagram 11">
            <a:extLst>
              <a:ext uri="{FF2B5EF4-FFF2-40B4-BE49-F238E27FC236}">
                <a16:creationId xmlns:a16="http://schemas.microsoft.com/office/drawing/2014/main" id="{6EA5B6CD-A86D-4353-AFA7-85E6566A4EF0}"/>
              </a:ext>
            </a:extLst>
          </p:cNvPr>
          <p:cNvGraphicFramePr/>
          <p:nvPr>
            <p:extLst>
              <p:ext uri="{D42A27DB-BD31-4B8C-83A1-F6EECF244321}">
                <p14:modId xmlns:p14="http://schemas.microsoft.com/office/powerpoint/2010/main" val="2596352174"/>
              </p:ext>
            </p:extLst>
          </p:nvPr>
        </p:nvGraphicFramePr>
        <p:xfrm>
          <a:off x="1261872" y="1881823"/>
          <a:ext cx="9273490" cy="1325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806A5FDC-2D9F-4C17-B8B2-BD49523A8AC2}"/>
              </a:ext>
            </a:extLst>
          </p:cNvPr>
          <p:cNvSpPr txBox="1"/>
          <p:nvPr/>
        </p:nvSpPr>
        <p:spPr>
          <a:xfrm>
            <a:off x="2962275" y="3381375"/>
            <a:ext cx="495298" cy="369332"/>
          </a:xfrm>
          <a:prstGeom prst="rect">
            <a:avLst/>
          </a:prstGeom>
          <a:noFill/>
        </p:spPr>
        <p:txBody>
          <a:bodyPr wrap="square" rtlCol="0">
            <a:spAutoFit/>
          </a:bodyPr>
          <a:lstStyle/>
          <a:p>
            <a:r>
              <a:rPr lang="en-US"/>
              <a:t>28</a:t>
            </a:r>
          </a:p>
        </p:txBody>
      </p:sp>
      <p:sp>
        <p:nvSpPr>
          <p:cNvPr id="33" name="TextBox 32">
            <a:extLst>
              <a:ext uri="{FF2B5EF4-FFF2-40B4-BE49-F238E27FC236}">
                <a16:creationId xmlns:a16="http://schemas.microsoft.com/office/drawing/2014/main" id="{4CF59468-9C16-4162-A7FB-9197440B5E9E}"/>
              </a:ext>
            </a:extLst>
          </p:cNvPr>
          <p:cNvSpPr txBox="1"/>
          <p:nvPr/>
        </p:nvSpPr>
        <p:spPr>
          <a:xfrm>
            <a:off x="8467727" y="3381375"/>
            <a:ext cx="495298" cy="369332"/>
          </a:xfrm>
          <a:prstGeom prst="rect">
            <a:avLst/>
          </a:prstGeom>
          <a:noFill/>
        </p:spPr>
        <p:txBody>
          <a:bodyPr wrap="square" rtlCol="0">
            <a:spAutoFit/>
          </a:bodyPr>
          <a:lstStyle/>
          <a:p>
            <a:r>
              <a:rPr lang="en-US"/>
              <a:t>18</a:t>
            </a:r>
          </a:p>
        </p:txBody>
      </p:sp>
    </p:spTree>
    <p:extLst>
      <p:ext uri="{BB962C8B-B14F-4D97-AF65-F5344CB8AC3E}">
        <p14:creationId xmlns:p14="http://schemas.microsoft.com/office/powerpoint/2010/main" val="817350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1534"/>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43</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1" name="Rectangle 20">
            <a:extLst>
              <a:ext uri="{FF2B5EF4-FFF2-40B4-BE49-F238E27FC236}">
                <a16:creationId xmlns:a16="http://schemas.microsoft.com/office/drawing/2014/main" id="{9B1465C2-0298-4ACD-B4D7-2A5BA283DC96}"/>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graphicFrame>
        <p:nvGraphicFramePr>
          <p:cNvPr id="12" name="Diagram 11">
            <a:extLst>
              <a:ext uri="{FF2B5EF4-FFF2-40B4-BE49-F238E27FC236}">
                <a16:creationId xmlns:a16="http://schemas.microsoft.com/office/drawing/2014/main" id="{6EA5B6CD-A86D-4353-AFA7-85E6566A4EF0}"/>
              </a:ext>
            </a:extLst>
          </p:cNvPr>
          <p:cNvGraphicFramePr/>
          <p:nvPr>
            <p:extLst>
              <p:ext uri="{D42A27DB-BD31-4B8C-83A1-F6EECF244321}">
                <p14:modId xmlns:p14="http://schemas.microsoft.com/office/powerpoint/2010/main" val="2131717257"/>
              </p:ext>
            </p:extLst>
          </p:nvPr>
        </p:nvGraphicFramePr>
        <p:xfrm>
          <a:off x="1261872" y="1881823"/>
          <a:ext cx="9273490" cy="13255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extBox 16">
            <a:extLst>
              <a:ext uri="{FF2B5EF4-FFF2-40B4-BE49-F238E27FC236}">
                <a16:creationId xmlns:a16="http://schemas.microsoft.com/office/drawing/2014/main" id="{806A5FDC-2D9F-4C17-B8B2-BD49523A8AC2}"/>
              </a:ext>
            </a:extLst>
          </p:cNvPr>
          <p:cNvSpPr txBox="1"/>
          <p:nvPr/>
        </p:nvSpPr>
        <p:spPr>
          <a:xfrm>
            <a:off x="2962275" y="3381375"/>
            <a:ext cx="495298" cy="369332"/>
          </a:xfrm>
          <a:prstGeom prst="rect">
            <a:avLst/>
          </a:prstGeom>
          <a:noFill/>
        </p:spPr>
        <p:txBody>
          <a:bodyPr wrap="square" rtlCol="0">
            <a:spAutoFit/>
          </a:bodyPr>
          <a:lstStyle/>
          <a:p>
            <a:r>
              <a:rPr lang="en-US"/>
              <a:t>28</a:t>
            </a:r>
          </a:p>
        </p:txBody>
      </p:sp>
      <p:sp>
        <p:nvSpPr>
          <p:cNvPr id="33" name="TextBox 32">
            <a:extLst>
              <a:ext uri="{FF2B5EF4-FFF2-40B4-BE49-F238E27FC236}">
                <a16:creationId xmlns:a16="http://schemas.microsoft.com/office/drawing/2014/main" id="{4CF59468-9C16-4162-A7FB-9197440B5E9E}"/>
              </a:ext>
            </a:extLst>
          </p:cNvPr>
          <p:cNvSpPr txBox="1"/>
          <p:nvPr/>
        </p:nvSpPr>
        <p:spPr>
          <a:xfrm>
            <a:off x="8467727" y="3381375"/>
            <a:ext cx="495298" cy="369332"/>
          </a:xfrm>
          <a:prstGeom prst="rect">
            <a:avLst/>
          </a:prstGeom>
          <a:noFill/>
        </p:spPr>
        <p:txBody>
          <a:bodyPr wrap="square" rtlCol="0">
            <a:spAutoFit/>
          </a:bodyPr>
          <a:lstStyle/>
          <a:p>
            <a:r>
              <a:rPr lang="en-US"/>
              <a:t>16</a:t>
            </a:r>
          </a:p>
        </p:txBody>
      </p:sp>
      <p:cxnSp>
        <p:nvCxnSpPr>
          <p:cNvPr id="4" name="Straight Arrow Connector 3">
            <a:extLst>
              <a:ext uri="{FF2B5EF4-FFF2-40B4-BE49-F238E27FC236}">
                <a16:creationId xmlns:a16="http://schemas.microsoft.com/office/drawing/2014/main" id="{553FFCA5-F902-4252-A790-EC68C77CC94D}"/>
              </a:ext>
            </a:extLst>
          </p:cNvPr>
          <p:cNvCxnSpPr/>
          <p:nvPr/>
        </p:nvCxnSpPr>
        <p:spPr>
          <a:xfrm>
            <a:off x="3609975" y="3581400"/>
            <a:ext cx="1114425"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EB30B35-517B-4740-8B67-ECAFC5C69A2C}"/>
              </a:ext>
            </a:extLst>
          </p:cNvPr>
          <p:cNvPicPr>
            <a:picLocks noChangeAspect="1"/>
          </p:cNvPicPr>
          <p:nvPr/>
        </p:nvPicPr>
        <p:blipFill>
          <a:blip r:embed="rId10"/>
          <a:stretch>
            <a:fillRect/>
          </a:stretch>
        </p:blipFill>
        <p:spPr>
          <a:xfrm>
            <a:off x="4873752" y="2276856"/>
            <a:ext cx="4584589" cy="2755631"/>
          </a:xfrm>
          <a:prstGeom prst="rect">
            <a:avLst/>
          </a:prstGeom>
        </p:spPr>
      </p:pic>
    </p:spTree>
    <p:extLst>
      <p:ext uri="{BB962C8B-B14F-4D97-AF65-F5344CB8AC3E}">
        <p14:creationId xmlns:p14="http://schemas.microsoft.com/office/powerpoint/2010/main" val="2824420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1534"/>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44</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21" name="Rectangle 20">
            <a:extLst>
              <a:ext uri="{FF2B5EF4-FFF2-40B4-BE49-F238E27FC236}">
                <a16:creationId xmlns:a16="http://schemas.microsoft.com/office/drawing/2014/main" id="{9B1465C2-0298-4ACD-B4D7-2A5BA283DC96}"/>
              </a:ext>
            </a:extLst>
          </p:cNvPr>
          <p:cNvSpPr/>
          <p:nvPr/>
        </p:nvSpPr>
        <p:spPr>
          <a:xfrm>
            <a:off x="4570620" y="5373303"/>
            <a:ext cx="2174270" cy="971550"/>
          </a:xfrm>
          <a:prstGeom prst="rect">
            <a:avLst/>
          </a:prstGeom>
          <a:solidFill>
            <a:srgbClr val="CDF2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New Mobility Options</a:t>
            </a:r>
          </a:p>
        </p:txBody>
      </p:sp>
      <p:sp>
        <p:nvSpPr>
          <p:cNvPr id="3" name="TextBox 2">
            <a:extLst>
              <a:ext uri="{FF2B5EF4-FFF2-40B4-BE49-F238E27FC236}">
                <a16:creationId xmlns:a16="http://schemas.microsoft.com/office/drawing/2014/main" id="{50B4ED31-E4AB-4407-873C-E26AB6EEE4DD}"/>
              </a:ext>
            </a:extLst>
          </p:cNvPr>
          <p:cNvSpPr txBox="1"/>
          <p:nvPr/>
        </p:nvSpPr>
        <p:spPr>
          <a:xfrm>
            <a:off x="1790615" y="1785973"/>
            <a:ext cx="3527102" cy="646331"/>
          </a:xfrm>
          <a:prstGeom prst="rect">
            <a:avLst/>
          </a:prstGeom>
          <a:noFill/>
        </p:spPr>
        <p:txBody>
          <a:bodyPr wrap="square" rtlCol="0">
            <a:spAutoFit/>
          </a:bodyPr>
          <a:lstStyle/>
          <a:p>
            <a:pPr algn="ctr"/>
            <a:r>
              <a:rPr lang="en-US">
                <a:solidFill>
                  <a:srgbClr val="92D050"/>
                </a:solidFill>
              </a:rPr>
              <a:t>Availability of Resources </a:t>
            </a:r>
            <a:r>
              <a:rPr lang="en-US"/>
              <a:t>for potential NMO consideration</a:t>
            </a:r>
          </a:p>
        </p:txBody>
      </p:sp>
      <p:sp>
        <p:nvSpPr>
          <p:cNvPr id="14" name="TextBox 13">
            <a:extLst>
              <a:ext uri="{FF2B5EF4-FFF2-40B4-BE49-F238E27FC236}">
                <a16:creationId xmlns:a16="http://schemas.microsoft.com/office/drawing/2014/main" id="{9C830524-CE68-4FD0-B7F0-09636DFDB078}"/>
              </a:ext>
            </a:extLst>
          </p:cNvPr>
          <p:cNvSpPr txBox="1"/>
          <p:nvPr/>
        </p:nvSpPr>
        <p:spPr>
          <a:xfrm>
            <a:off x="6677805" y="1788393"/>
            <a:ext cx="3529584" cy="649224"/>
          </a:xfrm>
          <a:prstGeom prst="rect">
            <a:avLst/>
          </a:prstGeom>
          <a:noFill/>
        </p:spPr>
        <p:txBody>
          <a:bodyPr wrap="square" rtlCol="0">
            <a:spAutoFit/>
          </a:bodyPr>
          <a:lstStyle/>
          <a:p>
            <a:pPr algn="ctr"/>
            <a:r>
              <a:rPr lang="en-US">
                <a:solidFill>
                  <a:srgbClr val="E51D26"/>
                </a:solidFill>
              </a:rPr>
              <a:t>Constraints</a:t>
            </a:r>
            <a:r>
              <a:rPr lang="en-US"/>
              <a:t> affecting potential NMO consideration</a:t>
            </a:r>
          </a:p>
        </p:txBody>
      </p:sp>
      <p:pic>
        <p:nvPicPr>
          <p:cNvPr id="4" name="Picture 3">
            <a:extLst>
              <a:ext uri="{FF2B5EF4-FFF2-40B4-BE49-F238E27FC236}">
                <a16:creationId xmlns:a16="http://schemas.microsoft.com/office/drawing/2014/main" id="{EE291ADB-B436-4B5C-B873-F854D584A8B4}"/>
              </a:ext>
            </a:extLst>
          </p:cNvPr>
          <p:cNvPicPr>
            <a:picLocks/>
          </p:cNvPicPr>
          <p:nvPr/>
        </p:nvPicPr>
        <p:blipFill>
          <a:blip r:embed="rId5"/>
          <a:stretch>
            <a:fillRect/>
          </a:stretch>
        </p:blipFill>
        <p:spPr>
          <a:xfrm>
            <a:off x="1261872" y="2432304"/>
            <a:ext cx="4581144" cy="2752344"/>
          </a:xfrm>
          <a:prstGeom prst="rect">
            <a:avLst/>
          </a:prstGeom>
          <a:solidFill>
            <a:schemeClr val="bg1"/>
          </a:solidFill>
          <a:ln>
            <a:solidFill>
              <a:schemeClr val="bg1">
                <a:lumMod val="85000"/>
              </a:schemeClr>
            </a:solidFill>
          </a:ln>
        </p:spPr>
      </p:pic>
      <p:pic>
        <p:nvPicPr>
          <p:cNvPr id="7" name="Picture 6">
            <a:extLst>
              <a:ext uri="{FF2B5EF4-FFF2-40B4-BE49-F238E27FC236}">
                <a16:creationId xmlns:a16="http://schemas.microsoft.com/office/drawing/2014/main" id="{FC79E779-E796-4F09-89F7-7463D8A68BEC}"/>
              </a:ext>
            </a:extLst>
          </p:cNvPr>
          <p:cNvPicPr>
            <a:picLocks/>
          </p:cNvPicPr>
          <p:nvPr/>
        </p:nvPicPr>
        <p:blipFill>
          <a:blip r:embed="rId6"/>
          <a:stretch>
            <a:fillRect/>
          </a:stretch>
        </p:blipFill>
        <p:spPr>
          <a:xfrm>
            <a:off x="6071616" y="2432304"/>
            <a:ext cx="4581144" cy="2752344"/>
          </a:xfrm>
          <a:prstGeom prst="rect">
            <a:avLst/>
          </a:prstGeom>
          <a:solidFill>
            <a:schemeClr val="bg1"/>
          </a:solidFill>
          <a:ln>
            <a:solidFill>
              <a:schemeClr val="bg1">
                <a:lumMod val="85000"/>
              </a:schemeClr>
            </a:solidFill>
          </a:ln>
        </p:spPr>
      </p:pic>
    </p:spTree>
    <p:extLst>
      <p:ext uri="{BB962C8B-B14F-4D97-AF65-F5344CB8AC3E}">
        <p14:creationId xmlns:p14="http://schemas.microsoft.com/office/powerpoint/2010/main" val="2657950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1534"/>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45</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50B4ED31-E4AB-4407-873C-E26AB6EEE4DD}"/>
              </a:ext>
            </a:extLst>
          </p:cNvPr>
          <p:cNvSpPr txBox="1"/>
          <p:nvPr/>
        </p:nvSpPr>
        <p:spPr>
          <a:xfrm>
            <a:off x="1790615" y="1785973"/>
            <a:ext cx="3527102" cy="646331"/>
          </a:xfrm>
          <a:prstGeom prst="rect">
            <a:avLst/>
          </a:prstGeom>
          <a:noFill/>
        </p:spPr>
        <p:txBody>
          <a:bodyPr wrap="square" rtlCol="0">
            <a:spAutoFit/>
          </a:bodyPr>
          <a:lstStyle/>
          <a:p>
            <a:pPr algn="ctr"/>
            <a:r>
              <a:rPr lang="en-US">
                <a:solidFill>
                  <a:srgbClr val="4472C4"/>
                </a:solidFill>
              </a:rPr>
              <a:t>Area</a:t>
            </a:r>
            <a:r>
              <a:rPr lang="en-US">
                <a:solidFill>
                  <a:srgbClr val="92D050"/>
                </a:solidFill>
              </a:rPr>
              <a:t> </a:t>
            </a:r>
            <a:r>
              <a:rPr lang="en-US"/>
              <a:t>under jurisdiction of the agency</a:t>
            </a:r>
          </a:p>
        </p:txBody>
      </p:sp>
      <p:sp>
        <p:nvSpPr>
          <p:cNvPr id="12" name="Rectangle 11">
            <a:extLst>
              <a:ext uri="{FF2B5EF4-FFF2-40B4-BE49-F238E27FC236}">
                <a16:creationId xmlns:a16="http://schemas.microsoft.com/office/drawing/2014/main" id="{965CD7E7-572C-42AC-ADB9-C52CA01BDE6E}"/>
              </a:ext>
            </a:extLst>
          </p:cNvPr>
          <p:cNvSpPr/>
          <p:nvPr/>
        </p:nvSpPr>
        <p:spPr>
          <a:xfrm>
            <a:off x="7879368" y="5373303"/>
            <a:ext cx="2174270" cy="971550"/>
          </a:xfrm>
          <a:prstGeom prst="rect">
            <a:avLst/>
          </a:prstGeom>
          <a:solidFill>
            <a:srgbClr val="E1E1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Jurisdiction and respondent characteristics</a:t>
            </a:r>
          </a:p>
        </p:txBody>
      </p:sp>
      <p:sp>
        <p:nvSpPr>
          <p:cNvPr id="20" name="TextBox 19">
            <a:extLst>
              <a:ext uri="{FF2B5EF4-FFF2-40B4-BE49-F238E27FC236}">
                <a16:creationId xmlns:a16="http://schemas.microsoft.com/office/drawing/2014/main" id="{C6036DC5-62A8-4C40-82A8-D892897DBD71}"/>
              </a:ext>
            </a:extLst>
          </p:cNvPr>
          <p:cNvSpPr txBox="1"/>
          <p:nvPr/>
        </p:nvSpPr>
        <p:spPr>
          <a:xfrm>
            <a:off x="6677805" y="1788393"/>
            <a:ext cx="3529584" cy="646331"/>
          </a:xfrm>
          <a:prstGeom prst="rect">
            <a:avLst/>
          </a:prstGeom>
          <a:noFill/>
        </p:spPr>
        <p:txBody>
          <a:bodyPr wrap="square" rtlCol="0">
            <a:spAutoFit/>
          </a:bodyPr>
          <a:lstStyle/>
          <a:p>
            <a:pPr algn="ctr"/>
            <a:r>
              <a:rPr lang="en-US">
                <a:solidFill>
                  <a:srgbClr val="098D74"/>
                </a:solidFill>
              </a:rPr>
              <a:t>2020 census population </a:t>
            </a:r>
            <a:r>
              <a:rPr lang="en-US"/>
              <a:t>of the jurisdiction</a:t>
            </a:r>
          </a:p>
        </p:txBody>
      </p:sp>
      <p:pic>
        <p:nvPicPr>
          <p:cNvPr id="10" name="Picture 9">
            <a:extLst>
              <a:ext uri="{FF2B5EF4-FFF2-40B4-BE49-F238E27FC236}">
                <a16:creationId xmlns:a16="http://schemas.microsoft.com/office/drawing/2014/main" id="{83ED5A6B-92C9-4A1F-8AE8-A1608EAABE1C}"/>
              </a:ext>
            </a:extLst>
          </p:cNvPr>
          <p:cNvPicPr>
            <a:picLocks noChangeAspect="1"/>
          </p:cNvPicPr>
          <p:nvPr/>
        </p:nvPicPr>
        <p:blipFill>
          <a:blip r:embed="rId5"/>
          <a:stretch>
            <a:fillRect/>
          </a:stretch>
        </p:blipFill>
        <p:spPr>
          <a:xfrm>
            <a:off x="6071616" y="2432304"/>
            <a:ext cx="4578493" cy="2749534"/>
          </a:xfrm>
          <a:prstGeom prst="rect">
            <a:avLst/>
          </a:prstGeom>
          <a:ln>
            <a:solidFill>
              <a:schemeClr val="bg1">
                <a:lumMod val="85000"/>
              </a:schemeClr>
            </a:solidFill>
          </a:ln>
        </p:spPr>
      </p:pic>
      <p:pic>
        <p:nvPicPr>
          <p:cNvPr id="11" name="Picture 10">
            <a:extLst>
              <a:ext uri="{FF2B5EF4-FFF2-40B4-BE49-F238E27FC236}">
                <a16:creationId xmlns:a16="http://schemas.microsoft.com/office/drawing/2014/main" id="{6A9479AB-B2C1-4150-94FF-00DCA64F3CEF}"/>
              </a:ext>
            </a:extLst>
          </p:cNvPr>
          <p:cNvPicPr>
            <a:picLocks noChangeAspect="1"/>
          </p:cNvPicPr>
          <p:nvPr/>
        </p:nvPicPr>
        <p:blipFill>
          <a:blip r:embed="rId6"/>
          <a:stretch>
            <a:fillRect/>
          </a:stretch>
        </p:blipFill>
        <p:spPr>
          <a:xfrm>
            <a:off x="1261872" y="2432304"/>
            <a:ext cx="4578493" cy="2749534"/>
          </a:xfrm>
          <a:prstGeom prst="rect">
            <a:avLst/>
          </a:prstGeom>
          <a:solidFill>
            <a:schemeClr val="bg1"/>
          </a:solidFill>
          <a:ln>
            <a:solidFill>
              <a:schemeClr val="bg1">
                <a:lumMod val="85000"/>
              </a:schemeClr>
            </a:solidFill>
          </a:ln>
        </p:spPr>
      </p:pic>
    </p:spTree>
    <p:extLst>
      <p:ext uri="{BB962C8B-B14F-4D97-AF65-F5344CB8AC3E}">
        <p14:creationId xmlns:p14="http://schemas.microsoft.com/office/powerpoint/2010/main" val="23233222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0152F44-7D0A-4216-9C4C-5235149BB363}"/>
              </a:ext>
            </a:extLst>
          </p:cNvPr>
          <p:cNvPicPr>
            <a:picLocks noChangeAspect="1"/>
          </p:cNvPicPr>
          <p:nvPr/>
        </p:nvPicPr>
        <p:blipFill>
          <a:blip r:embed="rId3">
            <a:alphaModFix amt="15000"/>
            <a:extLst>
              <a:ext uri="{BEBA8EAE-BF5A-486C-A8C5-ECC9F3942E4B}">
                <a14:imgProps xmlns:a14="http://schemas.microsoft.com/office/drawing/2010/main">
                  <a14:imgLayer r:embed="rId4">
                    <a14:imgEffect>
                      <a14:artisticBlur radius="20"/>
                    </a14:imgEffect>
                  </a14:imgLayer>
                </a14:imgProps>
              </a:ext>
            </a:extLst>
          </a:blip>
          <a:stretch>
            <a:fillRect/>
          </a:stretch>
        </p:blipFill>
        <p:spPr>
          <a:xfrm>
            <a:off x="1261872" y="1951534"/>
            <a:ext cx="8913124" cy="4517528"/>
          </a:xfrm>
          <a:prstGeom prst="rect">
            <a:avLst/>
          </a:prstGeom>
        </p:spPr>
      </p:pic>
      <p:sp>
        <p:nvSpPr>
          <p:cNvPr id="2" name="Title 1">
            <a:extLst>
              <a:ext uri="{FF2B5EF4-FFF2-40B4-BE49-F238E27FC236}">
                <a16:creationId xmlns:a16="http://schemas.microsoft.com/office/drawing/2014/main" id="{7C54D208-748F-4850-B670-C30A379A071D}"/>
              </a:ext>
            </a:extLst>
          </p:cNvPr>
          <p:cNvSpPr>
            <a:spLocks noGrp="1"/>
          </p:cNvSpPr>
          <p:nvPr>
            <p:ph type="title"/>
          </p:nvPr>
        </p:nvSpPr>
        <p:spPr/>
        <p:txBody>
          <a:bodyPr/>
          <a:lstStyle/>
          <a:p>
            <a:r>
              <a:rPr lang="en-US"/>
              <a:t>Task III: Stakeholder Survey (cont.)</a:t>
            </a:r>
          </a:p>
        </p:txBody>
      </p:sp>
      <p:sp>
        <p:nvSpPr>
          <p:cNvPr id="5" name="Slide Number Placeholder 4">
            <a:extLst>
              <a:ext uri="{FF2B5EF4-FFF2-40B4-BE49-F238E27FC236}">
                <a16:creationId xmlns:a16="http://schemas.microsoft.com/office/drawing/2014/main" id="{3880D597-EB31-4C42-9020-F483C76BF934}"/>
              </a:ext>
            </a:extLst>
          </p:cNvPr>
          <p:cNvSpPr>
            <a:spLocks noGrp="1"/>
          </p:cNvSpPr>
          <p:nvPr>
            <p:ph type="sldNum" sz="quarter" idx="12"/>
          </p:nvPr>
        </p:nvSpPr>
        <p:spPr/>
        <p:txBody>
          <a:bodyPr/>
          <a:lstStyle/>
          <a:p>
            <a:fld id="{576012C1-3069-4AF3-BCE3-B426AE9E1E23}" type="slidenum">
              <a:rPr lang="en-US" smtClean="0"/>
              <a:pPr/>
              <a:t>46</a:t>
            </a:fld>
            <a:endParaRPr lang="en-US"/>
          </a:p>
        </p:txBody>
      </p:sp>
      <p:sp>
        <p:nvSpPr>
          <p:cNvPr id="6" name="Date Placeholder 5">
            <a:extLst>
              <a:ext uri="{FF2B5EF4-FFF2-40B4-BE49-F238E27FC236}">
                <a16:creationId xmlns:a16="http://schemas.microsoft.com/office/drawing/2014/main" id="{2B0D7CC5-2592-4421-A29B-5431B35278E2}"/>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9" name="Footer Placeholder 2">
            <a:extLst>
              <a:ext uri="{FF2B5EF4-FFF2-40B4-BE49-F238E27FC236}">
                <a16:creationId xmlns:a16="http://schemas.microsoft.com/office/drawing/2014/main" id="{D5670E33-13CF-4876-8417-5D3A3852D4BA}"/>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50B4ED31-E4AB-4407-873C-E26AB6EEE4DD}"/>
              </a:ext>
            </a:extLst>
          </p:cNvPr>
          <p:cNvSpPr txBox="1"/>
          <p:nvPr/>
        </p:nvSpPr>
        <p:spPr>
          <a:xfrm>
            <a:off x="1790615" y="1785973"/>
            <a:ext cx="3527102" cy="646331"/>
          </a:xfrm>
          <a:prstGeom prst="rect">
            <a:avLst/>
          </a:prstGeom>
          <a:noFill/>
        </p:spPr>
        <p:txBody>
          <a:bodyPr wrap="square" rtlCol="0">
            <a:spAutoFit/>
          </a:bodyPr>
          <a:lstStyle/>
          <a:p>
            <a:pPr algn="ctr"/>
            <a:r>
              <a:rPr lang="en-US">
                <a:solidFill>
                  <a:srgbClr val="FFCF37"/>
                </a:solidFill>
              </a:rPr>
              <a:t>Agency affiliation </a:t>
            </a:r>
            <a:r>
              <a:rPr lang="en-US"/>
              <a:t>of the respondents</a:t>
            </a:r>
          </a:p>
        </p:txBody>
      </p:sp>
      <p:sp>
        <p:nvSpPr>
          <p:cNvPr id="12" name="Rectangle 11">
            <a:extLst>
              <a:ext uri="{FF2B5EF4-FFF2-40B4-BE49-F238E27FC236}">
                <a16:creationId xmlns:a16="http://schemas.microsoft.com/office/drawing/2014/main" id="{965CD7E7-572C-42AC-ADB9-C52CA01BDE6E}"/>
              </a:ext>
            </a:extLst>
          </p:cNvPr>
          <p:cNvSpPr/>
          <p:nvPr/>
        </p:nvSpPr>
        <p:spPr>
          <a:xfrm>
            <a:off x="7879368" y="5373303"/>
            <a:ext cx="2174270" cy="971550"/>
          </a:xfrm>
          <a:prstGeom prst="rect">
            <a:avLst/>
          </a:prstGeom>
          <a:solidFill>
            <a:srgbClr val="E1E1FF"/>
          </a:solidFill>
          <a:ln w="508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a:solidFill>
                  <a:schemeClr val="tx1"/>
                </a:solidFill>
              </a:rPr>
              <a:t>Jurisdiction and respondent characteristics</a:t>
            </a:r>
          </a:p>
        </p:txBody>
      </p:sp>
      <p:sp>
        <p:nvSpPr>
          <p:cNvPr id="15" name="TextBox 14">
            <a:extLst>
              <a:ext uri="{FF2B5EF4-FFF2-40B4-BE49-F238E27FC236}">
                <a16:creationId xmlns:a16="http://schemas.microsoft.com/office/drawing/2014/main" id="{655C878F-78F4-43FA-BAE0-59CCDD0607FB}"/>
              </a:ext>
            </a:extLst>
          </p:cNvPr>
          <p:cNvSpPr txBox="1"/>
          <p:nvPr/>
        </p:nvSpPr>
        <p:spPr>
          <a:xfrm>
            <a:off x="6677805" y="1788393"/>
            <a:ext cx="3529584" cy="369332"/>
          </a:xfrm>
          <a:prstGeom prst="rect">
            <a:avLst/>
          </a:prstGeom>
          <a:noFill/>
        </p:spPr>
        <p:txBody>
          <a:bodyPr wrap="square" rtlCol="0">
            <a:spAutoFit/>
          </a:bodyPr>
          <a:lstStyle/>
          <a:p>
            <a:pPr algn="ctr"/>
            <a:r>
              <a:rPr lang="en-US">
                <a:solidFill>
                  <a:srgbClr val="7030A0"/>
                </a:solidFill>
              </a:rPr>
              <a:t>Role</a:t>
            </a:r>
            <a:r>
              <a:rPr lang="en-US">
                <a:solidFill>
                  <a:srgbClr val="E51D26"/>
                </a:solidFill>
              </a:rPr>
              <a:t> </a:t>
            </a:r>
            <a:r>
              <a:rPr lang="en-US"/>
              <a:t>of the respondents</a:t>
            </a:r>
          </a:p>
        </p:txBody>
      </p:sp>
      <p:pic>
        <p:nvPicPr>
          <p:cNvPr id="4" name="Picture 3">
            <a:extLst>
              <a:ext uri="{FF2B5EF4-FFF2-40B4-BE49-F238E27FC236}">
                <a16:creationId xmlns:a16="http://schemas.microsoft.com/office/drawing/2014/main" id="{1C25A731-1373-41E8-B0C1-576933AA1307}"/>
              </a:ext>
            </a:extLst>
          </p:cNvPr>
          <p:cNvPicPr>
            <a:picLocks noChangeAspect="1"/>
          </p:cNvPicPr>
          <p:nvPr/>
        </p:nvPicPr>
        <p:blipFill>
          <a:blip r:embed="rId5"/>
          <a:stretch>
            <a:fillRect/>
          </a:stretch>
        </p:blipFill>
        <p:spPr>
          <a:xfrm>
            <a:off x="1261872" y="2432304"/>
            <a:ext cx="4578493" cy="2755631"/>
          </a:xfrm>
          <a:prstGeom prst="rect">
            <a:avLst/>
          </a:prstGeom>
          <a:solidFill>
            <a:schemeClr val="bg1"/>
          </a:solidFill>
          <a:ln>
            <a:solidFill>
              <a:schemeClr val="bg1">
                <a:lumMod val="85000"/>
              </a:schemeClr>
            </a:solidFill>
          </a:ln>
        </p:spPr>
      </p:pic>
      <p:pic>
        <p:nvPicPr>
          <p:cNvPr id="7" name="Picture 6">
            <a:extLst>
              <a:ext uri="{FF2B5EF4-FFF2-40B4-BE49-F238E27FC236}">
                <a16:creationId xmlns:a16="http://schemas.microsoft.com/office/drawing/2014/main" id="{99D0516B-0D4C-42C3-A9E9-B3510AF309C4}"/>
              </a:ext>
            </a:extLst>
          </p:cNvPr>
          <p:cNvPicPr>
            <a:picLocks noChangeAspect="1"/>
          </p:cNvPicPr>
          <p:nvPr/>
        </p:nvPicPr>
        <p:blipFill>
          <a:blip r:embed="rId6"/>
          <a:stretch>
            <a:fillRect/>
          </a:stretch>
        </p:blipFill>
        <p:spPr>
          <a:xfrm>
            <a:off x="6071616" y="2432304"/>
            <a:ext cx="4584589" cy="2749534"/>
          </a:xfrm>
          <a:prstGeom prst="rect">
            <a:avLst/>
          </a:prstGeom>
          <a:solidFill>
            <a:schemeClr val="bg1"/>
          </a:solidFill>
          <a:ln>
            <a:solidFill>
              <a:schemeClr val="bg1">
                <a:lumMod val="85000"/>
              </a:schemeClr>
            </a:solidFill>
          </a:ln>
        </p:spPr>
      </p:pic>
    </p:spTree>
    <p:extLst>
      <p:ext uri="{BB962C8B-B14F-4D97-AF65-F5344CB8AC3E}">
        <p14:creationId xmlns:p14="http://schemas.microsoft.com/office/powerpoint/2010/main" val="1110048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2E0A090C-0917-4801-836D-56B9E8370284}"/>
              </a:ext>
            </a:extLst>
          </p:cNvPr>
          <p:cNvGraphicFramePr>
            <a:graphicFrameLocks noGrp="1"/>
          </p:cNvGraphicFramePr>
          <p:nvPr>
            <p:ph sz="quarter" idx="1"/>
            <p:extLst>
              <p:ext uri="{D42A27DB-BD31-4B8C-83A1-F6EECF244321}">
                <p14:modId xmlns:p14="http://schemas.microsoft.com/office/powerpoint/2010/main" val="3646573369"/>
              </p:ext>
            </p:extLst>
          </p:nvPr>
        </p:nvGraphicFramePr>
        <p:xfrm>
          <a:off x="1261872" y="1691322"/>
          <a:ext cx="9674948" cy="481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638F8EA-BD1E-4448-BADC-C4A98CCCFC2F}"/>
              </a:ext>
            </a:extLst>
          </p:cNvPr>
          <p:cNvSpPr>
            <a:spLocks noGrp="1"/>
          </p:cNvSpPr>
          <p:nvPr>
            <p:ph type="title"/>
          </p:nvPr>
        </p:nvSpPr>
        <p:spPr/>
        <p:txBody>
          <a:bodyPr/>
          <a:lstStyle/>
          <a:p>
            <a:r>
              <a:rPr lang="en-US"/>
              <a:t>Outline</a:t>
            </a:r>
          </a:p>
        </p:txBody>
      </p:sp>
      <p:sp>
        <p:nvSpPr>
          <p:cNvPr id="5" name="Slide Number Placeholder 4">
            <a:extLst>
              <a:ext uri="{FF2B5EF4-FFF2-40B4-BE49-F238E27FC236}">
                <a16:creationId xmlns:a16="http://schemas.microsoft.com/office/drawing/2014/main" id="{3A375E8F-4895-48C8-80CD-F4DCEE3B3BED}"/>
              </a:ext>
            </a:extLst>
          </p:cNvPr>
          <p:cNvSpPr>
            <a:spLocks noGrp="1"/>
          </p:cNvSpPr>
          <p:nvPr>
            <p:ph type="sldNum" sz="quarter" idx="12"/>
          </p:nvPr>
        </p:nvSpPr>
        <p:spPr/>
        <p:txBody>
          <a:bodyPr/>
          <a:lstStyle/>
          <a:p>
            <a:fld id="{576012C1-3069-4AF3-BCE3-B426AE9E1E23}" type="slidenum">
              <a:rPr lang="en-US" smtClean="0"/>
              <a:pPr/>
              <a:t>47</a:t>
            </a:fld>
            <a:endParaRPr lang="en-US"/>
          </a:p>
        </p:txBody>
      </p:sp>
      <p:sp>
        <p:nvSpPr>
          <p:cNvPr id="6" name="Date Placeholder 5">
            <a:extLst>
              <a:ext uri="{FF2B5EF4-FFF2-40B4-BE49-F238E27FC236}">
                <a16:creationId xmlns:a16="http://schemas.microsoft.com/office/drawing/2014/main" id="{D2BD79FE-3BDF-4992-A5E5-049B5F89F19A}"/>
              </a:ext>
            </a:extLst>
          </p:cNvPr>
          <p:cNvSpPr>
            <a:spLocks noGrp="1"/>
          </p:cNvSpPr>
          <p:nvPr>
            <p:ph type="dt" sz="half" idx="2"/>
          </p:nvPr>
        </p:nvSpPr>
        <p:spPr/>
        <p:txBody>
          <a:bodyPr/>
          <a:lstStyle/>
          <a:p>
            <a:fld id="{BBBC1493-1DED-4960-86F6-5861BF48B166}" type="datetime1">
              <a:rPr lang="en-US" smtClean="0"/>
              <a:t>3/15/2024</a:t>
            </a:fld>
            <a:endParaRPr lang="en-US"/>
          </a:p>
        </p:txBody>
      </p:sp>
      <p:sp>
        <p:nvSpPr>
          <p:cNvPr id="8" name="Footer Placeholder 2">
            <a:extLst>
              <a:ext uri="{FF2B5EF4-FFF2-40B4-BE49-F238E27FC236}">
                <a16:creationId xmlns:a16="http://schemas.microsoft.com/office/drawing/2014/main" id="{4FB5ADCD-D48B-4694-8EA2-4D979B31AEB6}"/>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1179350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8034" y="1837738"/>
            <a:ext cx="9418320" cy="4041648"/>
          </a:xfrm>
        </p:spPr>
        <p:txBody>
          <a:bodyPr>
            <a:normAutofit/>
          </a:bodyPr>
          <a:lstStyle/>
          <a:p>
            <a:pPr algn="ctr"/>
            <a:r>
              <a:rPr lang="en-US" sz="4400" b="1"/>
              <a:t>Phase II:</a:t>
            </a:r>
            <a:br>
              <a:rPr lang="en-US" sz="4400" b="1"/>
            </a:br>
            <a:r>
              <a:rPr lang="en-US" sz="4400" b="1"/>
              <a:t>Guidebook</a:t>
            </a:r>
            <a:br>
              <a:rPr lang="en-US" sz="4400" b="1"/>
            </a:br>
            <a:br>
              <a:rPr lang="en-US" sz="4400" b="1"/>
            </a:br>
            <a:br>
              <a:rPr lang="en-US" sz="4400" b="1"/>
            </a:br>
            <a:endParaRPr lang="en-US" sz="4400"/>
          </a:p>
        </p:txBody>
      </p:sp>
      <p:sp>
        <p:nvSpPr>
          <p:cNvPr id="5" name="Slide Number Placeholder 4"/>
          <p:cNvSpPr>
            <a:spLocks noGrp="1"/>
          </p:cNvSpPr>
          <p:nvPr>
            <p:ph type="sldNum" sz="quarter" idx="12"/>
          </p:nvPr>
        </p:nvSpPr>
        <p:spPr/>
        <p:txBody>
          <a:bodyPr/>
          <a:lstStyle/>
          <a:p>
            <a:fld id="{576012C1-3069-4AF3-BCE3-B426AE9E1E23}" type="slidenum">
              <a:rPr lang="en-US" smtClean="0"/>
              <a:pPr/>
              <a:t>48</a:t>
            </a:fld>
            <a:endParaRPr lang="en-US"/>
          </a:p>
        </p:txBody>
      </p:sp>
      <p:sp>
        <p:nvSpPr>
          <p:cNvPr id="2" name="Date Placeholder 1">
            <a:extLst>
              <a:ext uri="{FF2B5EF4-FFF2-40B4-BE49-F238E27FC236}">
                <a16:creationId xmlns:a16="http://schemas.microsoft.com/office/drawing/2014/main" id="{2C0B69FD-A629-4235-8E71-5D35A57E83F9}"/>
              </a:ext>
            </a:extLst>
          </p:cNvPr>
          <p:cNvSpPr>
            <a:spLocks noGrp="1"/>
          </p:cNvSpPr>
          <p:nvPr>
            <p:ph type="dt" sz="half" idx="10"/>
          </p:nvPr>
        </p:nvSpPr>
        <p:spPr/>
        <p:txBody>
          <a:bodyPr/>
          <a:lstStyle/>
          <a:p>
            <a:fld id="{CD7ACC25-927E-4DFC-96B0-73171F223202}" type="datetime1">
              <a:rPr lang="en-US" smtClean="0"/>
              <a:t>3/15/2024</a:t>
            </a:fld>
            <a:endParaRPr lang="en-US"/>
          </a:p>
        </p:txBody>
      </p:sp>
      <p:sp>
        <p:nvSpPr>
          <p:cNvPr id="6" name="Footer Placeholder 2">
            <a:extLst>
              <a:ext uri="{FF2B5EF4-FFF2-40B4-BE49-F238E27FC236}">
                <a16:creationId xmlns:a16="http://schemas.microsoft.com/office/drawing/2014/main" id="{786E948A-8F5B-418B-AAA0-8D92F35A5823}"/>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859171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C970-4549-4EF2-85F8-23F71351DE2C}"/>
              </a:ext>
            </a:extLst>
          </p:cNvPr>
          <p:cNvSpPr>
            <a:spLocks noGrp="1"/>
          </p:cNvSpPr>
          <p:nvPr>
            <p:ph type="title"/>
          </p:nvPr>
        </p:nvSpPr>
        <p:spPr/>
        <p:txBody>
          <a:bodyPr/>
          <a:lstStyle/>
          <a:p>
            <a:r>
              <a:rPr lang="en-US"/>
              <a:t>Guidebook Outline</a:t>
            </a:r>
          </a:p>
        </p:txBody>
      </p:sp>
      <p:sp>
        <p:nvSpPr>
          <p:cNvPr id="3" name="Content Placeholder 2">
            <a:extLst>
              <a:ext uri="{FF2B5EF4-FFF2-40B4-BE49-F238E27FC236}">
                <a16:creationId xmlns:a16="http://schemas.microsoft.com/office/drawing/2014/main" id="{7728643A-B214-416B-AFEC-23A1D51ED81E}"/>
              </a:ext>
            </a:extLst>
          </p:cNvPr>
          <p:cNvSpPr>
            <a:spLocks noGrp="1"/>
          </p:cNvSpPr>
          <p:nvPr>
            <p:ph idx="1"/>
          </p:nvPr>
        </p:nvSpPr>
        <p:spPr/>
        <p:txBody>
          <a:bodyPr>
            <a:normAutofit/>
          </a:bodyPr>
          <a:lstStyle/>
          <a:p>
            <a:pPr marL="0" indent="0">
              <a:buNone/>
            </a:pPr>
            <a:r>
              <a:rPr lang="en-US" b="1"/>
              <a:t>Two major focus items</a:t>
            </a:r>
          </a:p>
          <a:p>
            <a:r>
              <a:rPr lang="en-US" sz="2000" b="1">
                <a:solidFill>
                  <a:schemeClr val="tx1">
                    <a:lumMod val="85000"/>
                    <a:lumOff val="15000"/>
                  </a:schemeClr>
                </a:solidFill>
              </a:rPr>
              <a:t>Performance Metrics</a:t>
            </a:r>
          </a:p>
          <a:p>
            <a:pPr marL="834390" lvl="2" indent="-285750">
              <a:lnSpc>
                <a:spcPct val="100000"/>
              </a:lnSpc>
              <a:spcBef>
                <a:spcPts val="300"/>
              </a:spcBef>
              <a:spcAft>
                <a:spcPts val="300"/>
              </a:spcAft>
              <a:buFont typeface="Wingdings" panose="05000000000000000000" pitchFamily="2" charset="2"/>
              <a:buChar char="q"/>
            </a:pPr>
            <a:r>
              <a:rPr lang="en-US" sz="1800"/>
              <a:t>Measures for trip-based </a:t>
            </a:r>
            <a:r>
              <a:rPr lang="en-US" sz="1800" err="1"/>
              <a:t>TDFM</a:t>
            </a:r>
            <a:endParaRPr lang="en-US" sz="1800"/>
          </a:p>
          <a:p>
            <a:pPr marL="834390" lvl="2" indent="-285750">
              <a:lnSpc>
                <a:spcPct val="100000"/>
              </a:lnSpc>
              <a:spcBef>
                <a:spcPts val="300"/>
              </a:spcBef>
              <a:spcAft>
                <a:spcPts val="300"/>
              </a:spcAft>
              <a:buFont typeface="Wingdings" panose="05000000000000000000" pitchFamily="2" charset="2"/>
              <a:buChar char="q"/>
            </a:pPr>
            <a:r>
              <a:rPr lang="en-US" sz="1800"/>
              <a:t>Measures for activity-based </a:t>
            </a:r>
            <a:r>
              <a:rPr lang="en-US" sz="1800" err="1"/>
              <a:t>TDFM</a:t>
            </a:r>
            <a:endParaRPr lang="en-US" sz="1800"/>
          </a:p>
          <a:p>
            <a:pPr marL="834390" lvl="2" indent="-285750">
              <a:lnSpc>
                <a:spcPct val="100000"/>
              </a:lnSpc>
              <a:spcBef>
                <a:spcPts val="300"/>
              </a:spcBef>
              <a:spcAft>
                <a:spcPts val="300"/>
              </a:spcAft>
              <a:buFont typeface="Wingdings" panose="05000000000000000000" pitchFamily="2" charset="2"/>
              <a:buChar char="q"/>
            </a:pPr>
            <a:endParaRPr lang="en-US" sz="1800"/>
          </a:p>
          <a:p>
            <a:endParaRPr lang="en-US" sz="2000" b="1">
              <a:solidFill>
                <a:schemeClr val="tx1">
                  <a:lumMod val="85000"/>
                  <a:lumOff val="15000"/>
                </a:schemeClr>
              </a:solidFill>
            </a:endParaRPr>
          </a:p>
          <a:p>
            <a:r>
              <a:rPr lang="en-US" sz="2000" b="1" err="1">
                <a:solidFill>
                  <a:schemeClr val="tx1">
                    <a:lumMod val="85000"/>
                    <a:lumOff val="15000"/>
                  </a:schemeClr>
                </a:solidFill>
              </a:rPr>
              <a:t>TDFM</a:t>
            </a:r>
            <a:r>
              <a:rPr lang="en-US" sz="2000" b="1">
                <a:solidFill>
                  <a:schemeClr val="tx1">
                    <a:lumMod val="85000"/>
                    <a:lumOff val="15000"/>
                  </a:schemeClr>
                </a:solidFill>
              </a:rPr>
              <a:t> update procedures</a:t>
            </a:r>
          </a:p>
          <a:p>
            <a:pPr marL="834390" lvl="2" indent="-285750">
              <a:lnSpc>
                <a:spcPct val="100000"/>
              </a:lnSpc>
              <a:spcBef>
                <a:spcPts val="300"/>
              </a:spcBef>
              <a:spcAft>
                <a:spcPts val="300"/>
              </a:spcAft>
              <a:buFont typeface="Wingdings" panose="05000000000000000000" pitchFamily="2" charset="2"/>
              <a:buChar char="q"/>
            </a:pPr>
            <a:r>
              <a:rPr lang="en-US" sz="1800"/>
              <a:t>Limited implementation examples in literature</a:t>
            </a:r>
          </a:p>
          <a:p>
            <a:pPr marL="834390" lvl="2" indent="-285750">
              <a:lnSpc>
                <a:spcPct val="100000"/>
              </a:lnSpc>
              <a:spcBef>
                <a:spcPts val="300"/>
              </a:spcBef>
              <a:spcAft>
                <a:spcPts val="300"/>
              </a:spcAft>
              <a:buFont typeface="Wingdings" panose="05000000000000000000" pitchFamily="2" charset="2"/>
              <a:buChar char="q"/>
            </a:pPr>
            <a:r>
              <a:rPr lang="en-US" sz="1800"/>
              <a:t>Build synthetic data to develop future scenarios of expected change</a:t>
            </a:r>
          </a:p>
          <a:p>
            <a:pPr marL="834390" lvl="2" indent="-285750">
              <a:lnSpc>
                <a:spcPct val="100000"/>
              </a:lnSpc>
              <a:spcBef>
                <a:spcPts val="300"/>
              </a:spcBef>
              <a:spcAft>
                <a:spcPts val="300"/>
              </a:spcAft>
              <a:buFont typeface="Wingdings" panose="05000000000000000000" pitchFamily="2" charset="2"/>
              <a:buChar char="q"/>
            </a:pPr>
            <a:r>
              <a:rPr lang="en-US" sz="1800"/>
              <a:t>Implement models for current and synthetic data to illustrate change to </a:t>
            </a:r>
            <a:r>
              <a:rPr lang="en-US" sz="1800" err="1"/>
              <a:t>TDFM</a:t>
            </a:r>
            <a:r>
              <a:rPr lang="en-US" sz="1800"/>
              <a:t> components</a:t>
            </a:r>
          </a:p>
        </p:txBody>
      </p:sp>
      <p:sp>
        <p:nvSpPr>
          <p:cNvPr id="16" name="Footer Placeholder 2">
            <a:extLst>
              <a:ext uri="{FF2B5EF4-FFF2-40B4-BE49-F238E27FC236}">
                <a16:creationId xmlns:a16="http://schemas.microsoft.com/office/drawing/2014/main" id="{CDECCB9E-D40C-4CA6-97B7-96DA9022E878}"/>
              </a:ext>
            </a:extLst>
          </p:cNvPr>
          <p:cNvSpPr>
            <a:spLocks noGrp="1"/>
          </p:cNvSpPr>
          <p:nvPr>
            <p:ph type="ftr" sz="quarter" idx="11"/>
          </p:nvPr>
        </p:nvSpPr>
        <p:spPr/>
        <p:txBody>
          <a:bodyPr/>
          <a:lstStyle/>
          <a:p>
            <a:r>
              <a:rPr lang="en-US"/>
              <a:t>Interim Meeting</a:t>
            </a:r>
          </a:p>
        </p:txBody>
      </p:sp>
      <p:sp>
        <p:nvSpPr>
          <p:cNvPr id="5" name="Slide Number Placeholder 4">
            <a:extLst>
              <a:ext uri="{FF2B5EF4-FFF2-40B4-BE49-F238E27FC236}">
                <a16:creationId xmlns:a16="http://schemas.microsoft.com/office/drawing/2014/main" id="{779ABB14-7008-415C-81B7-C70299A9DD7A}"/>
              </a:ext>
            </a:extLst>
          </p:cNvPr>
          <p:cNvSpPr>
            <a:spLocks noGrp="1"/>
          </p:cNvSpPr>
          <p:nvPr>
            <p:ph type="sldNum" sz="quarter" idx="12"/>
          </p:nvPr>
        </p:nvSpPr>
        <p:spPr/>
        <p:txBody>
          <a:bodyPr/>
          <a:lstStyle/>
          <a:p>
            <a:fld id="{576012C1-3069-4AF3-BCE3-B426AE9E1E23}" type="slidenum">
              <a:rPr lang="en-US" smtClean="0"/>
              <a:pPr/>
              <a:t>49</a:t>
            </a:fld>
            <a:endParaRPr lang="en-US"/>
          </a:p>
        </p:txBody>
      </p:sp>
      <p:sp>
        <p:nvSpPr>
          <p:cNvPr id="6" name="Date Placeholder 5">
            <a:extLst>
              <a:ext uri="{FF2B5EF4-FFF2-40B4-BE49-F238E27FC236}">
                <a16:creationId xmlns:a16="http://schemas.microsoft.com/office/drawing/2014/main" id="{A5F8073A-5CA3-452D-BA91-F70978571E71}"/>
              </a:ext>
            </a:extLst>
          </p:cNvPr>
          <p:cNvSpPr>
            <a:spLocks noGrp="1"/>
          </p:cNvSpPr>
          <p:nvPr>
            <p:ph type="dt" sz="half" idx="2"/>
          </p:nvPr>
        </p:nvSpPr>
        <p:spPr/>
        <p:txBody>
          <a:bodyPr/>
          <a:lstStyle/>
          <a:p>
            <a:fld id="{5349AE63-15E7-4D50-A24F-0B1135822857}" type="datetime1">
              <a:rPr lang="en-US" smtClean="0"/>
              <a:t>3/15/2024</a:t>
            </a:fld>
            <a:endParaRPr lang="en-US"/>
          </a:p>
        </p:txBody>
      </p:sp>
    </p:spTree>
    <p:extLst>
      <p:ext uri="{BB962C8B-B14F-4D97-AF65-F5344CB8AC3E}">
        <p14:creationId xmlns:p14="http://schemas.microsoft.com/office/powerpoint/2010/main" val="64307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EB52-AE4E-4469-B6DF-482BD4C1789D}"/>
              </a:ext>
            </a:extLst>
          </p:cNvPr>
          <p:cNvSpPr>
            <a:spLocks noGrp="1"/>
          </p:cNvSpPr>
          <p:nvPr>
            <p:ph type="title"/>
          </p:nvPr>
        </p:nvSpPr>
        <p:spPr/>
        <p:txBody>
          <a:bodyPr/>
          <a:lstStyle/>
          <a:p>
            <a:r>
              <a:rPr lang="en-US" dirty="0"/>
              <a:t>Research Team</a:t>
            </a:r>
          </a:p>
        </p:txBody>
      </p:sp>
      <p:sp>
        <p:nvSpPr>
          <p:cNvPr id="5" name="Slide Number Placeholder 4">
            <a:extLst>
              <a:ext uri="{FF2B5EF4-FFF2-40B4-BE49-F238E27FC236}">
                <a16:creationId xmlns:a16="http://schemas.microsoft.com/office/drawing/2014/main" id="{CF83C7D8-9616-49A9-A75D-1205AB2186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76012C1-3069-4AF3-BCE3-B426AE9E1E23}" type="slidenum">
              <a:rPr kumimoji="0" lang="en-US" sz="1600" b="0" i="0" u="none" strike="noStrike" kern="1200" cap="none" spc="0" normalizeH="0" baseline="0" noProof="0" smtClean="0">
                <a:ln>
                  <a:noFill/>
                </a:ln>
                <a:solidFill>
                  <a:srgbClr val="000000"/>
                </a:solidFill>
                <a:effectLst/>
                <a:highlight>
                  <a:srgbClr val="B7A369"/>
                </a:highligh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000000"/>
              </a:solidFill>
              <a:effectLst/>
              <a:highlight>
                <a:srgbClr val="B7A369"/>
              </a:highlight>
              <a:uLnTx/>
              <a:uFillTx/>
              <a:latin typeface="Century Schoolbook" panose="02040604050505020304"/>
              <a:ea typeface="+mn-ea"/>
              <a:cs typeface="+mn-cs"/>
            </a:endParaRPr>
          </a:p>
        </p:txBody>
      </p:sp>
      <p:sp>
        <p:nvSpPr>
          <p:cNvPr id="6" name="Date Placeholder 5">
            <a:extLst>
              <a:ext uri="{FF2B5EF4-FFF2-40B4-BE49-F238E27FC236}">
                <a16:creationId xmlns:a16="http://schemas.microsoft.com/office/drawing/2014/main" id="{8E0AF570-F00B-4AFF-8015-5B3B8668093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8BC85B-CF15-4B68-B258-B3E1D92D631F}" type="datetime1">
              <a:rPr kumimoji="0" lang="en-US" sz="1600" b="0" i="0" u="none" strike="noStrike" kern="1200" cap="none" spc="0" normalizeH="0" baseline="0" noProof="0" smtClean="0">
                <a:ln>
                  <a:noFill/>
                </a:ln>
                <a:solidFill>
                  <a:srgbClr val="000000"/>
                </a:solidFill>
                <a:effectLst/>
                <a:uLnTx/>
                <a:uFillTx/>
                <a:latin typeface="Century Schoolbook" panose="020406040505050203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3/15/2024</a:t>
            </a:fld>
            <a:endParaRPr kumimoji="0" lang="en-US" sz="16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graphicFrame>
        <p:nvGraphicFramePr>
          <p:cNvPr id="4" name="Content Placeholder 3">
            <a:extLst>
              <a:ext uri="{FF2B5EF4-FFF2-40B4-BE49-F238E27FC236}">
                <a16:creationId xmlns:a16="http://schemas.microsoft.com/office/drawing/2014/main" id="{9079F0B2-0338-3068-B494-8C6FC2AC84CA}"/>
              </a:ext>
            </a:extLst>
          </p:cNvPr>
          <p:cNvGraphicFramePr>
            <a:graphicFrameLocks noGrp="1"/>
          </p:cNvGraphicFramePr>
          <p:nvPr>
            <p:ph idx="1"/>
            <p:extLst>
              <p:ext uri="{D42A27DB-BD31-4B8C-83A1-F6EECF244321}">
                <p14:modId xmlns:p14="http://schemas.microsoft.com/office/powerpoint/2010/main" val="2039418987"/>
              </p:ext>
            </p:extLst>
          </p:nvPr>
        </p:nvGraphicFramePr>
        <p:xfrm>
          <a:off x="824572" y="2609714"/>
          <a:ext cx="9581744" cy="405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person wearing a suit and tie&#10;&#10;Description automatically generated with medium confidence">
            <a:extLst>
              <a:ext uri="{FF2B5EF4-FFF2-40B4-BE49-F238E27FC236}">
                <a16:creationId xmlns:a16="http://schemas.microsoft.com/office/drawing/2014/main" id="{59AF1736-4220-4260-B9F2-B4AECC0FDD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58418" y="2843980"/>
            <a:ext cx="1763527" cy="1524295"/>
          </a:xfrm>
          <a:prstGeom prst="rect">
            <a:avLst/>
          </a:prstGeom>
        </p:spPr>
      </p:pic>
      <p:sp>
        <p:nvSpPr>
          <p:cNvPr id="8" name="Footer Placeholder 2">
            <a:extLst>
              <a:ext uri="{FF2B5EF4-FFF2-40B4-BE49-F238E27FC236}">
                <a16:creationId xmlns:a16="http://schemas.microsoft.com/office/drawing/2014/main" id="{F9117EBC-03BD-4E03-9EF8-2E8878D2A665}"/>
              </a:ext>
            </a:extLst>
          </p:cNvPr>
          <p:cNvSpPr>
            <a:spLocks noGrp="1"/>
          </p:cNvSpPr>
          <p:nvPr>
            <p:ph type="ftr" sz="quarter" idx="11"/>
          </p:nvPr>
        </p:nvSpPr>
        <p:spPr>
          <a:xfrm rot="16200000">
            <a:off x="9959341" y="4046537"/>
            <a:ext cx="3581400" cy="365125"/>
          </a:xfrm>
        </p:spPr>
        <p:txBody>
          <a:bodyPr/>
          <a:lstStyle/>
          <a:p>
            <a:r>
              <a:rPr lang="en-US"/>
              <a:t>Interim Meeting</a:t>
            </a:r>
          </a:p>
        </p:txBody>
      </p:sp>
      <p:pic>
        <p:nvPicPr>
          <p:cNvPr id="9" name="Picture 8">
            <a:extLst>
              <a:ext uri="{FF2B5EF4-FFF2-40B4-BE49-F238E27FC236}">
                <a16:creationId xmlns:a16="http://schemas.microsoft.com/office/drawing/2014/main" id="{C6900F83-659D-4203-9AB7-ECCA72AF99A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3148" y="1727849"/>
            <a:ext cx="2413948" cy="574537"/>
          </a:xfrm>
          <a:prstGeom prst="rect">
            <a:avLst/>
          </a:prstGeom>
        </p:spPr>
      </p:pic>
    </p:spTree>
    <p:extLst>
      <p:ext uri="{BB962C8B-B14F-4D97-AF65-F5344CB8AC3E}">
        <p14:creationId xmlns:p14="http://schemas.microsoft.com/office/powerpoint/2010/main" val="4239336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Performance Metrics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50</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7F6A6D80-FA7F-4224-A9A1-A9E1F33AFEAB}"/>
              </a:ext>
            </a:extLst>
          </p:cNvPr>
          <p:cNvGraphicFramePr>
            <a:graphicFrameLocks noGrp="1"/>
          </p:cNvGraphicFramePr>
          <p:nvPr>
            <p:extLst>
              <p:ext uri="{D42A27DB-BD31-4B8C-83A1-F6EECF244321}">
                <p14:modId xmlns:p14="http://schemas.microsoft.com/office/powerpoint/2010/main" val="2993597906"/>
              </p:ext>
            </p:extLst>
          </p:nvPr>
        </p:nvGraphicFramePr>
        <p:xfrm>
          <a:off x="1261872" y="1828800"/>
          <a:ext cx="9551192" cy="3946151"/>
        </p:xfrm>
        <a:graphic>
          <a:graphicData uri="http://schemas.openxmlformats.org/drawingml/2006/table">
            <a:tbl>
              <a:tblPr firstRow="1" firstCol="1" bandRow="1">
                <a:tableStyleId>{5C22544A-7EE6-4342-B048-85BDC9FD1C3A}</a:tableStyleId>
              </a:tblPr>
              <a:tblGrid>
                <a:gridCol w="2728912">
                  <a:extLst>
                    <a:ext uri="{9D8B030D-6E8A-4147-A177-3AD203B41FA5}">
                      <a16:colId xmlns:a16="http://schemas.microsoft.com/office/drawing/2014/main" val="3416492017"/>
                    </a:ext>
                  </a:extLst>
                </a:gridCol>
                <a:gridCol w="3411140">
                  <a:extLst>
                    <a:ext uri="{9D8B030D-6E8A-4147-A177-3AD203B41FA5}">
                      <a16:colId xmlns:a16="http://schemas.microsoft.com/office/drawing/2014/main" val="313607716"/>
                    </a:ext>
                  </a:extLst>
                </a:gridCol>
                <a:gridCol w="3411140">
                  <a:extLst>
                    <a:ext uri="{9D8B030D-6E8A-4147-A177-3AD203B41FA5}">
                      <a16:colId xmlns:a16="http://schemas.microsoft.com/office/drawing/2014/main" val="3148267545"/>
                    </a:ext>
                  </a:extLst>
                </a:gridCol>
              </a:tblGrid>
              <a:tr h="218104">
                <a:tc gridSpan="3">
                  <a:txBody>
                    <a:bodyPr/>
                    <a:lstStyle/>
                    <a:p>
                      <a:pPr marL="0" marR="0" algn="ctr">
                        <a:spcBef>
                          <a:spcPts val="0"/>
                        </a:spcBef>
                        <a:spcAft>
                          <a:spcPts val="0"/>
                        </a:spcAft>
                      </a:pPr>
                      <a:r>
                        <a:rPr lang="en-US" sz="1800">
                          <a:effectLst/>
                        </a:rPr>
                        <a:t>Trip-based Model</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935828"/>
                  </a:ext>
                </a:extLst>
              </a:tr>
              <a:tr h="654311">
                <a:tc>
                  <a:txBody>
                    <a:bodyPr/>
                    <a:lstStyle/>
                    <a:p>
                      <a:pPr marL="0" marR="0" algn="ctr">
                        <a:spcBef>
                          <a:spcPts val="0"/>
                        </a:spcBef>
                        <a:spcAft>
                          <a:spcPts val="0"/>
                        </a:spcAft>
                      </a:pPr>
                      <a:r>
                        <a:rPr lang="en-US" sz="1800">
                          <a:solidFill>
                            <a:schemeClr val="bg1"/>
                          </a:solidFill>
                          <a:effectLst/>
                        </a:rPr>
                        <a:t>Component</a:t>
                      </a:r>
                      <a:endParaRPr lang="en-US" sz="18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ctr">
                        <a:spcBef>
                          <a:spcPts val="0"/>
                        </a:spcBef>
                        <a:spcAft>
                          <a:spcPts val="0"/>
                        </a:spcAft>
                      </a:pPr>
                      <a:r>
                        <a:rPr lang="en-US" sz="1800" b="1">
                          <a:solidFill>
                            <a:schemeClr val="bg1"/>
                          </a:solidFill>
                          <a:effectLst/>
                        </a:rPr>
                        <a:t>Performance Metrics computed as change after NMO adoption</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tc>
                  <a:txBody>
                    <a:bodyPr/>
                    <a:lstStyle/>
                    <a:p>
                      <a:pPr marL="0" marR="0" algn="ctr">
                        <a:spcBef>
                          <a:spcPts val="0"/>
                        </a:spcBef>
                        <a:spcAft>
                          <a:spcPts val="0"/>
                        </a:spcAft>
                      </a:pPr>
                      <a:r>
                        <a:rPr lang="en-US" sz="1800" b="1">
                          <a:solidFill>
                            <a:schemeClr val="bg1"/>
                          </a:solidFill>
                          <a:effectLst/>
                        </a:rPr>
                        <a:t>Data Source</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extLst>
                  <a:ext uri="{0D108BD9-81ED-4DB2-BD59-A6C34878D82A}">
                    <a16:rowId xmlns:a16="http://schemas.microsoft.com/office/drawing/2014/main" val="4206861054"/>
                  </a:ext>
                </a:extLst>
              </a:tr>
              <a:tr h="654311">
                <a:tc rowSpan="3">
                  <a:txBody>
                    <a:bodyPr/>
                    <a:lstStyle/>
                    <a:p>
                      <a:pPr marL="0" marR="0" algn="l">
                        <a:spcBef>
                          <a:spcPts val="0"/>
                        </a:spcBef>
                        <a:spcAft>
                          <a:spcPts val="0"/>
                        </a:spcAft>
                      </a:pPr>
                      <a:r>
                        <a:rPr lang="en-US" sz="1800">
                          <a:effectLst/>
                        </a:rPr>
                        <a:t>Socio-demographic and socio-economic variables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Population composition (age, gender, ethnicity and income)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US Census data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3878481885"/>
                  </a:ext>
                </a:extLst>
              </a:tr>
              <a:tr h="907255">
                <a:tc vMerge="1">
                  <a:txBody>
                    <a:bodyPr/>
                    <a:lstStyle/>
                    <a:p>
                      <a:endParaRPr lang="en-US"/>
                    </a:p>
                  </a:txBody>
                  <a:tcPr/>
                </a:tc>
                <a:tc>
                  <a:txBody>
                    <a:bodyPr/>
                    <a:lstStyle/>
                    <a:p>
                      <a:pPr marL="0" marR="0" algn="l">
                        <a:spcBef>
                          <a:spcPts val="0"/>
                        </a:spcBef>
                        <a:spcAft>
                          <a:spcPts val="0"/>
                        </a:spcAft>
                      </a:pPr>
                      <a:r>
                        <a:rPr lang="en-US" sz="1800">
                          <a:effectLst/>
                        </a:rPr>
                        <a:t>Vehicle Ownership (household and regional)</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NHTS/Local jurisdiction travel data, US Census, and State/County Vehicle Registration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1852144747"/>
                  </a:ext>
                </a:extLst>
              </a:tr>
              <a:tr h="259216">
                <a:tc vMerge="1">
                  <a:txBody>
                    <a:bodyPr/>
                    <a:lstStyle/>
                    <a:p>
                      <a:endParaRPr lang="en-US"/>
                    </a:p>
                  </a:txBody>
                  <a:tcPr/>
                </a:tc>
                <a:tc>
                  <a:txBody>
                    <a:bodyPr/>
                    <a:lstStyle/>
                    <a:p>
                      <a:pPr marL="0" marR="0" algn="l">
                        <a:spcBef>
                          <a:spcPts val="0"/>
                        </a:spcBef>
                        <a:spcAft>
                          <a:spcPts val="0"/>
                        </a:spcAft>
                      </a:pPr>
                      <a:r>
                        <a:rPr lang="en-US" sz="1800">
                          <a:effectLst/>
                        </a:rPr>
                        <a:t>Job accessibility</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US Census or local data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1462532435"/>
                  </a:ext>
                </a:extLst>
              </a:tr>
              <a:tr h="777647">
                <a:tc>
                  <a:txBody>
                    <a:bodyPr/>
                    <a:lstStyle/>
                    <a:p>
                      <a:pPr marL="0" marR="0" algn="l">
                        <a:spcBef>
                          <a:spcPts val="0"/>
                        </a:spcBef>
                        <a:spcAft>
                          <a:spcPts val="0"/>
                        </a:spcAft>
                      </a:pPr>
                      <a:r>
                        <a:rPr lang="en-US" sz="1800">
                          <a:effectLst/>
                        </a:rPr>
                        <a:t>Trip generation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Trip rates by trip purpose, demographic segment and spatial location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National Household Travel Survey (NHTS) or local jurisdiction travel data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1814172170"/>
                  </a:ext>
                </a:extLst>
              </a:tr>
            </a:tbl>
          </a:graphicData>
        </a:graphic>
      </p:graphicFrame>
    </p:spTree>
    <p:extLst>
      <p:ext uri="{BB962C8B-B14F-4D97-AF65-F5344CB8AC3E}">
        <p14:creationId xmlns:p14="http://schemas.microsoft.com/office/powerpoint/2010/main" val="31076323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Performance Metrics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51</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7F6A6D80-FA7F-4224-A9A1-A9E1F33AFEAB}"/>
              </a:ext>
            </a:extLst>
          </p:cNvPr>
          <p:cNvGraphicFramePr>
            <a:graphicFrameLocks noGrp="1"/>
          </p:cNvGraphicFramePr>
          <p:nvPr>
            <p:extLst>
              <p:ext uri="{D42A27DB-BD31-4B8C-83A1-F6EECF244321}">
                <p14:modId xmlns:p14="http://schemas.microsoft.com/office/powerpoint/2010/main" val="3840999937"/>
              </p:ext>
            </p:extLst>
          </p:nvPr>
        </p:nvGraphicFramePr>
        <p:xfrm>
          <a:off x="1261872" y="1828800"/>
          <a:ext cx="9551192" cy="4114800"/>
        </p:xfrm>
        <a:graphic>
          <a:graphicData uri="http://schemas.openxmlformats.org/drawingml/2006/table">
            <a:tbl>
              <a:tblPr firstRow="1" firstCol="1" bandRow="1">
                <a:tableStyleId>{5C22544A-7EE6-4342-B048-85BDC9FD1C3A}</a:tableStyleId>
              </a:tblPr>
              <a:tblGrid>
                <a:gridCol w="2728912">
                  <a:extLst>
                    <a:ext uri="{9D8B030D-6E8A-4147-A177-3AD203B41FA5}">
                      <a16:colId xmlns:a16="http://schemas.microsoft.com/office/drawing/2014/main" val="3416492017"/>
                    </a:ext>
                  </a:extLst>
                </a:gridCol>
                <a:gridCol w="3411140">
                  <a:extLst>
                    <a:ext uri="{9D8B030D-6E8A-4147-A177-3AD203B41FA5}">
                      <a16:colId xmlns:a16="http://schemas.microsoft.com/office/drawing/2014/main" val="313607716"/>
                    </a:ext>
                  </a:extLst>
                </a:gridCol>
                <a:gridCol w="3411140">
                  <a:extLst>
                    <a:ext uri="{9D8B030D-6E8A-4147-A177-3AD203B41FA5}">
                      <a16:colId xmlns:a16="http://schemas.microsoft.com/office/drawing/2014/main" val="3148267545"/>
                    </a:ext>
                  </a:extLst>
                </a:gridCol>
              </a:tblGrid>
              <a:tr h="218104">
                <a:tc gridSpan="3">
                  <a:txBody>
                    <a:bodyPr/>
                    <a:lstStyle/>
                    <a:p>
                      <a:pPr marL="0" marR="0" algn="ctr">
                        <a:spcBef>
                          <a:spcPts val="0"/>
                        </a:spcBef>
                        <a:spcAft>
                          <a:spcPts val="0"/>
                        </a:spcAft>
                      </a:pPr>
                      <a:r>
                        <a:rPr lang="en-US" sz="1800">
                          <a:effectLst/>
                        </a:rPr>
                        <a:t>Trip-based Model</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935828"/>
                  </a:ext>
                </a:extLst>
              </a:tr>
              <a:tr h="654311">
                <a:tc>
                  <a:txBody>
                    <a:bodyPr/>
                    <a:lstStyle/>
                    <a:p>
                      <a:pPr marL="0" marR="0" algn="ctr">
                        <a:spcBef>
                          <a:spcPts val="0"/>
                        </a:spcBef>
                        <a:spcAft>
                          <a:spcPts val="0"/>
                        </a:spcAft>
                      </a:pPr>
                      <a:r>
                        <a:rPr lang="en-US" sz="1800" b="1">
                          <a:effectLst/>
                        </a:rPr>
                        <a:t>Component</a:t>
                      </a:r>
                      <a:endParaRPr lang="en-US" sz="1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ctr">
                        <a:spcBef>
                          <a:spcPts val="0"/>
                        </a:spcBef>
                        <a:spcAft>
                          <a:spcPts val="0"/>
                        </a:spcAft>
                      </a:pPr>
                      <a:r>
                        <a:rPr lang="en-US" sz="1800" b="1">
                          <a:solidFill>
                            <a:schemeClr val="bg1"/>
                          </a:solidFill>
                          <a:effectLst/>
                        </a:rPr>
                        <a:t>Performance Metrics computed as change after NMO adoption</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tc>
                  <a:txBody>
                    <a:bodyPr/>
                    <a:lstStyle/>
                    <a:p>
                      <a:pPr marL="0" marR="0" algn="ctr">
                        <a:spcBef>
                          <a:spcPts val="0"/>
                        </a:spcBef>
                        <a:spcAft>
                          <a:spcPts val="0"/>
                        </a:spcAft>
                      </a:pPr>
                      <a:r>
                        <a:rPr lang="en-US" sz="1800" b="1">
                          <a:solidFill>
                            <a:schemeClr val="bg1"/>
                          </a:solidFill>
                          <a:effectLst/>
                        </a:rPr>
                        <a:t>Data Source</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extLst>
                  <a:ext uri="{0D108BD9-81ED-4DB2-BD59-A6C34878D82A}">
                    <a16:rowId xmlns:a16="http://schemas.microsoft.com/office/drawing/2014/main" val="4206861054"/>
                  </a:ext>
                </a:extLst>
              </a:tr>
              <a:tr h="518432">
                <a:tc>
                  <a:txBody>
                    <a:bodyPr/>
                    <a:lstStyle/>
                    <a:p>
                      <a:pPr marL="0" marR="0" algn="l">
                        <a:spcBef>
                          <a:spcPts val="0"/>
                        </a:spcBef>
                        <a:spcAft>
                          <a:spcPts val="0"/>
                        </a:spcAft>
                      </a:pPr>
                      <a:r>
                        <a:rPr lang="en-US" sz="1800">
                          <a:effectLst/>
                        </a:rPr>
                        <a:t>Trip distribution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Generalized Cost function, trip length distribution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Jurisdiction specific Calibrated functions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3584555003"/>
                  </a:ext>
                </a:extLst>
              </a:tr>
              <a:tr h="518432">
                <a:tc rowSpan="3">
                  <a:txBody>
                    <a:bodyPr/>
                    <a:lstStyle/>
                    <a:p>
                      <a:pPr marL="0" marR="0" algn="l">
                        <a:spcBef>
                          <a:spcPts val="0"/>
                        </a:spcBef>
                        <a:spcAft>
                          <a:spcPts val="0"/>
                        </a:spcAft>
                      </a:pPr>
                      <a:r>
                        <a:rPr lang="en-US" sz="1800">
                          <a:effectLst/>
                        </a:rPr>
                        <a:t>Mode choice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Mode adoption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American Community Survey, NHTS or local data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2635942396"/>
                  </a:ext>
                </a:extLst>
              </a:tr>
              <a:tr h="518432">
                <a:tc vMerge="1">
                  <a:txBody>
                    <a:bodyPr/>
                    <a:lstStyle/>
                    <a:p>
                      <a:endParaRPr lang="en-US"/>
                    </a:p>
                  </a:txBody>
                  <a:tcPr/>
                </a:tc>
                <a:tc>
                  <a:txBody>
                    <a:bodyPr/>
                    <a:lstStyle/>
                    <a:p>
                      <a:pPr marL="0" marR="0" algn="l">
                        <a:spcBef>
                          <a:spcPts val="0"/>
                        </a:spcBef>
                        <a:spcAft>
                          <a:spcPts val="0"/>
                        </a:spcAft>
                      </a:pPr>
                      <a:r>
                        <a:rPr lang="en-US" sz="1800">
                          <a:effectLst/>
                        </a:rPr>
                        <a:t>NMO Demand (shared mobility and TNC flows)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Shared mobility data and TNC data for jurisdiction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1724942008"/>
                  </a:ext>
                </a:extLst>
              </a:tr>
              <a:tr h="518432">
                <a:tc vMerge="1">
                  <a:txBody>
                    <a:bodyPr/>
                    <a:lstStyle/>
                    <a:p>
                      <a:endParaRPr lang="en-US"/>
                    </a:p>
                  </a:txBody>
                  <a:tcPr/>
                </a:tc>
                <a:tc>
                  <a:txBody>
                    <a:bodyPr/>
                    <a:lstStyle/>
                    <a:p>
                      <a:pPr marL="0" marR="0" algn="l">
                        <a:spcBef>
                          <a:spcPts val="0"/>
                        </a:spcBef>
                        <a:spcAft>
                          <a:spcPts val="0"/>
                        </a:spcAft>
                      </a:pPr>
                      <a:r>
                        <a:rPr lang="en-US" sz="1800">
                          <a:effectLst/>
                        </a:rPr>
                        <a:t>Value of time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Emerging data on Value of time with CAV adoption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3942487954"/>
                  </a:ext>
                </a:extLst>
              </a:tr>
              <a:tr h="777647">
                <a:tc>
                  <a:txBody>
                    <a:bodyPr/>
                    <a:lstStyle/>
                    <a:p>
                      <a:pPr marL="0" marR="0" algn="l">
                        <a:spcBef>
                          <a:spcPts val="0"/>
                        </a:spcBef>
                        <a:spcAft>
                          <a:spcPts val="0"/>
                        </a:spcAft>
                      </a:pPr>
                      <a:r>
                        <a:rPr lang="en-US" sz="1800">
                          <a:effectLst/>
                        </a:rPr>
                        <a:t>Trip assignment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Travel times, capacity improvements and infrastructure changes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a:effectLst/>
                        </a:rPr>
                        <a:t>Expected changes based on various technology adoption rates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extLst>
                  <a:ext uri="{0D108BD9-81ED-4DB2-BD59-A6C34878D82A}">
                    <a16:rowId xmlns:a16="http://schemas.microsoft.com/office/drawing/2014/main" val="2170005782"/>
                  </a:ext>
                </a:extLst>
              </a:tr>
            </a:tbl>
          </a:graphicData>
        </a:graphic>
      </p:graphicFrame>
    </p:spTree>
    <p:extLst>
      <p:ext uri="{BB962C8B-B14F-4D97-AF65-F5344CB8AC3E}">
        <p14:creationId xmlns:p14="http://schemas.microsoft.com/office/powerpoint/2010/main" val="1926645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Performance Metrics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52</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7F6A6D80-FA7F-4224-A9A1-A9E1F33AFEAB}"/>
              </a:ext>
            </a:extLst>
          </p:cNvPr>
          <p:cNvGraphicFramePr>
            <a:graphicFrameLocks noGrp="1"/>
          </p:cNvGraphicFramePr>
          <p:nvPr>
            <p:extLst>
              <p:ext uri="{D42A27DB-BD31-4B8C-83A1-F6EECF244321}">
                <p14:modId xmlns:p14="http://schemas.microsoft.com/office/powerpoint/2010/main" val="3039434075"/>
              </p:ext>
            </p:extLst>
          </p:nvPr>
        </p:nvGraphicFramePr>
        <p:xfrm>
          <a:off x="1261872" y="1828800"/>
          <a:ext cx="9551192" cy="4678485"/>
        </p:xfrm>
        <a:graphic>
          <a:graphicData uri="http://schemas.openxmlformats.org/drawingml/2006/table">
            <a:tbl>
              <a:tblPr firstRow="1" firstCol="1" bandRow="1">
                <a:tableStyleId>{5C22544A-7EE6-4342-B048-85BDC9FD1C3A}</a:tableStyleId>
              </a:tblPr>
              <a:tblGrid>
                <a:gridCol w="2728912">
                  <a:extLst>
                    <a:ext uri="{9D8B030D-6E8A-4147-A177-3AD203B41FA5}">
                      <a16:colId xmlns:a16="http://schemas.microsoft.com/office/drawing/2014/main" val="3416492017"/>
                    </a:ext>
                  </a:extLst>
                </a:gridCol>
                <a:gridCol w="3411140">
                  <a:extLst>
                    <a:ext uri="{9D8B030D-6E8A-4147-A177-3AD203B41FA5}">
                      <a16:colId xmlns:a16="http://schemas.microsoft.com/office/drawing/2014/main" val="313607716"/>
                    </a:ext>
                  </a:extLst>
                </a:gridCol>
                <a:gridCol w="3411140">
                  <a:extLst>
                    <a:ext uri="{9D8B030D-6E8A-4147-A177-3AD203B41FA5}">
                      <a16:colId xmlns:a16="http://schemas.microsoft.com/office/drawing/2014/main" val="3148267545"/>
                    </a:ext>
                  </a:extLst>
                </a:gridCol>
              </a:tblGrid>
              <a:tr h="218104">
                <a:tc gridSpan="3">
                  <a:txBody>
                    <a:bodyPr/>
                    <a:lstStyle/>
                    <a:p>
                      <a:pPr marL="0" marR="0" algn="ctr">
                        <a:spcBef>
                          <a:spcPts val="0"/>
                        </a:spcBef>
                        <a:spcAft>
                          <a:spcPts val="0"/>
                        </a:spcAft>
                      </a:pPr>
                      <a:r>
                        <a:rPr lang="en-US" sz="1800">
                          <a:effectLst/>
                        </a:rPr>
                        <a:t>Activity-based Model</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935828"/>
                  </a:ext>
                </a:extLst>
              </a:tr>
              <a:tr h="654311">
                <a:tc>
                  <a:txBody>
                    <a:bodyPr/>
                    <a:lstStyle/>
                    <a:p>
                      <a:pPr marL="0" marR="0" algn="ctr">
                        <a:spcBef>
                          <a:spcPts val="0"/>
                        </a:spcBef>
                        <a:spcAft>
                          <a:spcPts val="0"/>
                        </a:spcAft>
                      </a:pPr>
                      <a:r>
                        <a:rPr lang="en-US" sz="1800">
                          <a:solidFill>
                            <a:schemeClr val="bg1"/>
                          </a:solidFill>
                          <a:effectLst/>
                        </a:rPr>
                        <a:t>Component</a:t>
                      </a:r>
                      <a:endParaRPr lang="en-US" sz="18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ctr">
                        <a:spcBef>
                          <a:spcPts val="0"/>
                        </a:spcBef>
                        <a:spcAft>
                          <a:spcPts val="0"/>
                        </a:spcAft>
                      </a:pPr>
                      <a:r>
                        <a:rPr lang="en-US" sz="1800" b="1">
                          <a:solidFill>
                            <a:schemeClr val="bg1"/>
                          </a:solidFill>
                          <a:effectLst/>
                        </a:rPr>
                        <a:t>Performance Metrics computed as change after NMO adoption</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tc>
                  <a:txBody>
                    <a:bodyPr/>
                    <a:lstStyle/>
                    <a:p>
                      <a:pPr marL="0" marR="0" algn="ctr">
                        <a:spcBef>
                          <a:spcPts val="0"/>
                        </a:spcBef>
                        <a:spcAft>
                          <a:spcPts val="0"/>
                        </a:spcAft>
                      </a:pPr>
                      <a:r>
                        <a:rPr lang="en-US" sz="1800" b="1">
                          <a:solidFill>
                            <a:schemeClr val="bg1"/>
                          </a:solidFill>
                          <a:effectLst/>
                        </a:rPr>
                        <a:t>Data Source</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extLst>
                  <a:ext uri="{0D108BD9-81ED-4DB2-BD59-A6C34878D82A}">
                    <a16:rowId xmlns:a16="http://schemas.microsoft.com/office/drawing/2014/main" val="4206861054"/>
                  </a:ext>
                </a:extLst>
              </a:tr>
              <a:tr h="654311">
                <a:tc rowSpan="3">
                  <a:txBody>
                    <a:bodyPr/>
                    <a:lstStyle/>
                    <a:p>
                      <a:pPr marL="0" marR="0" algn="l" defTabSz="914400" rtl="0" eaLnBrk="1" latinLnBrk="0" hangingPunct="1">
                        <a:spcBef>
                          <a:spcPts val="0"/>
                        </a:spcBef>
                        <a:spcAft>
                          <a:spcPts val="0"/>
                        </a:spcAft>
                      </a:pPr>
                      <a:r>
                        <a:rPr lang="en-US" sz="1800" b="1" kern="1200">
                          <a:solidFill>
                            <a:schemeClr val="lt1"/>
                          </a:solidFill>
                          <a:effectLst/>
                          <a:latin typeface="+mn-lt"/>
                          <a:ea typeface="+mn-ea"/>
                          <a:cs typeface="+mn-cs"/>
                        </a:rPr>
                        <a:t>Socio-demographic and socio-economic variables including long-term choices </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Population composition (age, gender, ethnicity and income)</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US Census data</a:t>
                      </a:r>
                    </a:p>
                  </a:txBody>
                  <a:tcPr marL="45720" marR="45720" marT="0" marB="0" anchor="ctr"/>
                </a:tc>
                <a:extLst>
                  <a:ext uri="{0D108BD9-81ED-4DB2-BD59-A6C34878D82A}">
                    <a16:rowId xmlns:a16="http://schemas.microsoft.com/office/drawing/2014/main" val="3878481885"/>
                  </a:ext>
                </a:extLst>
              </a:tr>
              <a:tr h="907255">
                <a:tc vMerge="1">
                  <a:txBody>
                    <a:bodyPr/>
                    <a:lstStyle/>
                    <a:p>
                      <a:endParaRPr lang="en-US"/>
                    </a:p>
                  </a:txBody>
                  <a:tcPr/>
                </a:tc>
                <a:tc>
                  <a:txBody>
                    <a:bodyPr/>
                    <a:lstStyle/>
                    <a:p>
                      <a:pPr marL="0" marR="0" algn="l">
                        <a:spcBef>
                          <a:spcPts val="0"/>
                        </a:spcBef>
                        <a:spcAft>
                          <a:spcPts val="0"/>
                        </a:spcAft>
                      </a:pPr>
                      <a:r>
                        <a:rPr lang="en-US" sz="1800" kern="1200">
                          <a:solidFill>
                            <a:schemeClr val="dk1"/>
                          </a:solidFill>
                          <a:effectLst/>
                          <a:latin typeface="+mn-lt"/>
                          <a:ea typeface="+mn-ea"/>
                          <a:cs typeface="+mn-cs"/>
                        </a:rPr>
                        <a:t>Vehicle Ownership (household and regional)</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NHTS/Local jurisdiction travel data, US Census, and State/County Vehicle Registration </a:t>
                      </a:r>
                    </a:p>
                  </a:txBody>
                  <a:tcPr marL="45720" marR="45720" marT="0" marB="0" anchor="ctr"/>
                </a:tc>
                <a:extLst>
                  <a:ext uri="{0D108BD9-81ED-4DB2-BD59-A6C34878D82A}">
                    <a16:rowId xmlns:a16="http://schemas.microsoft.com/office/drawing/2014/main" val="1852144747"/>
                  </a:ext>
                </a:extLst>
              </a:tr>
              <a:tr h="259216">
                <a:tc vMerge="1">
                  <a:txBody>
                    <a:bodyPr/>
                    <a:lstStyle/>
                    <a:p>
                      <a:endParaRPr lang="en-US"/>
                    </a:p>
                  </a:txBody>
                  <a:tcPr/>
                </a:tc>
                <a:tc>
                  <a:txBody>
                    <a:bodyPr/>
                    <a:lstStyle/>
                    <a:p>
                      <a:pPr marL="0" marR="0" algn="l">
                        <a:spcBef>
                          <a:spcPts val="0"/>
                        </a:spcBef>
                        <a:spcAft>
                          <a:spcPts val="0"/>
                        </a:spcAft>
                      </a:pPr>
                      <a:r>
                        <a:rPr lang="en-US" sz="1800" kern="1200">
                          <a:solidFill>
                            <a:schemeClr val="dk1"/>
                          </a:solidFill>
                          <a:effectLst/>
                          <a:latin typeface="+mn-lt"/>
                          <a:ea typeface="+mn-ea"/>
                          <a:cs typeface="+mn-cs"/>
                        </a:rPr>
                        <a:t>Job accessibility</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US Census or local data</a:t>
                      </a:r>
                    </a:p>
                  </a:txBody>
                  <a:tcPr marL="45720" marR="45720" marT="0" marB="0" anchor="ctr"/>
                </a:tc>
                <a:extLst>
                  <a:ext uri="{0D108BD9-81ED-4DB2-BD59-A6C34878D82A}">
                    <a16:rowId xmlns:a16="http://schemas.microsoft.com/office/drawing/2014/main" val="1462532435"/>
                  </a:ext>
                </a:extLst>
              </a:tr>
              <a:tr h="777647">
                <a:tc rowSpan="2">
                  <a:txBody>
                    <a:bodyPr/>
                    <a:lstStyle/>
                    <a:p>
                      <a:pPr marL="0" marR="0" algn="l">
                        <a:spcBef>
                          <a:spcPts val="0"/>
                        </a:spcBef>
                        <a:spcAft>
                          <a:spcPts val="0"/>
                        </a:spcAft>
                      </a:pPr>
                      <a:r>
                        <a:rPr lang="en-US" sz="1800">
                          <a:effectLst/>
                        </a:rPr>
                        <a:t>Activity generation and scheduling</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Activity participation</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NHTS or local jurisdiction travel data</a:t>
                      </a:r>
                    </a:p>
                  </a:txBody>
                  <a:tcPr marL="45720" marR="45720" marT="0" marB="0" anchor="ctr"/>
                </a:tc>
                <a:extLst>
                  <a:ext uri="{0D108BD9-81ED-4DB2-BD59-A6C34878D82A}">
                    <a16:rowId xmlns:a16="http://schemas.microsoft.com/office/drawing/2014/main" val="4258495210"/>
                  </a:ext>
                </a:extLst>
              </a:tr>
              <a:tr h="777647">
                <a:tc vMerge="1">
                  <a:txBody>
                    <a:bodyPr/>
                    <a:lstStyle/>
                    <a:p>
                      <a:pPr marL="0" marR="0" algn="l">
                        <a:spcBef>
                          <a:spcPts val="0"/>
                        </a:spcBef>
                        <a:spcAft>
                          <a:spcPts val="0"/>
                        </a:spcAft>
                      </a:pPr>
                      <a:r>
                        <a:rPr lang="en-US" sz="2000">
                          <a:effectLst/>
                        </a:rPr>
                        <a:t>Trip generation</a:t>
                      </a:r>
                      <a:endParaRPr lang="en-US" sz="20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Time of Day scheduling </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NHTS or local jurisdiction travel data</a:t>
                      </a:r>
                    </a:p>
                  </a:txBody>
                  <a:tcPr marL="45720" marR="45720" marT="0" marB="0" anchor="ctr"/>
                </a:tc>
                <a:extLst>
                  <a:ext uri="{0D108BD9-81ED-4DB2-BD59-A6C34878D82A}">
                    <a16:rowId xmlns:a16="http://schemas.microsoft.com/office/drawing/2014/main" val="1814172170"/>
                  </a:ext>
                </a:extLst>
              </a:tr>
            </a:tbl>
          </a:graphicData>
        </a:graphic>
      </p:graphicFrame>
    </p:spTree>
    <p:extLst>
      <p:ext uri="{BB962C8B-B14F-4D97-AF65-F5344CB8AC3E}">
        <p14:creationId xmlns:p14="http://schemas.microsoft.com/office/powerpoint/2010/main" val="2944232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Performance Metrics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53</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7F6A6D80-FA7F-4224-A9A1-A9E1F33AFEAB}"/>
              </a:ext>
            </a:extLst>
          </p:cNvPr>
          <p:cNvGraphicFramePr>
            <a:graphicFrameLocks noGrp="1"/>
          </p:cNvGraphicFramePr>
          <p:nvPr>
            <p:extLst>
              <p:ext uri="{D42A27DB-BD31-4B8C-83A1-F6EECF244321}">
                <p14:modId xmlns:p14="http://schemas.microsoft.com/office/powerpoint/2010/main" val="3243816510"/>
              </p:ext>
            </p:extLst>
          </p:nvPr>
        </p:nvGraphicFramePr>
        <p:xfrm>
          <a:off x="1261872" y="1828800"/>
          <a:ext cx="9551192" cy="4389120"/>
        </p:xfrm>
        <a:graphic>
          <a:graphicData uri="http://schemas.openxmlformats.org/drawingml/2006/table">
            <a:tbl>
              <a:tblPr firstRow="1" firstCol="1" bandRow="1">
                <a:tableStyleId>{5C22544A-7EE6-4342-B048-85BDC9FD1C3A}</a:tableStyleId>
              </a:tblPr>
              <a:tblGrid>
                <a:gridCol w="2728912">
                  <a:extLst>
                    <a:ext uri="{9D8B030D-6E8A-4147-A177-3AD203B41FA5}">
                      <a16:colId xmlns:a16="http://schemas.microsoft.com/office/drawing/2014/main" val="3416492017"/>
                    </a:ext>
                  </a:extLst>
                </a:gridCol>
                <a:gridCol w="3411140">
                  <a:extLst>
                    <a:ext uri="{9D8B030D-6E8A-4147-A177-3AD203B41FA5}">
                      <a16:colId xmlns:a16="http://schemas.microsoft.com/office/drawing/2014/main" val="313607716"/>
                    </a:ext>
                  </a:extLst>
                </a:gridCol>
                <a:gridCol w="3411140">
                  <a:extLst>
                    <a:ext uri="{9D8B030D-6E8A-4147-A177-3AD203B41FA5}">
                      <a16:colId xmlns:a16="http://schemas.microsoft.com/office/drawing/2014/main" val="3148267545"/>
                    </a:ext>
                  </a:extLst>
                </a:gridCol>
              </a:tblGrid>
              <a:tr h="218104">
                <a:tc gridSpan="3">
                  <a:txBody>
                    <a:bodyPr/>
                    <a:lstStyle/>
                    <a:p>
                      <a:pPr marL="0" marR="0" algn="ctr">
                        <a:spcBef>
                          <a:spcPts val="0"/>
                        </a:spcBef>
                        <a:spcAft>
                          <a:spcPts val="0"/>
                        </a:spcAft>
                      </a:pPr>
                      <a:r>
                        <a:rPr lang="en-US" sz="1800">
                          <a:effectLst/>
                        </a:rPr>
                        <a:t>Activity-based Model</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935828"/>
                  </a:ext>
                </a:extLst>
              </a:tr>
              <a:tr h="654311">
                <a:tc>
                  <a:txBody>
                    <a:bodyPr/>
                    <a:lstStyle/>
                    <a:p>
                      <a:pPr marL="0" marR="0" algn="ctr">
                        <a:spcBef>
                          <a:spcPts val="0"/>
                        </a:spcBef>
                        <a:spcAft>
                          <a:spcPts val="0"/>
                        </a:spcAft>
                      </a:pPr>
                      <a:r>
                        <a:rPr lang="en-US" sz="1800" b="1">
                          <a:effectLst/>
                        </a:rPr>
                        <a:t>Component</a:t>
                      </a:r>
                      <a:endParaRPr lang="en-US" sz="1800" b="1">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ctr">
                        <a:spcBef>
                          <a:spcPts val="0"/>
                        </a:spcBef>
                        <a:spcAft>
                          <a:spcPts val="0"/>
                        </a:spcAft>
                      </a:pPr>
                      <a:r>
                        <a:rPr lang="en-US" sz="1800" b="1">
                          <a:solidFill>
                            <a:schemeClr val="bg1"/>
                          </a:solidFill>
                          <a:effectLst/>
                        </a:rPr>
                        <a:t>Performance Metrics computed as change after NMO adoption</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tc>
                  <a:txBody>
                    <a:bodyPr/>
                    <a:lstStyle/>
                    <a:p>
                      <a:pPr marL="0" marR="0" algn="ctr">
                        <a:spcBef>
                          <a:spcPts val="0"/>
                        </a:spcBef>
                        <a:spcAft>
                          <a:spcPts val="0"/>
                        </a:spcAft>
                      </a:pPr>
                      <a:r>
                        <a:rPr lang="en-US" sz="1800" b="1">
                          <a:solidFill>
                            <a:schemeClr val="bg1"/>
                          </a:solidFill>
                          <a:effectLst/>
                        </a:rPr>
                        <a:t>Data Source</a:t>
                      </a:r>
                      <a:endParaRPr lang="en-US" sz="1800" b="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solidFill>
                      <a:srgbClr val="6F6F74"/>
                    </a:solidFill>
                  </a:tcPr>
                </a:tc>
                <a:extLst>
                  <a:ext uri="{0D108BD9-81ED-4DB2-BD59-A6C34878D82A}">
                    <a16:rowId xmlns:a16="http://schemas.microsoft.com/office/drawing/2014/main" val="4206861054"/>
                  </a:ext>
                </a:extLst>
              </a:tr>
              <a:tr h="518432">
                <a:tc>
                  <a:txBody>
                    <a:bodyPr/>
                    <a:lstStyle/>
                    <a:p>
                      <a:pPr marL="0" marR="0" algn="l">
                        <a:spcBef>
                          <a:spcPts val="0"/>
                        </a:spcBef>
                        <a:spcAft>
                          <a:spcPts val="0"/>
                        </a:spcAft>
                      </a:pPr>
                      <a:r>
                        <a:rPr lang="en-US" sz="1800" b="1" kern="1200">
                          <a:solidFill>
                            <a:schemeClr val="lt1"/>
                          </a:solidFill>
                          <a:effectLst/>
                          <a:latin typeface="+mn-lt"/>
                          <a:ea typeface="+mn-ea"/>
                          <a:cs typeface="+mn-cs"/>
                        </a:rPr>
                        <a:t>Destination</a:t>
                      </a:r>
                      <a:r>
                        <a:rPr lang="en-US" sz="1800" kern="1200">
                          <a:solidFill>
                            <a:schemeClr val="dk1"/>
                          </a:solidFill>
                          <a:effectLst/>
                          <a:latin typeface="+mn-lt"/>
                          <a:ea typeface="+mn-ea"/>
                          <a:cs typeface="+mn-cs"/>
                        </a:rPr>
                        <a:t> </a:t>
                      </a:r>
                      <a:r>
                        <a:rPr lang="en-US" sz="1800" b="1" kern="1200">
                          <a:solidFill>
                            <a:schemeClr val="lt1"/>
                          </a:solidFill>
                          <a:effectLst/>
                          <a:latin typeface="+mn-lt"/>
                          <a:ea typeface="+mn-ea"/>
                          <a:cs typeface="+mn-cs"/>
                        </a:rPr>
                        <a:t>choice</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Generalized Cost function, transit accessibility</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Jurisdiction specific Calibrated functions</a:t>
                      </a:r>
                    </a:p>
                  </a:txBody>
                  <a:tcPr marL="45720" marR="45720" marT="0" marB="0" anchor="ctr"/>
                </a:tc>
                <a:extLst>
                  <a:ext uri="{0D108BD9-81ED-4DB2-BD59-A6C34878D82A}">
                    <a16:rowId xmlns:a16="http://schemas.microsoft.com/office/drawing/2014/main" val="3584555003"/>
                  </a:ext>
                </a:extLst>
              </a:tr>
              <a:tr h="518432">
                <a:tc rowSpan="3">
                  <a:txBody>
                    <a:bodyPr/>
                    <a:lstStyle/>
                    <a:p>
                      <a:pPr marL="0" marR="0" algn="l">
                        <a:spcBef>
                          <a:spcPts val="0"/>
                        </a:spcBef>
                        <a:spcAft>
                          <a:spcPts val="0"/>
                        </a:spcAft>
                      </a:pPr>
                      <a:r>
                        <a:rPr lang="en-US" sz="1800">
                          <a:effectLst/>
                        </a:rPr>
                        <a:t>Tour and trip level mode choice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NMO adoption in jurisdiction, demographic segments and specific zones</a:t>
                      </a:r>
                    </a:p>
                  </a:txBody>
                  <a:tcPr marL="45720" marR="45720" marT="0" marB="0" anchor="ct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American Community Survey, NHTS or local data</a:t>
                      </a:r>
                    </a:p>
                  </a:txBody>
                  <a:tcPr marL="45720" marR="45720" marT="0" marB="0" anchor="ctr"/>
                </a:tc>
                <a:extLst>
                  <a:ext uri="{0D108BD9-81ED-4DB2-BD59-A6C34878D82A}">
                    <a16:rowId xmlns:a16="http://schemas.microsoft.com/office/drawing/2014/main" val="2635942396"/>
                  </a:ext>
                </a:extLst>
              </a:tr>
              <a:tr h="518432">
                <a:tc vMerge="1">
                  <a:txBody>
                    <a:bodyPr/>
                    <a:lstStyle/>
                    <a:p>
                      <a:endParaRPr lang="en-US"/>
                    </a:p>
                  </a:txBody>
                  <a:tcP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NMO Demand (shared mobility and TNC flows)</a:t>
                      </a:r>
                    </a:p>
                  </a:txBody>
                  <a:tcPr marL="45720" marR="45720" marT="0" marB="0" anchor="ct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Shared mobility data and TNC data for jurisdiction</a:t>
                      </a:r>
                    </a:p>
                  </a:txBody>
                  <a:tcPr marL="45720" marR="45720" marT="0" marB="0" anchor="ctr"/>
                </a:tc>
                <a:extLst>
                  <a:ext uri="{0D108BD9-81ED-4DB2-BD59-A6C34878D82A}">
                    <a16:rowId xmlns:a16="http://schemas.microsoft.com/office/drawing/2014/main" val="1724942008"/>
                  </a:ext>
                </a:extLst>
              </a:tr>
              <a:tr h="518432">
                <a:tc vMerge="1">
                  <a:txBody>
                    <a:bodyPr/>
                    <a:lstStyle/>
                    <a:p>
                      <a:endParaRPr lang="en-US"/>
                    </a:p>
                  </a:txBody>
                  <a:tcP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Value of time </a:t>
                      </a:r>
                    </a:p>
                  </a:txBody>
                  <a:tcPr marL="45720" marR="45720" marT="0" marB="0" anchor="ctr"/>
                </a:tc>
                <a:tc>
                  <a:txBody>
                    <a:bodyPr/>
                    <a:lstStyle/>
                    <a:p>
                      <a:pPr marL="0" marR="0" algn="l" defTabSz="914400" rtl="0" eaLnBrk="1" latinLnBrk="0" hangingPunct="1">
                        <a:spcBef>
                          <a:spcPts val="0"/>
                        </a:spcBef>
                        <a:spcAft>
                          <a:spcPts val="0"/>
                        </a:spcAft>
                      </a:pPr>
                      <a:r>
                        <a:rPr lang="en-US" sz="1800" kern="1200">
                          <a:solidFill>
                            <a:schemeClr val="dk1"/>
                          </a:solidFill>
                          <a:effectLst/>
                          <a:latin typeface="+mn-lt"/>
                          <a:ea typeface="+mn-ea"/>
                          <a:cs typeface="+mn-cs"/>
                        </a:rPr>
                        <a:t>Emerging data on Value of time with CAV adoption</a:t>
                      </a:r>
                    </a:p>
                  </a:txBody>
                  <a:tcPr marL="45720" marR="45720" marT="0" marB="0" anchor="ctr"/>
                </a:tc>
                <a:extLst>
                  <a:ext uri="{0D108BD9-81ED-4DB2-BD59-A6C34878D82A}">
                    <a16:rowId xmlns:a16="http://schemas.microsoft.com/office/drawing/2014/main" val="3942487954"/>
                  </a:ext>
                </a:extLst>
              </a:tr>
              <a:tr h="777647">
                <a:tc>
                  <a:txBody>
                    <a:bodyPr/>
                    <a:lstStyle/>
                    <a:p>
                      <a:pPr marL="0" marR="0" algn="l">
                        <a:spcBef>
                          <a:spcPts val="0"/>
                        </a:spcBef>
                        <a:spcAft>
                          <a:spcPts val="0"/>
                        </a:spcAft>
                      </a:pPr>
                      <a:r>
                        <a:rPr lang="en-US" sz="1800">
                          <a:effectLst/>
                        </a:rPr>
                        <a:t>Trip assignment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Travel times, capacity improvements and infrastructure changes</a:t>
                      </a:r>
                    </a:p>
                  </a:txBody>
                  <a:tcPr marL="45720" marR="45720" marT="0" marB="0" anchor="ctr"/>
                </a:tc>
                <a:tc>
                  <a:txBody>
                    <a:bodyPr/>
                    <a:lstStyle/>
                    <a:p>
                      <a:pPr marL="0" marR="0" algn="l">
                        <a:spcBef>
                          <a:spcPts val="0"/>
                        </a:spcBef>
                        <a:spcAft>
                          <a:spcPts val="0"/>
                        </a:spcAft>
                      </a:pPr>
                      <a:r>
                        <a:rPr lang="en-US" sz="1800" kern="1200">
                          <a:solidFill>
                            <a:schemeClr val="dk1"/>
                          </a:solidFill>
                          <a:effectLst/>
                          <a:latin typeface="+mn-lt"/>
                          <a:ea typeface="+mn-ea"/>
                          <a:cs typeface="+mn-cs"/>
                        </a:rPr>
                        <a:t>Expected changes based on various technology adoption rates</a:t>
                      </a:r>
                    </a:p>
                  </a:txBody>
                  <a:tcPr marL="45720" marR="45720" marT="0" marB="0" anchor="ctr"/>
                </a:tc>
                <a:extLst>
                  <a:ext uri="{0D108BD9-81ED-4DB2-BD59-A6C34878D82A}">
                    <a16:rowId xmlns:a16="http://schemas.microsoft.com/office/drawing/2014/main" val="2170005782"/>
                  </a:ext>
                </a:extLst>
              </a:tr>
            </a:tbl>
          </a:graphicData>
        </a:graphic>
      </p:graphicFrame>
    </p:spTree>
    <p:extLst>
      <p:ext uri="{BB962C8B-B14F-4D97-AF65-F5344CB8AC3E}">
        <p14:creationId xmlns:p14="http://schemas.microsoft.com/office/powerpoint/2010/main" val="2691354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Potential Impact of NMOs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54</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C2302E26-F371-42CB-8B89-DADE063FD6D4}"/>
              </a:ext>
            </a:extLst>
          </p:cNvPr>
          <p:cNvGraphicFramePr>
            <a:graphicFrameLocks noGrp="1"/>
          </p:cNvGraphicFramePr>
          <p:nvPr>
            <p:extLst>
              <p:ext uri="{D42A27DB-BD31-4B8C-83A1-F6EECF244321}">
                <p14:modId xmlns:p14="http://schemas.microsoft.com/office/powerpoint/2010/main" val="2025305282"/>
              </p:ext>
            </p:extLst>
          </p:nvPr>
        </p:nvGraphicFramePr>
        <p:xfrm>
          <a:off x="1261870" y="1828799"/>
          <a:ext cx="9558530" cy="4028703"/>
        </p:xfrm>
        <a:graphic>
          <a:graphicData uri="http://schemas.openxmlformats.org/drawingml/2006/table">
            <a:tbl>
              <a:tblPr firstRow="1" firstCol="1" bandRow="1">
                <a:tableStyleId>{5C22544A-7EE6-4342-B048-85BDC9FD1C3A}</a:tableStyleId>
              </a:tblPr>
              <a:tblGrid>
                <a:gridCol w="2702636">
                  <a:extLst>
                    <a:ext uri="{9D8B030D-6E8A-4147-A177-3AD203B41FA5}">
                      <a16:colId xmlns:a16="http://schemas.microsoft.com/office/drawing/2014/main" val="2940446100"/>
                    </a:ext>
                  </a:extLst>
                </a:gridCol>
                <a:gridCol w="6855894">
                  <a:extLst>
                    <a:ext uri="{9D8B030D-6E8A-4147-A177-3AD203B41FA5}">
                      <a16:colId xmlns:a16="http://schemas.microsoft.com/office/drawing/2014/main" val="47994410"/>
                    </a:ext>
                  </a:extLst>
                </a:gridCol>
              </a:tblGrid>
              <a:tr h="267708">
                <a:tc>
                  <a:txBody>
                    <a:bodyPr/>
                    <a:lstStyle/>
                    <a:p>
                      <a:pPr marL="0" marR="0" algn="ctr">
                        <a:lnSpc>
                          <a:spcPct val="107000"/>
                        </a:lnSpc>
                        <a:spcBef>
                          <a:spcPts val="0"/>
                        </a:spcBef>
                        <a:spcAft>
                          <a:spcPts val="0"/>
                        </a:spcAft>
                      </a:pPr>
                      <a:r>
                        <a:rPr lang="en-US" sz="1800">
                          <a:effectLst/>
                        </a:rPr>
                        <a:t>Metric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ctr">
                        <a:lnSpc>
                          <a:spcPct val="107000"/>
                        </a:lnSpc>
                        <a:spcBef>
                          <a:spcPts val="0"/>
                        </a:spcBef>
                        <a:spcAft>
                          <a:spcPts val="0"/>
                        </a:spcAft>
                      </a:pPr>
                      <a:r>
                        <a:rPr lang="en-US" sz="1800">
                          <a:effectLst/>
                        </a:rPr>
                        <a:t>Potential Impact of NMOs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3162217027"/>
                  </a:ext>
                </a:extLst>
              </a:tr>
              <a:tr h="893602">
                <a:tc>
                  <a:txBody>
                    <a:bodyPr/>
                    <a:lstStyle/>
                    <a:p>
                      <a:pPr marL="0" marR="0" algn="l">
                        <a:lnSpc>
                          <a:spcPct val="107000"/>
                        </a:lnSpc>
                        <a:spcBef>
                          <a:spcPts val="0"/>
                        </a:spcBef>
                        <a:spcAft>
                          <a:spcPts val="0"/>
                        </a:spcAft>
                      </a:pPr>
                      <a:r>
                        <a:rPr lang="en-US" sz="1800">
                          <a:effectLst/>
                        </a:rPr>
                        <a:t>Average HH Vehicle Ownership</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l">
                        <a:lnSpc>
                          <a:spcPct val="107000"/>
                        </a:lnSpc>
                        <a:spcBef>
                          <a:spcPts val="0"/>
                        </a:spcBef>
                        <a:spcAft>
                          <a:spcPts val="0"/>
                        </a:spcAft>
                      </a:pPr>
                      <a:r>
                        <a:rPr lang="en-US" sz="1800">
                          <a:effectLst/>
                        </a:rPr>
                        <a:t>Reduced private vehicles ownership due to increased NMO usage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3158196223"/>
                  </a:ext>
                </a:extLst>
              </a:tr>
              <a:tr h="893602">
                <a:tc>
                  <a:txBody>
                    <a:bodyPr/>
                    <a:lstStyle/>
                    <a:p>
                      <a:pPr marL="0" marR="0" algn="l">
                        <a:lnSpc>
                          <a:spcPct val="107000"/>
                        </a:lnSpc>
                        <a:spcBef>
                          <a:spcPts val="0"/>
                        </a:spcBef>
                        <a:spcAft>
                          <a:spcPts val="0"/>
                        </a:spcAft>
                      </a:pPr>
                      <a:r>
                        <a:rPr lang="en-US" sz="1800">
                          <a:effectLst/>
                        </a:rPr>
                        <a:t>Proportion of Vehicle Ownership</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l">
                        <a:lnSpc>
                          <a:spcPct val="107000"/>
                        </a:lnSpc>
                        <a:spcBef>
                          <a:spcPts val="0"/>
                        </a:spcBef>
                        <a:spcAft>
                          <a:spcPts val="0"/>
                        </a:spcAft>
                      </a:pPr>
                      <a:r>
                        <a:rPr lang="en-US" sz="1800">
                          <a:effectLst/>
                        </a:rPr>
                        <a:t>Higher share of 0 vehicle households, fewer multi-car households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587095283"/>
                  </a:ext>
                </a:extLst>
              </a:tr>
              <a:tr h="1074847">
                <a:tc>
                  <a:txBody>
                    <a:bodyPr/>
                    <a:lstStyle/>
                    <a:p>
                      <a:pPr marL="0" marR="0" algn="l">
                        <a:lnSpc>
                          <a:spcPct val="107000"/>
                        </a:lnSpc>
                        <a:spcBef>
                          <a:spcPts val="0"/>
                        </a:spcBef>
                        <a:spcAft>
                          <a:spcPts val="0"/>
                        </a:spcAft>
                      </a:pPr>
                      <a:r>
                        <a:rPr lang="en-US" sz="1800">
                          <a:effectLst/>
                        </a:rPr>
                        <a:t>Trip generation rates/ activity generation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l">
                        <a:lnSpc>
                          <a:spcPct val="107000"/>
                        </a:lnSpc>
                        <a:spcBef>
                          <a:spcPts val="0"/>
                        </a:spcBef>
                        <a:spcAft>
                          <a:spcPts val="0"/>
                        </a:spcAft>
                      </a:pPr>
                      <a:r>
                        <a:rPr lang="en-US" sz="1800">
                          <a:effectLst/>
                        </a:rPr>
                        <a:t>Increased trip rates for discretionary activities combined with work activities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1351569536"/>
                  </a:ext>
                </a:extLst>
              </a:tr>
              <a:tr h="893602">
                <a:tc>
                  <a:txBody>
                    <a:bodyPr/>
                    <a:lstStyle/>
                    <a:p>
                      <a:pPr marL="0" marR="0" algn="l">
                        <a:lnSpc>
                          <a:spcPct val="107000"/>
                        </a:lnSpc>
                        <a:spcBef>
                          <a:spcPts val="0"/>
                        </a:spcBef>
                        <a:spcAft>
                          <a:spcPts val="0"/>
                        </a:spcAft>
                      </a:pPr>
                      <a:r>
                        <a:rPr lang="en-US" sz="1800">
                          <a:effectLst/>
                        </a:rPr>
                        <a:t>Jobs/destinations accessible within 15 minutes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l">
                        <a:lnSpc>
                          <a:spcPct val="107000"/>
                        </a:lnSpc>
                        <a:spcBef>
                          <a:spcPts val="0"/>
                        </a:spcBef>
                        <a:spcAft>
                          <a:spcPts val="0"/>
                        </a:spcAft>
                      </a:pPr>
                      <a:r>
                        <a:rPr lang="en-US" sz="1800">
                          <a:effectLst/>
                        </a:rPr>
                        <a:t>NMOs may alter accessibility by different modes and overall; alter friction factors or destination choice parameters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2912529821"/>
                  </a:ext>
                </a:extLst>
              </a:tr>
            </a:tbl>
          </a:graphicData>
        </a:graphic>
      </p:graphicFrame>
    </p:spTree>
    <p:extLst>
      <p:ext uri="{BB962C8B-B14F-4D97-AF65-F5344CB8AC3E}">
        <p14:creationId xmlns:p14="http://schemas.microsoft.com/office/powerpoint/2010/main" val="755701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Potential Impact of NMO</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55</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C2302E26-F371-42CB-8B89-DADE063FD6D4}"/>
              </a:ext>
            </a:extLst>
          </p:cNvPr>
          <p:cNvGraphicFramePr>
            <a:graphicFrameLocks noGrp="1"/>
          </p:cNvGraphicFramePr>
          <p:nvPr>
            <p:extLst>
              <p:ext uri="{D42A27DB-BD31-4B8C-83A1-F6EECF244321}">
                <p14:modId xmlns:p14="http://schemas.microsoft.com/office/powerpoint/2010/main" val="2633374815"/>
              </p:ext>
            </p:extLst>
          </p:nvPr>
        </p:nvGraphicFramePr>
        <p:xfrm>
          <a:off x="1261870" y="1828799"/>
          <a:ext cx="9558530" cy="4047363"/>
        </p:xfrm>
        <a:graphic>
          <a:graphicData uri="http://schemas.openxmlformats.org/drawingml/2006/table">
            <a:tbl>
              <a:tblPr firstRow="1" firstCol="1" bandRow="1">
                <a:tableStyleId>{5C22544A-7EE6-4342-B048-85BDC9FD1C3A}</a:tableStyleId>
              </a:tblPr>
              <a:tblGrid>
                <a:gridCol w="2702636">
                  <a:extLst>
                    <a:ext uri="{9D8B030D-6E8A-4147-A177-3AD203B41FA5}">
                      <a16:colId xmlns:a16="http://schemas.microsoft.com/office/drawing/2014/main" val="2940446100"/>
                    </a:ext>
                  </a:extLst>
                </a:gridCol>
                <a:gridCol w="6855894">
                  <a:extLst>
                    <a:ext uri="{9D8B030D-6E8A-4147-A177-3AD203B41FA5}">
                      <a16:colId xmlns:a16="http://schemas.microsoft.com/office/drawing/2014/main" val="47994410"/>
                    </a:ext>
                  </a:extLst>
                </a:gridCol>
              </a:tblGrid>
              <a:tr h="267708">
                <a:tc>
                  <a:txBody>
                    <a:bodyPr/>
                    <a:lstStyle/>
                    <a:p>
                      <a:pPr marL="0" marR="0" algn="ctr">
                        <a:lnSpc>
                          <a:spcPct val="107000"/>
                        </a:lnSpc>
                        <a:spcBef>
                          <a:spcPts val="0"/>
                        </a:spcBef>
                        <a:spcAft>
                          <a:spcPts val="0"/>
                        </a:spcAft>
                      </a:pPr>
                      <a:r>
                        <a:rPr lang="en-US" sz="1800">
                          <a:effectLst/>
                        </a:rPr>
                        <a:t>Metric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ctr">
                        <a:lnSpc>
                          <a:spcPct val="107000"/>
                        </a:lnSpc>
                        <a:spcBef>
                          <a:spcPts val="0"/>
                        </a:spcBef>
                        <a:spcAft>
                          <a:spcPts val="0"/>
                        </a:spcAft>
                      </a:pPr>
                      <a:r>
                        <a:rPr lang="en-US" sz="1800">
                          <a:effectLst/>
                        </a:rPr>
                        <a:t>Potential Impact of NMOs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3162217027"/>
                  </a:ext>
                </a:extLst>
              </a:tr>
              <a:tr h="893602">
                <a:tc>
                  <a:txBody>
                    <a:bodyPr/>
                    <a:lstStyle/>
                    <a:p>
                      <a:pPr marL="0" marR="0" algn="l">
                        <a:lnSpc>
                          <a:spcPct val="107000"/>
                        </a:lnSpc>
                        <a:spcBef>
                          <a:spcPts val="0"/>
                        </a:spcBef>
                        <a:spcAft>
                          <a:spcPts val="0"/>
                        </a:spcAft>
                      </a:pPr>
                      <a:r>
                        <a:rPr lang="en-US" sz="1800">
                          <a:effectLst/>
                        </a:rPr>
                        <a:t>Trip length and generalized costs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l">
                        <a:lnSpc>
                          <a:spcPct val="107000"/>
                        </a:lnSpc>
                        <a:spcBef>
                          <a:spcPts val="0"/>
                        </a:spcBef>
                        <a:spcAft>
                          <a:spcPts val="0"/>
                        </a:spcAft>
                      </a:pPr>
                      <a:r>
                        <a:rPr lang="en-US" sz="1800">
                          <a:effectLst/>
                        </a:rPr>
                        <a:t>The emergence of NMOs can reduce out of vehicle time, reduce cost of vehicle ownership and contribute to a reduced generalized cost;</a:t>
                      </a:r>
                    </a:p>
                    <a:p>
                      <a:pPr marL="0" marR="0" algn="l">
                        <a:lnSpc>
                          <a:spcPct val="107000"/>
                        </a:lnSpc>
                        <a:spcBef>
                          <a:spcPts val="0"/>
                        </a:spcBef>
                        <a:spcAft>
                          <a:spcPts val="0"/>
                        </a:spcAft>
                      </a:pPr>
                      <a:r>
                        <a:rPr lang="en-US" sz="1800">
                          <a:effectLst/>
                        </a:rPr>
                        <a:t> </a:t>
                      </a:r>
                    </a:p>
                    <a:p>
                      <a:pPr marL="0" marR="0" algn="l">
                        <a:lnSpc>
                          <a:spcPct val="107000"/>
                        </a:lnSpc>
                        <a:spcBef>
                          <a:spcPts val="0"/>
                        </a:spcBef>
                        <a:spcAft>
                          <a:spcPts val="0"/>
                        </a:spcAft>
                      </a:pPr>
                      <a:r>
                        <a:rPr lang="en-US" sz="1800">
                          <a:effectLst/>
                        </a:rPr>
                        <a:t>Improvements in routing due to CAVs can contribute to reduced congestion and lower travel times.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3158196223"/>
                  </a:ext>
                </a:extLst>
              </a:tr>
              <a:tr h="893602">
                <a:tc>
                  <a:txBody>
                    <a:bodyPr/>
                    <a:lstStyle/>
                    <a:p>
                      <a:pPr marL="0" marR="0" algn="l">
                        <a:lnSpc>
                          <a:spcPct val="107000"/>
                        </a:lnSpc>
                        <a:spcBef>
                          <a:spcPts val="0"/>
                        </a:spcBef>
                        <a:spcAft>
                          <a:spcPts val="0"/>
                        </a:spcAft>
                      </a:pPr>
                      <a:r>
                        <a:rPr lang="en-US" sz="1800">
                          <a:effectLst/>
                        </a:rPr>
                        <a:t>Mode choice / Trip and Tour level</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l">
                        <a:lnSpc>
                          <a:spcPct val="107000"/>
                        </a:lnSpc>
                        <a:spcBef>
                          <a:spcPts val="0"/>
                        </a:spcBef>
                        <a:spcAft>
                          <a:spcPts val="0"/>
                        </a:spcAft>
                      </a:pPr>
                      <a:r>
                        <a:rPr lang="en-US" sz="1800">
                          <a:effectLst/>
                        </a:rPr>
                        <a:t>NMOs can potentially alter how non-automobile modes are used by providing first mile last mile connectivity in denser urban areas (in particular shared micro-mobility and TNCs);</a:t>
                      </a:r>
                    </a:p>
                    <a:p>
                      <a:pPr marL="0" marR="0" algn="l">
                        <a:lnSpc>
                          <a:spcPct val="107000"/>
                        </a:lnSpc>
                        <a:spcBef>
                          <a:spcPts val="0"/>
                        </a:spcBef>
                        <a:spcAft>
                          <a:spcPts val="0"/>
                        </a:spcAft>
                      </a:pPr>
                      <a:r>
                        <a:rPr lang="en-US" sz="1800">
                          <a:effectLst/>
                        </a:rPr>
                        <a:t> </a:t>
                      </a:r>
                    </a:p>
                    <a:p>
                      <a:pPr marL="0" marR="0" algn="l">
                        <a:lnSpc>
                          <a:spcPct val="107000"/>
                        </a:lnSpc>
                        <a:spcBef>
                          <a:spcPts val="0"/>
                        </a:spcBef>
                        <a:spcAft>
                          <a:spcPts val="0"/>
                        </a:spcAft>
                      </a:pPr>
                      <a:r>
                        <a:rPr lang="en-US" sz="1800">
                          <a:effectLst/>
                        </a:rPr>
                        <a:t>The emergence of NMOs can increase multi-modal trips and tours due to ease of connectivity across shared micro-mobility and TNC.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587095283"/>
                  </a:ext>
                </a:extLst>
              </a:tr>
            </a:tbl>
          </a:graphicData>
        </a:graphic>
      </p:graphicFrame>
    </p:spTree>
    <p:extLst>
      <p:ext uri="{BB962C8B-B14F-4D97-AF65-F5344CB8AC3E}">
        <p14:creationId xmlns:p14="http://schemas.microsoft.com/office/powerpoint/2010/main" val="1354397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Potential Impact of NMO</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56</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aphicFrame>
        <p:nvGraphicFramePr>
          <p:cNvPr id="4" name="Table 3">
            <a:extLst>
              <a:ext uri="{FF2B5EF4-FFF2-40B4-BE49-F238E27FC236}">
                <a16:creationId xmlns:a16="http://schemas.microsoft.com/office/drawing/2014/main" id="{C2302E26-F371-42CB-8B89-DADE063FD6D4}"/>
              </a:ext>
            </a:extLst>
          </p:cNvPr>
          <p:cNvGraphicFramePr>
            <a:graphicFrameLocks noGrp="1"/>
          </p:cNvGraphicFramePr>
          <p:nvPr>
            <p:extLst>
              <p:ext uri="{D42A27DB-BD31-4B8C-83A1-F6EECF244321}">
                <p14:modId xmlns:p14="http://schemas.microsoft.com/office/powerpoint/2010/main" val="2389929683"/>
              </p:ext>
            </p:extLst>
          </p:nvPr>
        </p:nvGraphicFramePr>
        <p:xfrm>
          <a:off x="1261870" y="1828799"/>
          <a:ext cx="9558530" cy="2060254"/>
        </p:xfrm>
        <a:graphic>
          <a:graphicData uri="http://schemas.openxmlformats.org/drawingml/2006/table">
            <a:tbl>
              <a:tblPr firstRow="1" firstCol="1" bandRow="1">
                <a:tableStyleId>{5C22544A-7EE6-4342-B048-85BDC9FD1C3A}</a:tableStyleId>
              </a:tblPr>
              <a:tblGrid>
                <a:gridCol w="2702636">
                  <a:extLst>
                    <a:ext uri="{9D8B030D-6E8A-4147-A177-3AD203B41FA5}">
                      <a16:colId xmlns:a16="http://schemas.microsoft.com/office/drawing/2014/main" val="2940446100"/>
                    </a:ext>
                  </a:extLst>
                </a:gridCol>
                <a:gridCol w="6855894">
                  <a:extLst>
                    <a:ext uri="{9D8B030D-6E8A-4147-A177-3AD203B41FA5}">
                      <a16:colId xmlns:a16="http://schemas.microsoft.com/office/drawing/2014/main" val="47994410"/>
                    </a:ext>
                  </a:extLst>
                </a:gridCol>
              </a:tblGrid>
              <a:tr h="267708">
                <a:tc>
                  <a:txBody>
                    <a:bodyPr/>
                    <a:lstStyle/>
                    <a:p>
                      <a:pPr marL="0" marR="0" algn="ctr">
                        <a:lnSpc>
                          <a:spcPct val="107000"/>
                        </a:lnSpc>
                        <a:spcBef>
                          <a:spcPts val="0"/>
                        </a:spcBef>
                        <a:spcAft>
                          <a:spcPts val="0"/>
                        </a:spcAft>
                      </a:pPr>
                      <a:r>
                        <a:rPr lang="en-US" sz="1800">
                          <a:effectLst/>
                        </a:rPr>
                        <a:t>Metric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ctr">
                        <a:lnSpc>
                          <a:spcPct val="107000"/>
                        </a:lnSpc>
                        <a:spcBef>
                          <a:spcPts val="0"/>
                        </a:spcBef>
                        <a:spcAft>
                          <a:spcPts val="0"/>
                        </a:spcAft>
                      </a:pPr>
                      <a:r>
                        <a:rPr lang="en-US" sz="1800">
                          <a:effectLst/>
                        </a:rPr>
                        <a:t>Potential Impact of NMOs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3162217027"/>
                  </a:ext>
                </a:extLst>
              </a:tr>
              <a:tr h="893602">
                <a:tc>
                  <a:txBody>
                    <a:bodyPr/>
                    <a:lstStyle/>
                    <a:p>
                      <a:pPr marL="0" marR="0" algn="just">
                        <a:lnSpc>
                          <a:spcPct val="107000"/>
                        </a:lnSpc>
                        <a:spcBef>
                          <a:spcPts val="0"/>
                        </a:spcBef>
                        <a:spcAft>
                          <a:spcPts val="0"/>
                        </a:spcAft>
                      </a:pPr>
                      <a:r>
                        <a:rPr lang="en-US" sz="1800">
                          <a:effectLst/>
                        </a:rPr>
                        <a:t>Value of time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just">
                        <a:lnSpc>
                          <a:spcPct val="107000"/>
                        </a:lnSpc>
                        <a:spcBef>
                          <a:spcPts val="0"/>
                        </a:spcBef>
                        <a:spcAft>
                          <a:spcPts val="0"/>
                        </a:spcAft>
                      </a:pPr>
                      <a:r>
                        <a:rPr lang="en-US" sz="1800">
                          <a:effectLst/>
                        </a:rPr>
                        <a:t>The emergence of NMOs (in particular CAVs) is likely to reduce value of time (travelers can do other activities). </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3158196223"/>
                  </a:ext>
                </a:extLst>
              </a:tr>
              <a:tr h="893602">
                <a:tc>
                  <a:txBody>
                    <a:bodyPr/>
                    <a:lstStyle/>
                    <a:p>
                      <a:pPr marL="0" marR="0" algn="just">
                        <a:lnSpc>
                          <a:spcPct val="107000"/>
                        </a:lnSpc>
                        <a:spcBef>
                          <a:spcPts val="0"/>
                        </a:spcBef>
                        <a:spcAft>
                          <a:spcPts val="0"/>
                        </a:spcAft>
                      </a:pPr>
                      <a:r>
                        <a:rPr lang="en-US" sz="1800">
                          <a:effectLst/>
                        </a:rPr>
                        <a:t>Roadway capacity (for assignment)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tc>
                  <a:txBody>
                    <a:bodyPr/>
                    <a:lstStyle/>
                    <a:p>
                      <a:pPr marL="0" marR="0" algn="just">
                        <a:lnSpc>
                          <a:spcPct val="107000"/>
                        </a:lnSpc>
                        <a:spcBef>
                          <a:spcPts val="0"/>
                        </a:spcBef>
                        <a:spcAft>
                          <a:spcPts val="0"/>
                        </a:spcAft>
                      </a:pPr>
                      <a:r>
                        <a:rPr lang="en-US" sz="1800">
                          <a:effectLst/>
                        </a:rPr>
                        <a:t>CAV may alter roadway capacity depending on fleet mix and roadway type (may increase or decrease susceptibility to congestion)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57774" marR="57774" marT="0" marB="0" anchor="ctr"/>
                </a:tc>
                <a:extLst>
                  <a:ext uri="{0D108BD9-81ED-4DB2-BD59-A6C34878D82A}">
                    <a16:rowId xmlns:a16="http://schemas.microsoft.com/office/drawing/2014/main" val="587095283"/>
                  </a:ext>
                </a:extLst>
              </a:tr>
            </a:tbl>
          </a:graphicData>
        </a:graphic>
      </p:graphicFrame>
    </p:spTree>
    <p:extLst>
      <p:ext uri="{BB962C8B-B14F-4D97-AF65-F5344CB8AC3E}">
        <p14:creationId xmlns:p14="http://schemas.microsoft.com/office/powerpoint/2010/main" val="1317809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TDFM Updates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57</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Framework for Update Process</a:t>
            </a:r>
          </a:p>
        </p:txBody>
      </p:sp>
      <p:graphicFrame>
        <p:nvGraphicFramePr>
          <p:cNvPr id="14" name="Diagram 13">
            <a:extLst>
              <a:ext uri="{FF2B5EF4-FFF2-40B4-BE49-F238E27FC236}">
                <a16:creationId xmlns:a16="http://schemas.microsoft.com/office/drawing/2014/main" id="{0C8CD73C-74E2-4B0D-85AB-B920EB6C2710}"/>
              </a:ext>
            </a:extLst>
          </p:cNvPr>
          <p:cNvGraphicFramePr/>
          <p:nvPr/>
        </p:nvGraphicFramePr>
        <p:xfrm>
          <a:off x="1207008" y="2324098"/>
          <a:ext cx="9936819" cy="1515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587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TDFM Updates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58</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Framework for Update Process</a:t>
            </a:r>
          </a:p>
        </p:txBody>
      </p:sp>
      <p:graphicFrame>
        <p:nvGraphicFramePr>
          <p:cNvPr id="14" name="Diagram 13">
            <a:extLst>
              <a:ext uri="{FF2B5EF4-FFF2-40B4-BE49-F238E27FC236}">
                <a16:creationId xmlns:a16="http://schemas.microsoft.com/office/drawing/2014/main" id="{0C8CD73C-74E2-4B0D-85AB-B920EB6C2710}"/>
              </a:ext>
            </a:extLst>
          </p:cNvPr>
          <p:cNvGraphicFramePr/>
          <p:nvPr/>
        </p:nvGraphicFramePr>
        <p:xfrm>
          <a:off x="1207008" y="2324098"/>
          <a:ext cx="9936819" cy="1515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CECF673-8B28-438E-A499-6830AD48C426}"/>
              </a:ext>
            </a:extLst>
          </p:cNvPr>
          <p:cNvSpPr/>
          <p:nvPr/>
        </p:nvSpPr>
        <p:spPr>
          <a:xfrm>
            <a:off x="1982830" y="4066163"/>
            <a:ext cx="1953635" cy="195363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2017 Data</a:t>
            </a:r>
          </a:p>
        </p:txBody>
      </p:sp>
      <p:sp>
        <p:nvSpPr>
          <p:cNvPr id="17" name="TextBox 16">
            <a:extLst>
              <a:ext uri="{FF2B5EF4-FFF2-40B4-BE49-F238E27FC236}">
                <a16:creationId xmlns:a16="http://schemas.microsoft.com/office/drawing/2014/main" id="{FB533857-9D8C-4178-AF93-095779F6D02B}"/>
              </a:ext>
            </a:extLst>
          </p:cNvPr>
          <p:cNvSpPr txBox="1"/>
          <p:nvPr/>
        </p:nvSpPr>
        <p:spPr>
          <a:xfrm>
            <a:off x="1782921" y="6019799"/>
            <a:ext cx="3619038" cy="646331"/>
          </a:xfrm>
          <a:prstGeom prst="rect">
            <a:avLst/>
          </a:prstGeom>
          <a:noFill/>
        </p:spPr>
        <p:txBody>
          <a:bodyPr wrap="square" rtlCol="0">
            <a:spAutoFit/>
          </a:bodyPr>
          <a:lstStyle/>
          <a:p>
            <a:r>
              <a:rPr lang="en-US">
                <a:solidFill>
                  <a:srgbClr val="740000"/>
                </a:solidFill>
              </a:rPr>
              <a:t>Do not have adequate share of shared mobility and/or TNC</a:t>
            </a:r>
          </a:p>
        </p:txBody>
      </p:sp>
    </p:spTree>
    <p:extLst>
      <p:ext uri="{BB962C8B-B14F-4D97-AF65-F5344CB8AC3E}">
        <p14:creationId xmlns:p14="http://schemas.microsoft.com/office/powerpoint/2010/main" val="12980963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TDFM Updates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59</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Framework for Update Process</a:t>
            </a:r>
          </a:p>
        </p:txBody>
      </p:sp>
      <p:graphicFrame>
        <p:nvGraphicFramePr>
          <p:cNvPr id="14" name="Diagram 13">
            <a:extLst>
              <a:ext uri="{FF2B5EF4-FFF2-40B4-BE49-F238E27FC236}">
                <a16:creationId xmlns:a16="http://schemas.microsoft.com/office/drawing/2014/main" id="{0C8CD73C-74E2-4B0D-85AB-B920EB6C2710}"/>
              </a:ext>
            </a:extLst>
          </p:cNvPr>
          <p:cNvGraphicFramePr/>
          <p:nvPr/>
        </p:nvGraphicFramePr>
        <p:xfrm>
          <a:off x="1207008" y="2324098"/>
          <a:ext cx="9936819" cy="1515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CECF673-8B28-438E-A499-6830AD48C426}"/>
              </a:ext>
            </a:extLst>
          </p:cNvPr>
          <p:cNvSpPr/>
          <p:nvPr/>
        </p:nvSpPr>
        <p:spPr>
          <a:xfrm>
            <a:off x="1982830" y="4066163"/>
            <a:ext cx="1953635" cy="1953635"/>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2017 Data</a:t>
            </a:r>
          </a:p>
        </p:txBody>
      </p:sp>
      <p:pic>
        <p:nvPicPr>
          <p:cNvPr id="17412" name="Picture 4" descr="Develope idea, plan, project, scheme, synthesis of ideas icon - Download on  Iconfinder">
            <a:extLst>
              <a:ext uri="{FF2B5EF4-FFF2-40B4-BE49-F238E27FC236}">
                <a16:creationId xmlns:a16="http://schemas.microsoft.com/office/drawing/2014/main" id="{DDBB3904-C5D2-4774-9FB1-9008E7C952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268309" y="40661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53B87C14-6F71-4365-BC59-609FBBC08050}"/>
              </a:ext>
            </a:extLst>
          </p:cNvPr>
          <p:cNvSpPr/>
          <p:nvPr/>
        </p:nvSpPr>
        <p:spPr>
          <a:xfrm>
            <a:off x="8255534" y="4066162"/>
            <a:ext cx="1953635" cy="195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Updated 2025 data</a:t>
            </a:r>
          </a:p>
        </p:txBody>
      </p:sp>
      <p:sp>
        <p:nvSpPr>
          <p:cNvPr id="15" name="Arrow: Right 14">
            <a:extLst>
              <a:ext uri="{FF2B5EF4-FFF2-40B4-BE49-F238E27FC236}">
                <a16:creationId xmlns:a16="http://schemas.microsoft.com/office/drawing/2014/main" id="{EA8E19B7-80A2-49BD-98A9-A5AF46F6EA43}"/>
              </a:ext>
            </a:extLst>
          </p:cNvPr>
          <p:cNvSpPr/>
          <p:nvPr/>
        </p:nvSpPr>
        <p:spPr>
          <a:xfrm>
            <a:off x="4254518" y="5043775"/>
            <a:ext cx="795130" cy="2584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8D597022-2DCB-4B2D-9531-3C76F78B06C2}"/>
              </a:ext>
            </a:extLst>
          </p:cNvPr>
          <p:cNvSpPr/>
          <p:nvPr/>
        </p:nvSpPr>
        <p:spPr>
          <a:xfrm>
            <a:off x="7248579" y="5043775"/>
            <a:ext cx="795130" cy="25841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B533857-9D8C-4178-AF93-095779F6D02B}"/>
              </a:ext>
            </a:extLst>
          </p:cNvPr>
          <p:cNvSpPr txBox="1"/>
          <p:nvPr/>
        </p:nvSpPr>
        <p:spPr>
          <a:xfrm>
            <a:off x="1782921" y="6019799"/>
            <a:ext cx="3619038" cy="646331"/>
          </a:xfrm>
          <a:prstGeom prst="rect">
            <a:avLst/>
          </a:prstGeom>
          <a:noFill/>
        </p:spPr>
        <p:txBody>
          <a:bodyPr wrap="square" rtlCol="0">
            <a:spAutoFit/>
          </a:bodyPr>
          <a:lstStyle/>
          <a:p>
            <a:r>
              <a:rPr lang="en-US">
                <a:solidFill>
                  <a:srgbClr val="740000"/>
                </a:solidFill>
              </a:rPr>
              <a:t>Do not have adequate share of shared mobility and/or TNC</a:t>
            </a:r>
          </a:p>
        </p:txBody>
      </p:sp>
      <p:sp>
        <p:nvSpPr>
          <p:cNvPr id="22" name="TextBox 21">
            <a:extLst>
              <a:ext uri="{FF2B5EF4-FFF2-40B4-BE49-F238E27FC236}">
                <a16:creationId xmlns:a16="http://schemas.microsoft.com/office/drawing/2014/main" id="{45FBEA6B-8529-48A7-B69E-71B33D37D32E}"/>
              </a:ext>
            </a:extLst>
          </p:cNvPr>
          <p:cNvSpPr txBox="1"/>
          <p:nvPr/>
        </p:nvSpPr>
        <p:spPr>
          <a:xfrm>
            <a:off x="7468531" y="6016481"/>
            <a:ext cx="3527639" cy="646331"/>
          </a:xfrm>
          <a:prstGeom prst="rect">
            <a:avLst/>
          </a:prstGeom>
          <a:noFill/>
        </p:spPr>
        <p:txBody>
          <a:bodyPr wrap="square" rtlCol="0">
            <a:spAutoFit/>
          </a:bodyPr>
          <a:lstStyle>
            <a:defPPr>
              <a:defRPr lang="en-US"/>
            </a:defPPr>
            <a:lvl1pPr>
              <a:defRPr>
                <a:solidFill>
                  <a:srgbClr val="740000"/>
                </a:solidFill>
              </a:defRPr>
            </a:lvl1pPr>
          </a:lstStyle>
          <a:p>
            <a:r>
              <a:rPr lang="en-US"/>
              <a:t>Reflects growing proportion of shared mobility and/or TNC</a:t>
            </a:r>
          </a:p>
        </p:txBody>
      </p:sp>
    </p:spTree>
    <p:extLst>
      <p:ext uri="{BB962C8B-B14F-4D97-AF65-F5344CB8AC3E}">
        <p14:creationId xmlns:p14="http://schemas.microsoft.com/office/powerpoint/2010/main" val="153468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6F52-9FC9-4331-97E0-11494B8BE4AE}"/>
              </a:ext>
            </a:extLst>
          </p:cNvPr>
          <p:cNvSpPr>
            <a:spLocks noGrp="1"/>
          </p:cNvSpPr>
          <p:nvPr>
            <p:ph type="title"/>
          </p:nvPr>
        </p:nvSpPr>
        <p:spPr/>
        <p:txBody>
          <a:bodyPr/>
          <a:lstStyle/>
          <a:p>
            <a:r>
              <a:rPr lang="en-US"/>
              <a:t>Project Objectives (from RFP)</a:t>
            </a:r>
          </a:p>
        </p:txBody>
      </p:sp>
      <p:sp>
        <p:nvSpPr>
          <p:cNvPr id="5" name="Slide Number Placeholder 4">
            <a:extLst>
              <a:ext uri="{FF2B5EF4-FFF2-40B4-BE49-F238E27FC236}">
                <a16:creationId xmlns:a16="http://schemas.microsoft.com/office/drawing/2014/main" id="{05960AA9-A1EC-4D02-8871-72752D2C0523}"/>
              </a:ext>
            </a:extLst>
          </p:cNvPr>
          <p:cNvSpPr>
            <a:spLocks noGrp="1"/>
          </p:cNvSpPr>
          <p:nvPr>
            <p:ph type="sldNum" sz="quarter" idx="12"/>
          </p:nvPr>
        </p:nvSpPr>
        <p:spPr/>
        <p:txBody>
          <a:bodyPr/>
          <a:lstStyle/>
          <a:p>
            <a:fld id="{576012C1-3069-4AF3-BCE3-B426AE9E1E23}" type="slidenum">
              <a:rPr lang="en-US" smtClean="0"/>
              <a:pPr/>
              <a:t>6</a:t>
            </a:fld>
            <a:endParaRPr lang="en-US"/>
          </a:p>
        </p:txBody>
      </p:sp>
      <p:sp>
        <p:nvSpPr>
          <p:cNvPr id="6" name="Date Placeholder 5">
            <a:extLst>
              <a:ext uri="{FF2B5EF4-FFF2-40B4-BE49-F238E27FC236}">
                <a16:creationId xmlns:a16="http://schemas.microsoft.com/office/drawing/2014/main" id="{0F1DEE09-45B6-4B64-82B5-AFBB1E3B77A2}"/>
              </a:ext>
            </a:extLst>
          </p:cNvPr>
          <p:cNvSpPr>
            <a:spLocks noGrp="1"/>
          </p:cNvSpPr>
          <p:nvPr>
            <p:ph type="dt" sz="half" idx="2"/>
          </p:nvPr>
        </p:nvSpPr>
        <p:spPr/>
        <p:txBody>
          <a:bodyPr/>
          <a:lstStyle/>
          <a:p>
            <a:fld id="{9D867F4E-A74F-43ED-8301-E17BED636740}" type="datetime1">
              <a:rPr lang="en-US" smtClean="0"/>
              <a:t>3/15/2024</a:t>
            </a:fld>
            <a:endParaRPr lang="en-US"/>
          </a:p>
        </p:txBody>
      </p:sp>
      <p:graphicFrame>
        <p:nvGraphicFramePr>
          <p:cNvPr id="7" name="Content Placeholder 2">
            <a:extLst>
              <a:ext uri="{FF2B5EF4-FFF2-40B4-BE49-F238E27FC236}">
                <a16:creationId xmlns:a16="http://schemas.microsoft.com/office/drawing/2014/main" id="{4FBFD47E-E207-4F61-A5E3-8AB4DA379F9A}"/>
              </a:ext>
            </a:extLst>
          </p:cNvPr>
          <p:cNvGraphicFramePr>
            <a:graphicFrameLocks noGrp="1"/>
          </p:cNvGraphicFramePr>
          <p:nvPr>
            <p:ph idx="1"/>
            <p:extLst>
              <p:ext uri="{D42A27DB-BD31-4B8C-83A1-F6EECF244321}">
                <p14:modId xmlns:p14="http://schemas.microsoft.com/office/powerpoint/2010/main" val="3651905519"/>
              </p:ext>
            </p:extLst>
          </p:nvPr>
        </p:nvGraphicFramePr>
        <p:xfrm>
          <a:off x="782600" y="1186249"/>
          <a:ext cx="10274257" cy="4993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429930F-AD71-4613-889A-642F2FF3413D}"/>
              </a:ext>
            </a:extLst>
          </p:cNvPr>
          <p:cNvSpPr txBox="1"/>
          <p:nvPr/>
        </p:nvSpPr>
        <p:spPr>
          <a:xfrm>
            <a:off x="2028279" y="2045180"/>
            <a:ext cx="2553862" cy="461665"/>
          </a:xfrm>
          <a:prstGeom prst="rect">
            <a:avLst/>
          </a:prstGeom>
          <a:noFill/>
        </p:spPr>
        <p:txBody>
          <a:bodyPr wrap="square">
            <a:spAutoFit/>
          </a:bodyPr>
          <a:lstStyle/>
          <a:p>
            <a:r>
              <a:rPr lang="en-US" sz="2400" b="1">
                <a:solidFill>
                  <a:schemeClr val="bg1"/>
                </a:solidFill>
                <a:effectLst/>
                <a:latin typeface="Century Schoolbook (Headings)"/>
                <a:ea typeface="DengXian" panose="02010600030101010101" pitchFamily="2" charset="-122"/>
                <a:cs typeface="Arial" panose="020B0604020202020204" pitchFamily="34" charset="0"/>
              </a:rPr>
              <a:t>Objective 1</a:t>
            </a:r>
            <a:endParaRPr lang="en-US" sz="2400" b="1">
              <a:solidFill>
                <a:schemeClr val="bg1"/>
              </a:solidFill>
            </a:endParaRPr>
          </a:p>
        </p:txBody>
      </p:sp>
      <p:sp>
        <p:nvSpPr>
          <p:cNvPr id="11" name="TextBox 10">
            <a:extLst>
              <a:ext uri="{FF2B5EF4-FFF2-40B4-BE49-F238E27FC236}">
                <a16:creationId xmlns:a16="http://schemas.microsoft.com/office/drawing/2014/main" id="{F342C096-9BC4-4986-B731-2B24FC2AA716}"/>
              </a:ext>
            </a:extLst>
          </p:cNvPr>
          <p:cNvSpPr txBox="1"/>
          <p:nvPr/>
        </p:nvSpPr>
        <p:spPr>
          <a:xfrm>
            <a:off x="7557044" y="2047722"/>
            <a:ext cx="2420787" cy="461665"/>
          </a:xfrm>
          <a:prstGeom prst="rect">
            <a:avLst/>
          </a:prstGeom>
          <a:noFill/>
        </p:spPr>
        <p:txBody>
          <a:bodyPr wrap="square">
            <a:spAutoFit/>
          </a:bodyPr>
          <a:lstStyle/>
          <a:p>
            <a:r>
              <a:rPr lang="en-US" sz="2400" b="1">
                <a:solidFill>
                  <a:schemeClr val="bg1"/>
                </a:solidFill>
                <a:effectLst/>
                <a:latin typeface="Century Schoolbook (Headings)"/>
                <a:ea typeface="DengXian" panose="02010600030101010101" pitchFamily="2" charset="-122"/>
                <a:cs typeface="Arial" panose="020B0604020202020204" pitchFamily="34" charset="0"/>
              </a:rPr>
              <a:t>Objective 2</a:t>
            </a:r>
            <a:endParaRPr lang="en-US" sz="2400" b="1">
              <a:solidFill>
                <a:schemeClr val="bg1"/>
              </a:solidFill>
            </a:endParaRPr>
          </a:p>
        </p:txBody>
      </p:sp>
      <p:sp>
        <p:nvSpPr>
          <p:cNvPr id="10" name="Footer Placeholder 2">
            <a:extLst>
              <a:ext uri="{FF2B5EF4-FFF2-40B4-BE49-F238E27FC236}">
                <a16:creationId xmlns:a16="http://schemas.microsoft.com/office/drawing/2014/main" id="{38C61F49-0B6F-4EEC-84AE-4B63B652C274}"/>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12391636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TDFM Updates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60</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pSp>
        <p:nvGrpSpPr>
          <p:cNvPr id="118" name="Group 117">
            <a:extLst>
              <a:ext uri="{FF2B5EF4-FFF2-40B4-BE49-F238E27FC236}">
                <a16:creationId xmlns:a16="http://schemas.microsoft.com/office/drawing/2014/main" id="{20E1E6B8-2541-43B5-8449-FD9DC1308E81}"/>
              </a:ext>
            </a:extLst>
          </p:cNvPr>
          <p:cNvGrpSpPr/>
          <p:nvPr/>
        </p:nvGrpSpPr>
        <p:grpSpPr>
          <a:xfrm>
            <a:off x="221749" y="1799579"/>
            <a:ext cx="10004993" cy="4316744"/>
            <a:chOff x="859924" y="1252647"/>
            <a:chExt cx="10004993" cy="4316744"/>
          </a:xfrm>
        </p:grpSpPr>
        <p:grpSp>
          <p:nvGrpSpPr>
            <p:cNvPr id="119" name="Group 118">
              <a:extLst>
                <a:ext uri="{FF2B5EF4-FFF2-40B4-BE49-F238E27FC236}">
                  <a16:creationId xmlns:a16="http://schemas.microsoft.com/office/drawing/2014/main" id="{03B7E518-2943-41AA-82B1-C6B0D9AEBD4D}"/>
                </a:ext>
              </a:extLst>
            </p:cNvPr>
            <p:cNvGrpSpPr/>
            <p:nvPr/>
          </p:nvGrpSpPr>
          <p:grpSpPr>
            <a:xfrm>
              <a:off x="3228859" y="1615987"/>
              <a:ext cx="5734281" cy="3647393"/>
              <a:chOff x="2637139" y="1355802"/>
              <a:chExt cx="7055704" cy="4487908"/>
            </a:xfrm>
          </p:grpSpPr>
          <p:sp>
            <p:nvSpPr>
              <p:cNvPr id="138" name="Arrow: Right 137">
                <a:extLst>
                  <a:ext uri="{FF2B5EF4-FFF2-40B4-BE49-F238E27FC236}">
                    <a16:creationId xmlns:a16="http://schemas.microsoft.com/office/drawing/2014/main" id="{85849809-E96F-4E9B-8315-D90CCD5EA472}"/>
                  </a:ext>
                </a:extLst>
              </p:cNvPr>
              <p:cNvSpPr/>
              <p:nvPr/>
            </p:nvSpPr>
            <p:spPr>
              <a:xfrm>
                <a:off x="7843723" y="3282421"/>
                <a:ext cx="1849120" cy="582282"/>
              </a:xfrm>
              <a:prstGeom prst="rightArrow">
                <a:avLst>
                  <a:gd name="adj1" fmla="val 60862"/>
                  <a:gd name="adj2" fmla="val 50000"/>
                </a:avLst>
              </a:prstGeom>
              <a:gradFill>
                <a:gsLst>
                  <a:gs pos="100000">
                    <a:srgbClr val="ED7D31"/>
                  </a:gs>
                  <a:gs pos="0">
                    <a:srgbClr val="C00000"/>
                  </a:gs>
                </a:gsLst>
                <a:lin ang="10800000" scaled="0"/>
              </a:gra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39" name="Freeform: Shape 138">
                <a:extLst>
                  <a:ext uri="{FF2B5EF4-FFF2-40B4-BE49-F238E27FC236}">
                    <a16:creationId xmlns:a16="http://schemas.microsoft.com/office/drawing/2014/main" id="{D8DC9FBC-381D-40B6-9B12-FEB2F3EED53D}"/>
                  </a:ext>
                </a:extLst>
              </p:cNvPr>
              <p:cNvSpPr/>
              <p:nvPr/>
            </p:nvSpPr>
            <p:spPr>
              <a:xfrm>
                <a:off x="7588465" y="1355802"/>
                <a:ext cx="1412207" cy="1529477"/>
              </a:xfrm>
              <a:custGeom>
                <a:avLst/>
                <a:gdLst>
                  <a:gd name="connsiteX0" fmla="*/ 1412207 w 1412207"/>
                  <a:gd name="connsiteY0" fmla="*/ 466415 h 1529477"/>
                  <a:gd name="connsiteX1" fmla="*/ 1384465 w 1412207"/>
                  <a:gd name="connsiteY1" fmla="*/ 0 h 1529477"/>
                  <a:gd name="connsiteX2" fmla="*/ 932466 w 1412207"/>
                  <a:gd name="connsiteY2" fmla="*/ 118603 h 1529477"/>
                  <a:gd name="connsiteX3" fmla="*/ 1020661 w 1412207"/>
                  <a:gd name="connsiteY3" fmla="*/ 182447 h 1529477"/>
                  <a:gd name="connsiteX4" fmla="*/ 0 w 1412207"/>
                  <a:gd name="connsiteY4" fmla="*/ 1240300 h 1529477"/>
                  <a:gd name="connsiteX5" fmla="*/ 220245 w 1412207"/>
                  <a:gd name="connsiteY5" fmla="*/ 1529477 h 1529477"/>
                  <a:gd name="connsiteX6" fmla="*/ 1314926 w 1412207"/>
                  <a:gd name="connsiteY6" fmla="*/ 395786 h 1529477"/>
                  <a:gd name="connsiteX7" fmla="*/ 1412207 w 1412207"/>
                  <a:gd name="connsiteY7" fmla="*/ 466415 h 152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207" h="1529477">
                    <a:moveTo>
                      <a:pt x="1412207" y="466415"/>
                    </a:moveTo>
                    <a:lnTo>
                      <a:pt x="1384465" y="0"/>
                    </a:lnTo>
                    <a:lnTo>
                      <a:pt x="932466" y="118603"/>
                    </a:lnTo>
                    <a:lnTo>
                      <a:pt x="1020661" y="182447"/>
                    </a:lnTo>
                    <a:cubicBezTo>
                      <a:pt x="843908" y="422560"/>
                      <a:pt x="478409" y="875770"/>
                      <a:pt x="0" y="1240300"/>
                    </a:cubicBezTo>
                    <a:lnTo>
                      <a:pt x="220245" y="1529477"/>
                    </a:lnTo>
                    <a:cubicBezTo>
                      <a:pt x="710526" y="1155982"/>
                      <a:pt x="1085959" y="707254"/>
                      <a:pt x="1314926" y="395786"/>
                    </a:cubicBezTo>
                    <a:lnTo>
                      <a:pt x="1412207" y="466415"/>
                    </a:lnTo>
                    <a:close/>
                  </a:path>
                </a:pathLst>
              </a:custGeom>
              <a:gradFill>
                <a:gsLst>
                  <a:gs pos="100000">
                    <a:srgbClr val="FFC000"/>
                  </a:gs>
                  <a:gs pos="0">
                    <a:srgbClr val="ED7D31">
                      <a:lumMod val="75000"/>
                    </a:srgbClr>
                  </a:gs>
                </a:gsLst>
                <a:lin ang="6600000" scaled="0"/>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0" name="Freeform: Shape 139">
                <a:extLst>
                  <a:ext uri="{FF2B5EF4-FFF2-40B4-BE49-F238E27FC236}">
                    <a16:creationId xmlns:a16="http://schemas.microsoft.com/office/drawing/2014/main" id="{3620A8E7-2CB4-48BB-8FB5-3353AC0A06BC}"/>
                  </a:ext>
                </a:extLst>
              </p:cNvPr>
              <p:cNvSpPr/>
              <p:nvPr/>
            </p:nvSpPr>
            <p:spPr>
              <a:xfrm flipV="1">
                <a:off x="7587739" y="4314233"/>
                <a:ext cx="1412207" cy="1529477"/>
              </a:xfrm>
              <a:custGeom>
                <a:avLst/>
                <a:gdLst>
                  <a:gd name="connsiteX0" fmla="*/ 1412207 w 1412207"/>
                  <a:gd name="connsiteY0" fmla="*/ 466415 h 1529477"/>
                  <a:gd name="connsiteX1" fmla="*/ 1384465 w 1412207"/>
                  <a:gd name="connsiteY1" fmla="*/ 0 h 1529477"/>
                  <a:gd name="connsiteX2" fmla="*/ 932466 w 1412207"/>
                  <a:gd name="connsiteY2" fmla="*/ 118603 h 1529477"/>
                  <a:gd name="connsiteX3" fmla="*/ 1020661 w 1412207"/>
                  <a:gd name="connsiteY3" fmla="*/ 182447 h 1529477"/>
                  <a:gd name="connsiteX4" fmla="*/ 0 w 1412207"/>
                  <a:gd name="connsiteY4" fmla="*/ 1240300 h 1529477"/>
                  <a:gd name="connsiteX5" fmla="*/ 220245 w 1412207"/>
                  <a:gd name="connsiteY5" fmla="*/ 1529477 h 1529477"/>
                  <a:gd name="connsiteX6" fmla="*/ 1314926 w 1412207"/>
                  <a:gd name="connsiteY6" fmla="*/ 395786 h 1529477"/>
                  <a:gd name="connsiteX7" fmla="*/ 1412207 w 1412207"/>
                  <a:gd name="connsiteY7" fmla="*/ 466415 h 152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207" h="1529477">
                    <a:moveTo>
                      <a:pt x="1412207" y="466415"/>
                    </a:moveTo>
                    <a:lnTo>
                      <a:pt x="1384465" y="0"/>
                    </a:lnTo>
                    <a:lnTo>
                      <a:pt x="932466" y="118603"/>
                    </a:lnTo>
                    <a:lnTo>
                      <a:pt x="1020661" y="182447"/>
                    </a:lnTo>
                    <a:cubicBezTo>
                      <a:pt x="843908" y="422560"/>
                      <a:pt x="478409" y="875770"/>
                      <a:pt x="0" y="1240300"/>
                    </a:cubicBezTo>
                    <a:lnTo>
                      <a:pt x="220245" y="1529477"/>
                    </a:lnTo>
                    <a:cubicBezTo>
                      <a:pt x="710526" y="1155982"/>
                      <a:pt x="1085959" y="707254"/>
                      <a:pt x="1314926" y="395786"/>
                    </a:cubicBezTo>
                    <a:lnTo>
                      <a:pt x="1412207" y="466415"/>
                    </a:lnTo>
                    <a:close/>
                  </a:path>
                </a:pathLst>
              </a:custGeom>
              <a:gradFill>
                <a:gsLst>
                  <a:gs pos="100000">
                    <a:srgbClr val="7030A0"/>
                  </a:gs>
                  <a:gs pos="0">
                    <a:srgbClr val="44546A"/>
                  </a:gs>
                </a:gsLst>
                <a:lin ang="8400000" scaled="0"/>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1" name="Freeform: Shape 140">
                <a:extLst>
                  <a:ext uri="{FF2B5EF4-FFF2-40B4-BE49-F238E27FC236}">
                    <a16:creationId xmlns:a16="http://schemas.microsoft.com/office/drawing/2014/main" id="{8AD4EE57-E305-4B6C-A14D-2C87DB2B260B}"/>
                  </a:ext>
                </a:extLst>
              </p:cNvPr>
              <p:cNvSpPr/>
              <p:nvPr/>
            </p:nvSpPr>
            <p:spPr>
              <a:xfrm>
                <a:off x="6163016" y="3282422"/>
                <a:ext cx="1912134" cy="582281"/>
              </a:xfrm>
              <a:custGeom>
                <a:avLst/>
                <a:gdLst>
                  <a:gd name="connsiteX0" fmla="*/ 1650023 w 1912134"/>
                  <a:gd name="connsiteY0" fmla="*/ 0 h 582281"/>
                  <a:gd name="connsiteX1" fmla="*/ 1912134 w 1912134"/>
                  <a:gd name="connsiteY1" fmla="*/ 291141 h 582281"/>
                  <a:gd name="connsiteX2" fmla="*/ 1650023 w 1912134"/>
                  <a:gd name="connsiteY2" fmla="*/ 582281 h 582281"/>
                  <a:gd name="connsiteX3" fmla="*/ 1650023 w 1912134"/>
                  <a:gd name="connsiteY3" fmla="*/ 466618 h 582281"/>
                  <a:gd name="connsiteX4" fmla="*/ 0 w 1912134"/>
                  <a:gd name="connsiteY4" fmla="*/ 466618 h 582281"/>
                  <a:gd name="connsiteX5" fmla="*/ 0 w 1912134"/>
                  <a:gd name="connsiteY5" fmla="*/ 119633 h 582281"/>
                  <a:gd name="connsiteX6" fmla="*/ 1650023 w 1912134"/>
                  <a:gd name="connsiteY6" fmla="*/ 119633 h 582281"/>
                  <a:gd name="connsiteX7" fmla="*/ 1650023 w 1912134"/>
                  <a:gd name="connsiteY7" fmla="*/ 0 h 5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134" h="582281">
                    <a:moveTo>
                      <a:pt x="1650023" y="0"/>
                    </a:moveTo>
                    <a:lnTo>
                      <a:pt x="1912134" y="291141"/>
                    </a:lnTo>
                    <a:lnTo>
                      <a:pt x="1650023" y="582281"/>
                    </a:lnTo>
                    <a:lnTo>
                      <a:pt x="1650023" y="466618"/>
                    </a:lnTo>
                    <a:lnTo>
                      <a:pt x="0" y="466618"/>
                    </a:lnTo>
                    <a:lnTo>
                      <a:pt x="0" y="119633"/>
                    </a:lnTo>
                    <a:lnTo>
                      <a:pt x="1650023" y="119633"/>
                    </a:lnTo>
                    <a:lnTo>
                      <a:pt x="1650023" y="0"/>
                    </a:lnTo>
                    <a:close/>
                  </a:path>
                </a:pathLst>
              </a:custGeom>
              <a:gradFill flip="none" rotWithShape="1">
                <a:gsLst>
                  <a:gs pos="100000">
                    <a:srgbClr val="5B9BD5"/>
                  </a:gs>
                  <a:gs pos="0">
                    <a:srgbClr val="4472C4">
                      <a:lumMod val="75000"/>
                    </a:srgbClr>
                  </a:gs>
                </a:gsLst>
                <a:lin ang="10800000" scaled="1"/>
                <a:tileRect/>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2" name="Freeform: Shape 141">
                <a:extLst>
                  <a:ext uri="{FF2B5EF4-FFF2-40B4-BE49-F238E27FC236}">
                    <a16:creationId xmlns:a16="http://schemas.microsoft.com/office/drawing/2014/main" id="{09697A33-A044-40AA-AA84-66563B836DE9}"/>
                  </a:ext>
                </a:extLst>
              </p:cNvPr>
              <p:cNvSpPr/>
              <p:nvPr/>
            </p:nvSpPr>
            <p:spPr>
              <a:xfrm>
                <a:off x="6138764" y="2505743"/>
                <a:ext cx="1849121" cy="1029453"/>
              </a:xfrm>
              <a:custGeom>
                <a:avLst/>
                <a:gdLst>
                  <a:gd name="connsiteX0" fmla="*/ 1375922 w 1849121"/>
                  <a:gd name="connsiteY0" fmla="*/ 0 h 1029453"/>
                  <a:gd name="connsiteX1" fmla="*/ 1849121 w 1849121"/>
                  <a:gd name="connsiteY1" fmla="*/ 22170 h 1029453"/>
                  <a:gd name="connsiteX2" fmla="*/ 1734880 w 1849121"/>
                  <a:gd name="connsiteY2" fmla="*/ 481800 h 1029453"/>
                  <a:gd name="connsiteX3" fmla="*/ 1664372 w 1849121"/>
                  <a:gd name="connsiteY3" fmla="*/ 387185 h 1029453"/>
                  <a:gd name="connsiteX4" fmla="*/ 181980 w 1849121"/>
                  <a:gd name="connsiteY4" fmla="*/ 1020700 h 1029453"/>
                  <a:gd name="connsiteX5" fmla="*/ 0 w 1849121"/>
                  <a:gd name="connsiteY5" fmla="*/ 1029453 h 1029453"/>
                  <a:gd name="connsiteX6" fmla="*/ 0 w 1849121"/>
                  <a:gd name="connsiteY6" fmla="*/ 665954 h 1029453"/>
                  <a:gd name="connsiteX7" fmla="*/ 152002 w 1849121"/>
                  <a:gd name="connsiteY7" fmla="*/ 658395 h 1029453"/>
                  <a:gd name="connsiteX8" fmla="*/ 1447156 w 1849121"/>
                  <a:gd name="connsiteY8" fmla="*/ 95706 h 1029453"/>
                  <a:gd name="connsiteX9" fmla="*/ 1375922 w 1849121"/>
                  <a:gd name="connsiteY9" fmla="*/ 0 h 10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21" h="1029453">
                    <a:moveTo>
                      <a:pt x="1375922" y="0"/>
                    </a:moveTo>
                    <a:lnTo>
                      <a:pt x="1849121" y="22170"/>
                    </a:lnTo>
                    <a:lnTo>
                      <a:pt x="1734880" y="481800"/>
                    </a:lnTo>
                    <a:lnTo>
                      <a:pt x="1664372" y="387185"/>
                    </a:lnTo>
                    <a:cubicBezTo>
                      <a:pt x="1172093" y="760953"/>
                      <a:pt x="674526" y="973423"/>
                      <a:pt x="181980" y="1020700"/>
                    </a:cubicBezTo>
                    <a:lnTo>
                      <a:pt x="0" y="1029453"/>
                    </a:lnTo>
                    <a:lnTo>
                      <a:pt x="0" y="665954"/>
                    </a:lnTo>
                    <a:lnTo>
                      <a:pt x="152002" y="658395"/>
                    </a:lnTo>
                    <a:cubicBezTo>
                      <a:pt x="575968" y="616408"/>
                      <a:pt x="1010634" y="427708"/>
                      <a:pt x="1447156" y="95706"/>
                    </a:cubicBezTo>
                    <a:lnTo>
                      <a:pt x="1375922" y="0"/>
                    </a:lnTo>
                    <a:close/>
                  </a:path>
                </a:pathLst>
              </a:custGeom>
              <a:gradFill flip="none" rotWithShape="1">
                <a:gsLst>
                  <a:gs pos="100000">
                    <a:srgbClr val="5B9BD5"/>
                  </a:gs>
                  <a:gs pos="0">
                    <a:srgbClr val="4472C4">
                      <a:lumMod val="75000"/>
                    </a:srgbClr>
                  </a:gs>
                </a:gsLst>
                <a:lin ang="10800000" scaled="1"/>
                <a:tileRect/>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3" name="Freeform: Shape 142">
                <a:extLst>
                  <a:ext uri="{FF2B5EF4-FFF2-40B4-BE49-F238E27FC236}">
                    <a16:creationId xmlns:a16="http://schemas.microsoft.com/office/drawing/2014/main" id="{3B85811A-6E06-4549-8C5A-F820C9411D96}"/>
                  </a:ext>
                </a:extLst>
              </p:cNvPr>
              <p:cNvSpPr/>
              <p:nvPr/>
            </p:nvSpPr>
            <p:spPr>
              <a:xfrm flipV="1">
                <a:off x="6138038" y="3664316"/>
                <a:ext cx="1849121" cy="1029453"/>
              </a:xfrm>
              <a:custGeom>
                <a:avLst/>
                <a:gdLst>
                  <a:gd name="connsiteX0" fmla="*/ 1375922 w 1849121"/>
                  <a:gd name="connsiteY0" fmla="*/ 0 h 1029453"/>
                  <a:gd name="connsiteX1" fmla="*/ 1849121 w 1849121"/>
                  <a:gd name="connsiteY1" fmla="*/ 22170 h 1029453"/>
                  <a:gd name="connsiteX2" fmla="*/ 1734880 w 1849121"/>
                  <a:gd name="connsiteY2" fmla="*/ 481800 h 1029453"/>
                  <a:gd name="connsiteX3" fmla="*/ 1664372 w 1849121"/>
                  <a:gd name="connsiteY3" fmla="*/ 387185 h 1029453"/>
                  <a:gd name="connsiteX4" fmla="*/ 181980 w 1849121"/>
                  <a:gd name="connsiteY4" fmla="*/ 1020700 h 1029453"/>
                  <a:gd name="connsiteX5" fmla="*/ 0 w 1849121"/>
                  <a:gd name="connsiteY5" fmla="*/ 1029453 h 1029453"/>
                  <a:gd name="connsiteX6" fmla="*/ 0 w 1849121"/>
                  <a:gd name="connsiteY6" fmla="*/ 665954 h 1029453"/>
                  <a:gd name="connsiteX7" fmla="*/ 152002 w 1849121"/>
                  <a:gd name="connsiteY7" fmla="*/ 658395 h 1029453"/>
                  <a:gd name="connsiteX8" fmla="*/ 1447156 w 1849121"/>
                  <a:gd name="connsiteY8" fmla="*/ 95706 h 1029453"/>
                  <a:gd name="connsiteX9" fmla="*/ 1375922 w 1849121"/>
                  <a:gd name="connsiteY9" fmla="*/ 0 h 10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21" h="1029453">
                    <a:moveTo>
                      <a:pt x="1375922" y="0"/>
                    </a:moveTo>
                    <a:lnTo>
                      <a:pt x="1849121" y="22170"/>
                    </a:lnTo>
                    <a:lnTo>
                      <a:pt x="1734880" y="481800"/>
                    </a:lnTo>
                    <a:lnTo>
                      <a:pt x="1664372" y="387185"/>
                    </a:lnTo>
                    <a:cubicBezTo>
                      <a:pt x="1172093" y="760953"/>
                      <a:pt x="674526" y="973423"/>
                      <a:pt x="181980" y="1020700"/>
                    </a:cubicBezTo>
                    <a:lnTo>
                      <a:pt x="0" y="1029453"/>
                    </a:lnTo>
                    <a:lnTo>
                      <a:pt x="0" y="665954"/>
                    </a:lnTo>
                    <a:lnTo>
                      <a:pt x="152002" y="658395"/>
                    </a:lnTo>
                    <a:cubicBezTo>
                      <a:pt x="575968" y="616408"/>
                      <a:pt x="1010634" y="427708"/>
                      <a:pt x="1447156" y="95706"/>
                    </a:cubicBezTo>
                    <a:lnTo>
                      <a:pt x="1375922" y="0"/>
                    </a:lnTo>
                    <a:close/>
                  </a:path>
                </a:pathLst>
              </a:custGeom>
              <a:gradFill flip="none" rotWithShape="1">
                <a:gsLst>
                  <a:gs pos="100000">
                    <a:srgbClr val="5B9BD5"/>
                  </a:gs>
                  <a:gs pos="0">
                    <a:srgbClr val="4472C4">
                      <a:lumMod val="75000"/>
                    </a:srgbClr>
                  </a:gs>
                </a:gsLst>
                <a:lin ang="10800000" scaled="1"/>
                <a:tileRect/>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4" name="Freeform: Shape 143">
                <a:extLst>
                  <a:ext uri="{FF2B5EF4-FFF2-40B4-BE49-F238E27FC236}">
                    <a16:creationId xmlns:a16="http://schemas.microsoft.com/office/drawing/2014/main" id="{592D8651-47A4-46B9-9687-583C075B29D5}"/>
                  </a:ext>
                </a:extLst>
              </p:cNvPr>
              <p:cNvSpPr/>
              <p:nvPr/>
            </p:nvSpPr>
            <p:spPr>
              <a:xfrm rot="5400000">
                <a:off x="4636600" y="1963373"/>
                <a:ext cx="1998796" cy="3272766"/>
              </a:xfrm>
              <a:custGeom>
                <a:avLst/>
                <a:gdLst>
                  <a:gd name="connsiteX0" fmla="*/ 0 w 1998796"/>
                  <a:gd name="connsiteY0" fmla="*/ 2686800 h 3272766"/>
                  <a:gd name="connsiteX1" fmla="*/ 563319 w 1998796"/>
                  <a:gd name="connsiteY1" fmla="*/ 1347420 h 3272766"/>
                  <a:gd name="connsiteX2" fmla="*/ 570192 w 1998796"/>
                  <a:gd name="connsiteY2" fmla="*/ 1219306 h 3272766"/>
                  <a:gd name="connsiteX3" fmla="*/ 118817 w 1998796"/>
                  <a:gd name="connsiteY3" fmla="*/ 1219306 h 3272766"/>
                  <a:gd name="connsiteX4" fmla="*/ 973204 w 1998796"/>
                  <a:gd name="connsiteY4" fmla="*/ 0 h 3272766"/>
                  <a:gd name="connsiteX5" fmla="*/ 1827591 w 1998796"/>
                  <a:gd name="connsiteY5" fmla="*/ 1219306 h 3272766"/>
                  <a:gd name="connsiteX6" fmla="*/ 1428565 w 1998796"/>
                  <a:gd name="connsiteY6" fmla="*/ 1219306 h 3272766"/>
                  <a:gd name="connsiteX7" fmla="*/ 1435477 w 1998796"/>
                  <a:gd name="connsiteY7" fmla="*/ 1348146 h 3272766"/>
                  <a:gd name="connsiteX8" fmla="*/ 1998796 w 1998796"/>
                  <a:gd name="connsiteY8" fmla="*/ 2687526 h 3272766"/>
                  <a:gd name="connsiteX9" fmla="*/ 1708649 w 1998796"/>
                  <a:gd name="connsiteY9" fmla="*/ 2906438 h 3272766"/>
                  <a:gd name="connsiteX10" fmla="*/ 1156620 w 1998796"/>
                  <a:gd name="connsiteY10" fmla="*/ 1825081 h 3272766"/>
                  <a:gd name="connsiteX11" fmla="*/ 1148682 w 1998796"/>
                  <a:gd name="connsiteY11" fmla="*/ 1790925 h 3272766"/>
                  <a:gd name="connsiteX12" fmla="*/ 1148682 w 1998796"/>
                  <a:gd name="connsiteY12" fmla="*/ 3272766 h 3272766"/>
                  <a:gd name="connsiteX13" fmla="*/ 801697 w 1998796"/>
                  <a:gd name="connsiteY13" fmla="*/ 3272766 h 3272766"/>
                  <a:gd name="connsiteX14" fmla="*/ 801697 w 1998796"/>
                  <a:gd name="connsiteY14" fmla="*/ 1956217 h 3272766"/>
                  <a:gd name="connsiteX15" fmla="*/ 799966 w 1998796"/>
                  <a:gd name="connsiteY15" fmla="*/ 1962085 h 3272766"/>
                  <a:gd name="connsiteX16" fmla="*/ 290147 w 1998796"/>
                  <a:gd name="connsiteY16" fmla="*/ 2905712 h 32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8796" h="3272766">
                    <a:moveTo>
                      <a:pt x="0" y="2686800"/>
                    </a:moveTo>
                    <a:cubicBezTo>
                      <a:pt x="329353" y="2250384"/>
                      <a:pt x="518370" y="1800705"/>
                      <a:pt x="563319" y="1347420"/>
                    </a:cubicBezTo>
                    <a:lnTo>
                      <a:pt x="570192" y="1219306"/>
                    </a:lnTo>
                    <a:lnTo>
                      <a:pt x="118817" y="1219306"/>
                    </a:lnTo>
                    <a:lnTo>
                      <a:pt x="973204" y="0"/>
                    </a:lnTo>
                    <a:lnTo>
                      <a:pt x="1827591" y="1219306"/>
                    </a:lnTo>
                    <a:lnTo>
                      <a:pt x="1428565" y="1219306"/>
                    </a:lnTo>
                    <a:lnTo>
                      <a:pt x="1435477" y="1348146"/>
                    </a:lnTo>
                    <a:cubicBezTo>
                      <a:pt x="1480426" y="1801431"/>
                      <a:pt x="1669443" y="2251110"/>
                      <a:pt x="1998796" y="2687526"/>
                    </a:cubicBezTo>
                    <a:lnTo>
                      <a:pt x="1708649" y="2906438"/>
                    </a:lnTo>
                    <a:cubicBezTo>
                      <a:pt x="1443414" y="2554961"/>
                      <a:pt x="1258911" y="2193168"/>
                      <a:pt x="1156620" y="1825081"/>
                    </a:cubicBezTo>
                    <a:lnTo>
                      <a:pt x="1148682" y="1790925"/>
                    </a:lnTo>
                    <a:lnTo>
                      <a:pt x="1148682" y="3272766"/>
                    </a:lnTo>
                    <a:lnTo>
                      <a:pt x="801697" y="3272766"/>
                    </a:lnTo>
                    <a:lnTo>
                      <a:pt x="801697" y="1956217"/>
                    </a:lnTo>
                    <a:lnTo>
                      <a:pt x="799966" y="1962085"/>
                    </a:lnTo>
                    <a:cubicBezTo>
                      <a:pt x="692498" y="2282729"/>
                      <a:pt x="522228" y="2598170"/>
                      <a:pt x="290147" y="2905712"/>
                    </a:cubicBezTo>
                    <a:close/>
                  </a:path>
                </a:pathLst>
              </a:custGeom>
              <a:gradFill>
                <a:gsLst>
                  <a:gs pos="100000">
                    <a:srgbClr val="00B0F0"/>
                  </a:gs>
                  <a:gs pos="0">
                    <a:srgbClr val="5B9BD5">
                      <a:lumMod val="75000"/>
                    </a:srgbClr>
                  </a:gs>
                </a:gsLst>
                <a:lin ang="6000000" scaled="0"/>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5" name="Freeform: Shape 144">
                <a:extLst>
                  <a:ext uri="{FF2B5EF4-FFF2-40B4-BE49-F238E27FC236}">
                    <a16:creationId xmlns:a16="http://schemas.microsoft.com/office/drawing/2014/main" id="{E27B9939-C68D-4C79-9C70-3D9FFA41048B}"/>
                  </a:ext>
                </a:extLst>
              </p:cNvPr>
              <p:cNvSpPr/>
              <p:nvPr/>
            </p:nvSpPr>
            <p:spPr>
              <a:xfrm>
                <a:off x="3268980" y="1546244"/>
                <a:ext cx="1461271" cy="1431469"/>
              </a:xfrm>
              <a:custGeom>
                <a:avLst/>
                <a:gdLst>
                  <a:gd name="connsiteX0" fmla="*/ 1461272 w 1461271"/>
                  <a:gd name="connsiteY0" fmla="*/ 1411965 h 1431469"/>
                  <a:gd name="connsiteX1" fmla="*/ 1350786 w 1461271"/>
                  <a:gd name="connsiteY1" fmla="*/ 957907 h 1431469"/>
                  <a:gd name="connsiteX2" fmla="*/ 1285488 w 1461271"/>
                  <a:gd name="connsiteY2" fmla="*/ 1044648 h 1431469"/>
                  <a:gd name="connsiteX3" fmla="*/ 308561 w 1461271"/>
                  <a:gd name="connsiteY3" fmla="*/ 0 h 1431469"/>
                  <a:gd name="connsiteX4" fmla="*/ 0 w 1461271"/>
                  <a:gd name="connsiteY4" fmla="*/ 192139 h 1431469"/>
                  <a:gd name="connsiteX5" fmla="*/ 1066939 w 1461271"/>
                  <a:gd name="connsiteY5" fmla="*/ 1335037 h 1431469"/>
                  <a:gd name="connsiteX6" fmla="*/ 994372 w 1461271"/>
                  <a:gd name="connsiteY6" fmla="*/ 1431470 h 1431469"/>
                  <a:gd name="connsiteX7" fmla="*/ 1461272 w 1461271"/>
                  <a:gd name="connsiteY7" fmla="*/ 1411965 h 143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271" h="1431469">
                    <a:moveTo>
                      <a:pt x="1461272" y="1411965"/>
                    </a:moveTo>
                    <a:lnTo>
                      <a:pt x="1350786" y="957907"/>
                    </a:lnTo>
                    <a:lnTo>
                      <a:pt x="1285488" y="1044648"/>
                    </a:lnTo>
                    <a:cubicBezTo>
                      <a:pt x="676120" y="582595"/>
                      <a:pt x="312074" y="5815"/>
                      <a:pt x="308561" y="0"/>
                    </a:cubicBezTo>
                    <a:lnTo>
                      <a:pt x="0" y="192139"/>
                    </a:lnTo>
                    <a:cubicBezTo>
                      <a:pt x="16113" y="217943"/>
                      <a:pt x="401238" y="830703"/>
                      <a:pt x="1066939" y="1335037"/>
                    </a:cubicBezTo>
                    <a:lnTo>
                      <a:pt x="994372" y="1431470"/>
                    </a:lnTo>
                    <a:lnTo>
                      <a:pt x="1461272" y="1411965"/>
                    </a:lnTo>
                    <a:close/>
                  </a:path>
                </a:pathLst>
              </a:custGeom>
              <a:gradFill flip="none" rotWithShape="1">
                <a:gsLst>
                  <a:gs pos="100000">
                    <a:sysClr val="window" lastClr="FFFFFF">
                      <a:lumMod val="95000"/>
                    </a:sysClr>
                  </a:gs>
                  <a:gs pos="0">
                    <a:sysClr val="window" lastClr="FFFFFF">
                      <a:lumMod val="75000"/>
                    </a:sysClr>
                  </a:gs>
                </a:gsLst>
                <a:lin ang="10800000" scaled="1"/>
                <a:tileRect/>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7E6E6"/>
                  </a:solidFill>
                  <a:effectLst/>
                  <a:uLnTx/>
                  <a:uFillTx/>
                </a:endParaRPr>
              </a:p>
            </p:txBody>
          </p:sp>
          <p:sp>
            <p:nvSpPr>
              <p:cNvPr id="146" name="Arrow: Right 145">
                <a:extLst>
                  <a:ext uri="{FF2B5EF4-FFF2-40B4-BE49-F238E27FC236}">
                    <a16:creationId xmlns:a16="http://schemas.microsoft.com/office/drawing/2014/main" id="{B9321776-49CB-42AD-8608-13C1E944BB54}"/>
                  </a:ext>
                </a:extLst>
              </p:cNvPr>
              <p:cNvSpPr/>
              <p:nvPr/>
            </p:nvSpPr>
            <p:spPr>
              <a:xfrm>
                <a:off x="2637139" y="3282422"/>
                <a:ext cx="1849120" cy="582282"/>
              </a:xfrm>
              <a:prstGeom prst="rightArrow">
                <a:avLst>
                  <a:gd name="adj1" fmla="val 60862"/>
                  <a:gd name="adj2" fmla="val 50000"/>
                </a:avLst>
              </a:prstGeom>
              <a:gradFill flip="none" rotWithShape="1">
                <a:gsLst>
                  <a:gs pos="100000">
                    <a:sysClr val="window" lastClr="FFFFFF">
                      <a:lumMod val="95000"/>
                    </a:sysClr>
                  </a:gs>
                  <a:gs pos="0">
                    <a:sysClr val="window" lastClr="FFFFFF">
                      <a:lumMod val="75000"/>
                    </a:sysClr>
                  </a:gs>
                </a:gsLst>
                <a:lin ang="10800000" scaled="1"/>
                <a:tileRect/>
              </a:gra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7" name="Freeform: Shape 146">
                <a:extLst>
                  <a:ext uri="{FF2B5EF4-FFF2-40B4-BE49-F238E27FC236}">
                    <a16:creationId xmlns:a16="http://schemas.microsoft.com/office/drawing/2014/main" id="{81E1B474-FF38-4A6F-A044-A72999FD0DA9}"/>
                  </a:ext>
                </a:extLst>
              </p:cNvPr>
              <p:cNvSpPr/>
              <p:nvPr/>
            </p:nvSpPr>
            <p:spPr>
              <a:xfrm flipV="1">
                <a:off x="3268254" y="4221799"/>
                <a:ext cx="1461271" cy="1431469"/>
              </a:xfrm>
              <a:custGeom>
                <a:avLst/>
                <a:gdLst>
                  <a:gd name="connsiteX0" fmla="*/ 1461272 w 1461271"/>
                  <a:gd name="connsiteY0" fmla="*/ 1411965 h 1431469"/>
                  <a:gd name="connsiteX1" fmla="*/ 1350786 w 1461271"/>
                  <a:gd name="connsiteY1" fmla="*/ 957907 h 1431469"/>
                  <a:gd name="connsiteX2" fmla="*/ 1285488 w 1461271"/>
                  <a:gd name="connsiteY2" fmla="*/ 1044648 h 1431469"/>
                  <a:gd name="connsiteX3" fmla="*/ 308561 w 1461271"/>
                  <a:gd name="connsiteY3" fmla="*/ 0 h 1431469"/>
                  <a:gd name="connsiteX4" fmla="*/ 0 w 1461271"/>
                  <a:gd name="connsiteY4" fmla="*/ 192139 h 1431469"/>
                  <a:gd name="connsiteX5" fmla="*/ 1066939 w 1461271"/>
                  <a:gd name="connsiteY5" fmla="*/ 1335037 h 1431469"/>
                  <a:gd name="connsiteX6" fmla="*/ 994372 w 1461271"/>
                  <a:gd name="connsiteY6" fmla="*/ 1431470 h 1431469"/>
                  <a:gd name="connsiteX7" fmla="*/ 1461272 w 1461271"/>
                  <a:gd name="connsiteY7" fmla="*/ 1411965 h 143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271" h="1431469">
                    <a:moveTo>
                      <a:pt x="1461272" y="1411965"/>
                    </a:moveTo>
                    <a:lnTo>
                      <a:pt x="1350786" y="957907"/>
                    </a:lnTo>
                    <a:lnTo>
                      <a:pt x="1285488" y="1044648"/>
                    </a:lnTo>
                    <a:cubicBezTo>
                      <a:pt x="676120" y="582595"/>
                      <a:pt x="312074" y="5815"/>
                      <a:pt x="308561" y="0"/>
                    </a:cubicBezTo>
                    <a:lnTo>
                      <a:pt x="0" y="192139"/>
                    </a:lnTo>
                    <a:cubicBezTo>
                      <a:pt x="16113" y="217943"/>
                      <a:pt x="401238" y="830703"/>
                      <a:pt x="1066939" y="1335037"/>
                    </a:cubicBezTo>
                    <a:lnTo>
                      <a:pt x="994372" y="1431470"/>
                    </a:lnTo>
                    <a:lnTo>
                      <a:pt x="1461272" y="1411965"/>
                    </a:lnTo>
                    <a:close/>
                  </a:path>
                </a:pathLst>
              </a:custGeom>
              <a:gradFill flip="none" rotWithShape="1">
                <a:gsLst>
                  <a:gs pos="100000">
                    <a:sysClr val="window" lastClr="FFFFFF">
                      <a:lumMod val="95000"/>
                    </a:sysClr>
                  </a:gs>
                  <a:gs pos="0">
                    <a:sysClr val="window" lastClr="FFFFFF">
                      <a:lumMod val="75000"/>
                    </a:sysClr>
                  </a:gs>
                </a:gsLst>
                <a:lin ang="10800000" scaled="1"/>
                <a:tileRect/>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7E6E6"/>
                  </a:solidFill>
                  <a:effectLst/>
                  <a:uLnTx/>
                  <a:uFillTx/>
                </a:endParaRPr>
              </a:p>
            </p:txBody>
          </p:sp>
        </p:grpSp>
        <p:sp>
          <p:nvSpPr>
            <p:cNvPr id="136" name="TextBox 135">
              <a:extLst>
                <a:ext uri="{FF2B5EF4-FFF2-40B4-BE49-F238E27FC236}">
                  <a16:creationId xmlns:a16="http://schemas.microsoft.com/office/drawing/2014/main" id="{48D4B869-EBBD-4FBA-9CFD-5FB6BF62A378}"/>
                </a:ext>
              </a:extLst>
            </p:cNvPr>
            <p:cNvSpPr txBox="1"/>
            <p:nvPr/>
          </p:nvSpPr>
          <p:spPr>
            <a:xfrm>
              <a:off x="859924" y="3216443"/>
              <a:ext cx="2480166" cy="646331"/>
            </a:xfrm>
            <a:prstGeom prst="rect">
              <a:avLst/>
            </a:prstGeom>
            <a:noFill/>
          </p:spPr>
          <p:txBody>
            <a:bodyPr wrap="none" rtlCol="0">
              <a:spAutoFit/>
            </a:bodyPr>
            <a:lstStyle/>
            <a:p>
              <a:pPr algn="ctr" defTabSz="914400">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Use case example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cs typeface="Calibri"/>
                  <a:sym typeface="Calibri"/>
                  <a:rtl val="0"/>
                </a:rPr>
                <a:t>HH trip rate</a:t>
              </a:r>
            </a:p>
          </p:txBody>
        </p:sp>
        <p:grpSp>
          <p:nvGrpSpPr>
            <p:cNvPr id="123" name="Group 122">
              <a:extLst>
                <a:ext uri="{FF2B5EF4-FFF2-40B4-BE49-F238E27FC236}">
                  <a16:creationId xmlns:a16="http://schemas.microsoft.com/office/drawing/2014/main" id="{1F79A54C-0BDC-49A9-BFB2-C89A1632EC92}"/>
                </a:ext>
              </a:extLst>
            </p:cNvPr>
            <p:cNvGrpSpPr/>
            <p:nvPr/>
          </p:nvGrpSpPr>
          <p:grpSpPr>
            <a:xfrm>
              <a:off x="8381326" y="1252647"/>
              <a:ext cx="2483591" cy="1266289"/>
              <a:chOff x="1814338" y="5239507"/>
              <a:chExt cx="2483591" cy="1266289"/>
            </a:xfrm>
          </p:grpSpPr>
          <p:sp>
            <p:nvSpPr>
              <p:cNvPr id="130" name="TextBox 129">
                <a:extLst>
                  <a:ext uri="{FF2B5EF4-FFF2-40B4-BE49-F238E27FC236}">
                    <a16:creationId xmlns:a16="http://schemas.microsoft.com/office/drawing/2014/main" id="{46122F25-B00C-485B-8A8B-6B8DFEB75642}"/>
                  </a:ext>
                </a:extLst>
              </p:cNvPr>
              <p:cNvSpPr txBox="1"/>
              <p:nvPr/>
            </p:nvSpPr>
            <p:spPr>
              <a:xfrm>
                <a:off x="1814338" y="5239507"/>
                <a:ext cx="15520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Base model</a:t>
                </a:r>
              </a:p>
            </p:txBody>
          </p:sp>
          <p:sp>
            <p:nvSpPr>
              <p:cNvPr id="131" name="TextBox 130">
                <a:extLst>
                  <a:ext uri="{FF2B5EF4-FFF2-40B4-BE49-F238E27FC236}">
                    <a16:creationId xmlns:a16="http://schemas.microsoft.com/office/drawing/2014/main" id="{B48A3116-BB6E-42AE-8F4D-B65DC200843A}"/>
                  </a:ext>
                </a:extLst>
              </p:cNvPr>
              <p:cNvSpPr txBox="1"/>
              <p:nvPr/>
            </p:nvSpPr>
            <p:spPr>
              <a:xfrm>
                <a:off x="1814338" y="5551689"/>
                <a:ext cx="2483591"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effectLst/>
                    <a:ea typeface="SimSun" panose="02010600030101010101" pitchFamily="2" charset="-122"/>
                  </a:rPr>
                  <a:t>we build a model specification for observed real data in the absence of NMOs</a:t>
                </a:r>
                <a:endParaRPr kumimoji="0" lang="en-US" sz="1400" b="0" i="0" u="none" strike="noStrike" kern="0" cap="none" spc="0" normalizeH="0" baseline="0" noProof="0">
                  <a:ln>
                    <a:noFill/>
                  </a:ln>
                  <a:solidFill>
                    <a:srgbClr val="A5A5A5">
                      <a:lumMod val="75000"/>
                    </a:srgbClr>
                  </a:solidFill>
                  <a:effectLst/>
                  <a:uLnTx/>
                  <a:uFillTx/>
                  <a:cs typeface="Arial" panose="020B0604020202020204" pitchFamily="34" charset="0"/>
                </a:endParaRPr>
              </a:p>
            </p:txBody>
          </p:sp>
        </p:grpSp>
        <p:sp>
          <p:nvSpPr>
            <p:cNvPr id="128" name="TextBox 127">
              <a:extLst>
                <a:ext uri="{FF2B5EF4-FFF2-40B4-BE49-F238E27FC236}">
                  <a16:creationId xmlns:a16="http://schemas.microsoft.com/office/drawing/2014/main" id="{54A9E69B-CB9E-4C33-A686-2DE64644CDA1}"/>
                </a:ext>
              </a:extLst>
            </p:cNvPr>
            <p:cNvSpPr txBox="1"/>
            <p:nvPr/>
          </p:nvSpPr>
          <p:spPr>
            <a:xfrm>
              <a:off x="1146162" y="4923060"/>
              <a:ext cx="2480166" cy="646331"/>
            </a:xfrm>
            <a:prstGeom prst="rect">
              <a:avLst/>
            </a:prstGeom>
            <a:noFill/>
          </p:spPr>
          <p:txBody>
            <a:bodyPr wrap="none" rtlCol="0">
              <a:spAutoFit/>
            </a:bodyPr>
            <a:lstStyle/>
            <a:p>
              <a:pPr algn="ctr" defTabSz="914400">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Use case example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cs typeface="Calibri"/>
                  <a:sym typeface="Calibri"/>
                  <a:rtl val="0"/>
                </a:rPr>
                <a:t>Trip mode choice</a:t>
              </a:r>
            </a:p>
          </p:txBody>
        </p:sp>
        <p:sp>
          <p:nvSpPr>
            <p:cNvPr id="126" name="TextBox 125">
              <a:extLst>
                <a:ext uri="{FF2B5EF4-FFF2-40B4-BE49-F238E27FC236}">
                  <a16:creationId xmlns:a16="http://schemas.microsoft.com/office/drawing/2014/main" id="{2EA141A1-6C29-4F3D-B43D-36C1D8DE9FE9}"/>
                </a:ext>
              </a:extLst>
            </p:cNvPr>
            <p:cNvSpPr txBox="1"/>
            <p:nvPr/>
          </p:nvSpPr>
          <p:spPr>
            <a:xfrm>
              <a:off x="957767" y="1586096"/>
              <a:ext cx="284885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Use case example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cs typeface="Calibri"/>
                  <a:sym typeface="Calibri"/>
                  <a:rtl val="0"/>
                </a:rPr>
                <a:t>HH vehicle ownership</a:t>
              </a:r>
            </a:p>
          </p:txBody>
        </p:sp>
      </p:grpSp>
    </p:spTree>
    <p:extLst>
      <p:ext uri="{BB962C8B-B14F-4D97-AF65-F5344CB8AC3E}">
        <p14:creationId xmlns:p14="http://schemas.microsoft.com/office/powerpoint/2010/main" val="50233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TDFM Updates</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61</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grpSp>
        <p:nvGrpSpPr>
          <p:cNvPr id="118" name="Group 117">
            <a:extLst>
              <a:ext uri="{FF2B5EF4-FFF2-40B4-BE49-F238E27FC236}">
                <a16:creationId xmlns:a16="http://schemas.microsoft.com/office/drawing/2014/main" id="{20E1E6B8-2541-43B5-8449-FD9DC1308E81}"/>
              </a:ext>
            </a:extLst>
          </p:cNvPr>
          <p:cNvGrpSpPr/>
          <p:nvPr/>
        </p:nvGrpSpPr>
        <p:grpSpPr>
          <a:xfrm>
            <a:off x="2590684" y="1799579"/>
            <a:ext cx="8228023" cy="5111106"/>
            <a:chOff x="3228859" y="1252647"/>
            <a:chExt cx="8228023" cy="5111106"/>
          </a:xfrm>
        </p:grpSpPr>
        <p:grpSp>
          <p:nvGrpSpPr>
            <p:cNvPr id="119" name="Group 118">
              <a:extLst>
                <a:ext uri="{FF2B5EF4-FFF2-40B4-BE49-F238E27FC236}">
                  <a16:creationId xmlns:a16="http://schemas.microsoft.com/office/drawing/2014/main" id="{03B7E518-2943-41AA-82B1-C6B0D9AEBD4D}"/>
                </a:ext>
              </a:extLst>
            </p:cNvPr>
            <p:cNvGrpSpPr/>
            <p:nvPr/>
          </p:nvGrpSpPr>
          <p:grpSpPr>
            <a:xfrm>
              <a:off x="3228859" y="1615987"/>
              <a:ext cx="5734281" cy="3647393"/>
              <a:chOff x="2637139" y="1355802"/>
              <a:chExt cx="7055704" cy="4487908"/>
            </a:xfrm>
          </p:grpSpPr>
          <p:sp>
            <p:nvSpPr>
              <p:cNvPr id="138" name="Arrow: Right 137">
                <a:extLst>
                  <a:ext uri="{FF2B5EF4-FFF2-40B4-BE49-F238E27FC236}">
                    <a16:creationId xmlns:a16="http://schemas.microsoft.com/office/drawing/2014/main" id="{85849809-E96F-4E9B-8315-D90CCD5EA472}"/>
                  </a:ext>
                </a:extLst>
              </p:cNvPr>
              <p:cNvSpPr/>
              <p:nvPr/>
            </p:nvSpPr>
            <p:spPr>
              <a:xfrm>
                <a:off x="7843723" y="3282421"/>
                <a:ext cx="1849120" cy="582282"/>
              </a:xfrm>
              <a:prstGeom prst="rightArrow">
                <a:avLst>
                  <a:gd name="adj1" fmla="val 60862"/>
                  <a:gd name="adj2" fmla="val 50000"/>
                </a:avLst>
              </a:prstGeom>
              <a:gradFill>
                <a:gsLst>
                  <a:gs pos="100000">
                    <a:srgbClr val="ED7D31"/>
                  </a:gs>
                  <a:gs pos="0">
                    <a:srgbClr val="C00000"/>
                  </a:gs>
                </a:gsLst>
                <a:lin ang="10800000" scaled="0"/>
              </a:gra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39" name="Freeform: Shape 138">
                <a:extLst>
                  <a:ext uri="{FF2B5EF4-FFF2-40B4-BE49-F238E27FC236}">
                    <a16:creationId xmlns:a16="http://schemas.microsoft.com/office/drawing/2014/main" id="{D8DC9FBC-381D-40B6-9B12-FEB2F3EED53D}"/>
                  </a:ext>
                </a:extLst>
              </p:cNvPr>
              <p:cNvSpPr/>
              <p:nvPr/>
            </p:nvSpPr>
            <p:spPr>
              <a:xfrm>
                <a:off x="7588465" y="1355802"/>
                <a:ext cx="1412207" cy="1529477"/>
              </a:xfrm>
              <a:custGeom>
                <a:avLst/>
                <a:gdLst>
                  <a:gd name="connsiteX0" fmla="*/ 1412207 w 1412207"/>
                  <a:gd name="connsiteY0" fmla="*/ 466415 h 1529477"/>
                  <a:gd name="connsiteX1" fmla="*/ 1384465 w 1412207"/>
                  <a:gd name="connsiteY1" fmla="*/ 0 h 1529477"/>
                  <a:gd name="connsiteX2" fmla="*/ 932466 w 1412207"/>
                  <a:gd name="connsiteY2" fmla="*/ 118603 h 1529477"/>
                  <a:gd name="connsiteX3" fmla="*/ 1020661 w 1412207"/>
                  <a:gd name="connsiteY3" fmla="*/ 182447 h 1529477"/>
                  <a:gd name="connsiteX4" fmla="*/ 0 w 1412207"/>
                  <a:gd name="connsiteY4" fmla="*/ 1240300 h 1529477"/>
                  <a:gd name="connsiteX5" fmla="*/ 220245 w 1412207"/>
                  <a:gd name="connsiteY5" fmla="*/ 1529477 h 1529477"/>
                  <a:gd name="connsiteX6" fmla="*/ 1314926 w 1412207"/>
                  <a:gd name="connsiteY6" fmla="*/ 395786 h 1529477"/>
                  <a:gd name="connsiteX7" fmla="*/ 1412207 w 1412207"/>
                  <a:gd name="connsiteY7" fmla="*/ 466415 h 152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207" h="1529477">
                    <a:moveTo>
                      <a:pt x="1412207" y="466415"/>
                    </a:moveTo>
                    <a:lnTo>
                      <a:pt x="1384465" y="0"/>
                    </a:lnTo>
                    <a:lnTo>
                      <a:pt x="932466" y="118603"/>
                    </a:lnTo>
                    <a:lnTo>
                      <a:pt x="1020661" y="182447"/>
                    </a:lnTo>
                    <a:cubicBezTo>
                      <a:pt x="843908" y="422560"/>
                      <a:pt x="478409" y="875770"/>
                      <a:pt x="0" y="1240300"/>
                    </a:cubicBezTo>
                    <a:lnTo>
                      <a:pt x="220245" y="1529477"/>
                    </a:lnTo>
                    <a:cubicBezTo>
                      <a:pt x="710526" y="1155982"/>
                      <a:pt x="1085959" y="707254"/>
                      <a:pt x="1314926" y="395786"/>
                    </a:cubicBezTo>
                    <a:lnTo>
                      <a:pt x="1412207" y="466415"/>
                    </a:lnTo>
                    <a:close/>
                  </a:path>
                </a:pathLst>
              </a:custGeom>
              <a:gradFill>
                <a:gsLst>
                  <a:gs pos="100000">
                    <a:srgbClr val="FFC000"/>
                  </a:gs>
                  <a:gs pos="0">
                    <a:srgbClr val="ED7D31">
                      <a:lumMod val="75000"/>
                    </a:srgbClr>
                  </a:gs>
                </a:gsLst>
                <a:lin ang="6600000" scaled="0"/>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0" name="Freeform: Shape 139">
                <a:extLst>
                  <a:ext uri="{FF2B5EF4-FFF2-40B4-BE49-F238E27FC236}">
                    <a16:creationId xmlns:a16="http://schemas.microsoft.com/office/drawing/2014/main" id="{3620A8E7-2CB4-48BB-8FB5-3353AC0A06BC}"/>
                  </a:ext>
                </a:extLst>
              </p:cNvPr>
              <p:cNvSpPr/>
              <p:nvPr/>
            </p:nvSpPr>
            <p:spPr>
              <a:xfrm flipV="1">
                <a:off x="7587739" y="4314233"/>
                <a:ext cx="1412207" cy="1529477"/>
              </a:xfrm>
              <a:custGeom>
                <a:avLst/>
                <a:gdLst>
                  <a:gd name="connsiteX0" fmla="*/ 1412207 w 1412207"/>
                  <a:gd name="connsiteY0" fmla="*/ 466415 h 1529477"/>
                  <a:gd name="connsiteX1" fmla="*/ 1384465 w 1412207"/>
                  <a:gd name="connsiteY1" fmla="*/ 0 h 1529477"/>
                  <a:gd name="connsiteX2" fmla="*/ 932466 w 1412207"/>
                  <a:gd name="connsiteY2" fmla="*/ 118603 h 1529477"/>
                  <a:gd name="connsiteX3" fmla="*/ 1020661 w 1412207"/>
                  <a:gd name="connsiteY3" fmla="*/ 182447 h 1529477"/>
                  <a:gd name="connsiteX4" fmla="*/ 0 w 1412207"/>
                  <a:gd name="connsiteY4" fmla="*/ 1240300 h 1529477"/>
                  <a:gd name="connsiteX5" fmla="*/ 220245 w 1412207"/>
                  <a:gd name="connsiteY5" fmla="*/ 1529477 h 1529477"/>
                  <a:gd name="connsiteX6" fmla="*/ 1314926 w 1412207"/>
                  <a:gd name="connsiteY6" fmla="*/ 395786 h 1529477"/>
                  <a:gd name="connsiteX7" fmla="*/ 1412207 w 1412207"/>
                  <a:gd name="connsiteY7" fmla="*/ 466415 h 152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2207" h="1529477">
                    <a:moveTo>
                      <a:pt x="1412207" y="466415"/>
                    </a:moveTo>
                    <a:lnTo>
                      <a:pt x="1384465" y="0"/>
                    </a:lnTo>
                    <a:lnTo>
                      <a:pt x="932466" y="118603"/>
                    </a:lnTo>
                    <a:lnTo>
                      <a:pt x="1020661" y="182447"/>
                    </a:lnTo>
                    <a:cubicBezTo>
                      <a:pt x="843908" y="422560"/>
                      <a:pt x="478409" y="875770"/>
                      <a:pt x="0" y="1240300"/>
                    </a:cubicBezTo>
                    <a:lnTo>
                      <a:pt x="220245" y="1529477"/>
                    </a:lnTo>
                    <a:cubicBezTo>
                      <a:pt x="710526" y="1155982"/>
                      <a:pt x="1085959" y="707254"/>
                      <a:pt x="1314926" y="395786"/>
                    </a:cubicBezTo>
                    <a:lnTo>
                      <a:pt x="1412207" y="466415"/>
                    </a:lnTo>
                    <a:close/>
                  </a:path>
                </a:pathLst>
              </a:custGeom>
              <a:gradFill>
                <a:gsLst>
                  <a:gs pos="100000">
                    <a:srgbClr val="7030A0"/>
                  </a:gs>
                  <a:gs pos="0">
                    <a:srgbClr val="44546A"/>
                  </a:gs>
                </a:gsLst>
                <a:lin ang="8400000" scaled="0"/>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41" name="Freeform: Shape 140">
                <a:extLst>
                  <a:ext uri="{FF2B5EF4-FFF2-40B4-BE49-F238E27FC236}">
                    <a16:creationId xmlns:a16="http://schemas.microsoft.com/office/drawing/2014/main" id="{8AD4EE57-E305-4B6C-A14D-2C87DB2B260B}"/>
                  </a:ext>
                </a:extLst>
              </p:cNvPr>
              <p:cNvSpPr/>
              <p:nvPr/>
            </p:nvSpPr>
            <p:spPr>
              <a:xfrm>
                <a:off x="6163016" y="3282422"/>
                <a:ext cx="1912134" cy="582281"/>
              </a:xfrm>
              <a:custGeom>
                <a:avLst/>
                <a:gdLst>
                  <a:gd name="connsiteX0" fmla="*/ 1650023 w 1912134"/>
                  <a:gd name="connsiteY0" fmla="*/ 0 h 582281"/>
                  <a:gd name="connsiteX1" fmla="*/ 1912134 w 1912134"/>
                  <a:gd name="connsiteY1" fmla="*/ 291141 h 582281"/>
                  <a:gd name="connsiteX2" fmla="*/ 1650023 w 1912134"/>
                  <a:gd name="connsiteY2" fmla="*/ 582281 h 582281"/>
                  <a:gd name="connsiteX3" fmla="*/ 1650023 w 1912134"/>
                  <a:gd name="connsiteY3" fmla="*/ 466618 h 582281"/>
                  <a:gd name="connsiteX4" fmla="*/ 0 w 1912134"/>
                  <a:gd name="connsiteY4" fmla="*/ 466618 h 582281"/>
                  <a:gd name="connsiteX5" fmla="*/ 0 w 1912134"/>
                  <a:gd name="connsiteY5" fmla="*/ 119633 h 582281"/>
                  <a:gd name="connsiteX6" fmla="*/ 1650023 w 1912134"/>
                  <a:gd name="connsiteY6" fmla="*/ 119633 h 582281"/>
                  <a:gd name="connsiteX7" fmla="*/ 1650023 w 1912134"/>
                  <a:gd name="connsiteY7" fmla="*/ 0 h 58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2134" h="582281">
                    <a:moveTo>
                      <a:pt x="1650023" y="0"/>
                    </a:moveTo>
                    <a:lnTo>
                      <a:pt x="1912134" y="291141"/>
                    </a:lnTo>
                    <a:lnTo>
                      <a:pt x="1650023" y="582281"/>
                    </a:lnTo>
                    <a:lnTo>
                      <a:pt x="1650023" y="466618"/>
                    </a:lnTo>
                    <a:lnTo>
                      <a:pt x="0" y="466618"/>
                    </a:lnTo>
                    <a:lnTo>
                      <a:pt x="0" y="119633"/>
                    </a:lnTo>
                    <a:lnTo>
                      <a:pt x="1650023" y="119633"/>
                    </a:lnTo>
                    <a:lnTo>
                      <a:pt x="1650023" y="0"/>
                    </a:lnTo>
                    <a:close/>
                  </a:path>
                </a:pathLst>
              </a:custGeom>
              <a:gradFill flip="none" rotWithShape="1">
                <a:gsLst>
                  <a:gs pos="100000">
                    <a:srgbClr val="5B9BD5"/>
                  </a:gs>
                  <a:gs pos="0">
                    <a:srgbClr val="4472C4">
                      <a:lumMod val="75000"/>
                    </a:srgbClr>
                  </a:gs>
                </a:gsLst>
                <a:lin ang="10800000" scaled="1"/>
                <a:tileRect/>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2" name="Freeform: Shape 141">
                <a:extLst>
                  <a:ext uri="{FF2B5EF4-FFF2-40B4-BE49-F238E27FC236}">
                    <a16:creationId xmlns:a16="http://schemas.microsoft.com/office/drawing/2014/main" id="{09697A33-A044-40AA-AA84-66563B836DE9}"/>
                  </a:ext>
                </a:extLst>
              </p:cNvPr>
              <p:cNvSpPr/>
              <p:nvPr/>
            </p:nvSpPr>
            <p:spPr>
              <a:xfrm>
                <a:off x="6138764" y="2505743"/>
                <a:ext cx="1849121" cy="1029453"/>
              </a:xfrm>
              <a:custGeom>
                <a:avLst/>
                <a:gdLst>
                  <a:gd name="connsiteX0" fmla="*/ 1375922 w 1849121"/>
                  <a:gd name="connsiteY0" fmla="*/ 0 h 1029453"/>
                  <a:gd name="connsiteX1" fmla="*/ 1849121 w 1849121"/>
                  <a:gd name="connsiteY1" fmla="*/ 22170 h 1029453"/>
                  <a:gd name="connsiteX2" fmla="*/ 1734880 w 1849121"/>
                  <a:gd name="connsiteY2" fmla="*/ 481800 h 1029453"/>
                  <a:gd name="connsiteX3" fmla="*/ 1664372 w 1849121"/>
                  <a:gd name="connsiteY3" fmla="*/ 387185 h 1029453"/>
                  <a:gd name="connsiteX4" fmla="*/ 181980 w 1849121"/>
                  <a:gd name="connsiteY4" fmla="*/ 1020700 h 1029453"/>
                  <a:gd name="connsiteX5" fmla="*/ 0 w 1849121"/>
                  <a:gd name="connsiteY5" fmla="*/ 1029453 h 1029453"/>
                  <a:gd name="connsiteX6" fmla="*/ 0 w 1849121"/>
                  <a:gd name="connsiteY6" fmla="*/ 665954 h 1029453"/>
                  <a:gd name="connsiteX7" fmla="*/ 152002 w 1849121"/>
                  <a:gd name="connsiteY7" fmla="*/ 658395 h 1029453"/>
                  <a:gd name="connsiteX8" fmla="*/ 1447156 w 1849121"/>
                  <a:gd name="connsiteY8" fmla="*/ 95706 h 1029453"/>
                  <a:gd name="connsiteX9" fmla="*/ 1375922 w 1849121"/>
                  <a:gd name="connsiteY9" fmla="*/ 0 h 10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21" h="1029453">
                    <a:moveTo>
                      <a:pt x="1375922" y="0"/>
                    </a:moveTo>
                    <a:lnTo>
                      <a:pt x="1849121" y="22170"/>
                    </a:lnTo>
                    <a:lnTo>
                      <a:pt x="1734880" y="481800"/>
                    </a:lnTo>
                    <a:lnTo>
                      <a:pt x="1664372" y="387185"/>
                    </a:lnTo>
                    <a:cubicBezTo>
                      <a:pt x="1172093" y="760953"/>
                      <a:pt x="674526" y="973423"/>
                      <a:pt x="181980" y="1020700"/>
                    </a:cubicBezTo>
                    <a:lnTo>
                      <a:pt x="0" y="1029453"/>
                    </a:lnTo>
                    <a:lnTo>
                      <a:pt x="0" y="665954"/>
                    </a:lnTo>
                    <a:lnTo>
                      <a:pt x="152002" y="658395"/>
                    </a:lnTo>
                    <a:cubicBezTo>
                      <a:pt x="575968" y="616408"/>
                      <a:pt x="1010634" y="427708"/>
                      <a:pt x="1447156" y="95706"/>
                    </a:cubicBezTo>
                    <a:lnTo>
                      <a:pt x="1375922" y="0"/>
                    </a:lnTo>
                    <a:close/>
                  </a:path>
                </a:pathLst>
              </a:custGeom>
              <a:gradFill flip="none" rotWithShape="1">
                <a:gsLst>
                  <a:gs pos="100000">
                    <a:srgbClr val="5B9BD5"/>
                  </a:gs>
                  <a:gs pos="0">
                    <a:srgbClr val="4472C4">
                      <a:lumMod val="75000"/>
                    </a:srgbClr>
                  </a:gs>
                </a:gsLst>
                <a:lin ang="10800000" scaled="1"/>
                <a:tileRect/>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3" name="Freeform: Shape 142">
                <a:extLst>
                  <a:ext uri="{FF2B5EF4-FFF2-40B4-BE49-F238E27FC236}">
                    <a16:creationId xmlns:a16="http://schemas.microsoft.com/office/drawing/2014/main" id="{3B85811A-6E06-4549-8C5A-F820C9411D96}"/>
                  </a:ext>
                </a:extLst>
              </p:cNvPr>
              <p:cNvSpPr/>
              <p:nvPr/>
            </p:nvSpPr>
            <p:spPr>
              <a:xfrm flipV="1">
                <a:off x="6138038" y="3664316"/>
                <a:ext cx="1849121" cy="1029453"/>
              </a:xfrm>
              <a:custGeom>
                <a:avLst/>
                <a:gdLst>
                  <a:gd name="connsiteX0" fmla="*/ 1375922 w 1849121"/>
                  <a:gd name="connsiteY0" fmla="*/ 0 h 1029453"/>
                  <a:gd name="connsiteX1" fmla="*/ 1849121 w 1849121"/>
                  <a:gd name="connsiteY1" fmla="*/ 22170 h 1029453"/>
                  <a:gd name="connsiteX2" fmla="*/ 1734880 w 1849121"/>
                  <a:gd name="connsiteY2" fmla="*/ 481800 h 1029453"/>
                  <a:gd name="connsiteX3" fmla="*/ 1664372 w 1849121"/>
                  <a:gd name="connsiteY3" fmla="*/ 387185 h 1029453"/>
                  <a:gd name="connsiteX4" fmla="*/ 181980 w 1849121"/>
                  <a:gd name="connsiteY4" fmla="*/ 1020700 h 1029453"/>
                  <a:gd name="connsiteX5" fmla="*/ 0 w 1849121"/>
                  <a:gd name="connsiteY5" fmla="*/ 1029453 h 1029453"/>
                  <a:gd name="connsiteX6" fmla="*/ 0 w 1849121"/>
                  <a:gd name="connsiteY6" fmla="*/ 665954 h 1029453"/>
                  <a:gd name="connsiteX7" fmla="*/ 152002 w 1849121"/>
                  <a:gd name="connsiteY7" fmla="*/ 658395 h 1029453"/>
                  <a:gd name="connsiteX8" fmla="*/ 1447156 w 1849121"/>
                  <a:gd name="connsiteY8" fmla="*/ 95706 h 1029453"/>
                  <a:gd name="connsiteX9" fmla="*/ 1375922 w 1849121"/>
                  <a:gd name="connsiteY9" fmla="*/ 0 h 10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21" h="1029453">
                    <a:moveTo>
                      <a:pt x="1375922" y="0"/>
                    </a:moveTo>
                    <a:lnTo>
                      <a:pt x="1849121" y="22170"/>
                    </a:lnTo>
                    <a:lnTo>
                      <a:pt x="1734880" y="481800"/>
                    </a:lnTo>
                    <a:lnTo>
                      <a:pt x="1664372" y="387185"/>
                    </a:lnTo>
                    <a:cubicBezTo>
                      <a:pt x="1172093" y="760953"/>
                      <a:pt x="674526" y="973423"/>
                      <a:pt x="181980" y="1020700"/>
                    </a:cubicBezTo>
                    <a:lnTo>
                      <a:pt x="0" y="1029453"/>
                    </a:lnTo>
                    <a:lnTo>
                      <a:pt x="0" y="665954"/>
                    </a:lnTo>
                    <a:lnTo>
                      <a:pt x="152002" y="658395"/>
                    </a:lnTo>
                    <a:cubicBezTo>
                      <a:pt x="575968" y="616408"/>
                      <a:pt x="1010634" y="427708"/>
                      <a:pt x="1447156" y="95706"/>
                    </a:cubicBezTo>
                    <a:lnTo>
                      <a:pt x="1375922" y="0"/>
                    </a:lnTo>
                    <a:close/>
                  </a:path>
                </a:pathLst>
              </a:custGeom>
              <a:gradFill flip="none" rotWithShape="1">
                <a:gsLst>
                  <a:gs pos="100000">
                    <a:srgbClr val="5B9BD5"/>
                  </a:gs>
                  <a:gs pos="0">
                    <a:srgbClr val="4472C4">
                      <a:lumMod val="75000"/>
                    </a:srgbClr>
                  </a:gs>
                </a:gsLst>
                <a:lin ang="10800000" scaled="1"/>
                <a:tileRect/>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4" name="Freeform: Shape 143">
                <a:extLst>
                  <a:ext uri="{FF2B5EF4-FFF2-40B4-BE49-F238E27FC236}">
                    <a16:creationId xmlns:a16="http://schemas.microsoft.com/office/drawing/2014/main" id="{592D8651-47A4-46B9-9687-583C075B29D5}"/>
                  </a:ext>
                </a:extLst>
              </p:cNvPr>
              <p:cNvSpPr/>
              <p:nvPr/>
            </p:nvSpPr>
            <p:spPr>
              <a:xfrm rot="5400000">
                <a:off x="4636600" y="1963373"/>
                <a:ext cx="1998796" cy="3272766"/>
              </a:xfrm>
              <a:custGeom>
                <a:avLst/>
                <a:gdLst>
                  <a:gd name="connsiteX0" fmla="*/ 0 w 1998796"/>
                  <a:gd name="connsiteY0" fmla="*/ 2686800 h 3272766"/>
                  <a:gd name="connsiteX1" fmla="*/ 563319 w 1998796"/>
                  <a:gd name="connsiteY1" fmla="*/ 1347420 h 3272766"/>
                  <a:gd name="connsiteX2" fmla="*/ 570192 w 1998796"/>
                  <a:gd name="connsiteY2" fmla="*/ 1219306 h 3272766"/>
                  <a:gd name="connsiteX3" fmla="*/ 118817 w 1998796"/>
                  <a:gd name="connsiteY3" fmla="*/ 1219306 h 3272766"/>
                  <a:gd name="connsiteX4" fmla="*/ 973204 w 1998796"/>
                  <a:gd name="connsiteY4" fmla="*/ 0 h 3272766"/>
                  <a:gd name="connsiteX5" fmla="*/ 1827591 w 1998796"/>
                  <a:gd name="connsiteY5" fmla="*/ 1219306 h 3272766"/>
                  <a:gd name="connsiteX6" fmla="*/ 1428565 w 1998796"/>
                  <a:gd name="connsiteY6" fmla="*/ 1219306 h 3272766"/>
                  <a:gd name="connsiteX7" fmla="*/ 1435477 w 1998796"/>
                  <a:gd name="connsiteY7" fmla="*/ 1348146 h 3272766"/>
                  <a:gd name="connsiteX8" fmla="*/ 1998796 w 1998796"/>
                  <a:gd name="connsiteY8" fmla="*/ 2687526 h 3272766"/>
                  <a:gd name="connsiteX9" fmla="*/ 1708649 w 1998796"/>
                  <a:gd name="connsiteY9" fmla="*/ 2906438 h 3272766"/>
                  <a:gd name="connsiteX10" fmla="*/ 1156620 w 1998796"/>
                  <a:gd name="connsiteY10" fmla="*/ 1825081 h 3272766"/>
                  <a:gd name="connsiteX11" fmla="*/ 1148682 w 1998796"/>
                  <a:gd name="connsiteY11" fmla="*/ 1790925 h 3272766"/>
                  <a:gd name="connsiteX12" fmla="*/ 1148682 w 1998796"/>
                  <a:gd name="connsiteY12" fmla="*/ 3272766 h 3272766"/>
                  <a:gd name="connsiteX13" fmla="*/ 801697 w 1998796"/>
                  <a:gd name="connsiteY13" fmla="*/ 3272766 h 3272766"/>
                  <a:gd name="connsiteX14" fmla="*/ 801697 w 1998796"/>
                  <a:gd name="connsiteY14" fmla="*/ 1956217 h 3272766"/>
                  <a:gd name="connsiteX15" fmla="*/ 799966 w 1998796"/>
                  <a:gd name="connsiteY15" fmla="*/ 1962085 h 3272766"/>
                  <a:gd name="connsiteX16" fmla="*/ 290147 w 1998796"/>
                  <a:gd name="connsiteY16" fmla="*/ 2905712 h 327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8796" h="3272766">
                    <a:moveTo>
                      <a:pt x="0" y="2686800"/>
                    </a:moveTo>
                    <a:cubicBezTo>
                      <a:pt x="329353" y="2250384"/>
                      <a:pt x="518370" y="1800705"/>
                      <a:pt x="563319" y="1347420"/>
                    </a:cubicBezTo>
                    <a:lnTo>
                      <a:pt x="570192" y="1219306"/>
                    </a:lnTo>
                    <a:lnTo>
                      <a:pt x="118817" y="1219306"/>
                    </a:lnTo>
                    <a:lnTo>
                      <a:pt x="973204" y="0"/>
                    </a:lnTo>
                    <a:lnTo>
                      <a:pt x="1827591" y="1219306"/>
                    </a:lnTo>
                    <a:lnTo>
                      <a:pt x="1428565" y="1219306"/>
                    </a:lnTo>
                    <a:lnTo>
                      <a:pt x="1435477" y="1348146"/>
                    </a:lnTo>
                    <a:cubicBezTo>
                      <a:pt x="1480426" y="1801431"/>
                      <a:pt x="1669443" y="2251110"/>
                      <a:pt x="1998796" y="2687526"/>
                    </a:cubicBezTo>
                    <a:lnTo>
                      <a:pt x="1708649" y="2906438"/>
                    </a:lnTo>
                    <a:cubicBezTo>
                      <a:pt x="1443414" y="2554961"/>
                      <a:pt x="1258911" y="2193168"/>
                      <a:pt x="1156620" y="1825081"/>
                    </a:cubicBezTo>
                    <a:lnTo>
                      <a:pt x="1148682" y="1790925"/>
                    </a:lnTo>
                    <a:lnTo>
                      <a:pt x="1148682" y="3272766"/>
                    </a:lnTo>
                    <a:lnTo>
                      <a:pt x="801697" y="3272766"/>
                    </a:lnTo>
                    <a:lnTo>
                      <a:pt x="801697" y="1956217"/>
                    </a:lnTo>
                    <a:lnTo>
                      <a:pt x="799966" y="1962085"/>
                    </a:lnTo>
                    <a:cubicBezTo>
                      <a:pt x="692498" y="2282729"/>
                      <a:pt x="522228" y="2598170"/>
                      <a:pt x="290147" y="2905712"/>
                    </a:cubicBezTo>
                    <a:close/>
                  </a:path>
                </a:pathLst>
              </a:custGeom>
              <a:gradFill>
                <a:gsLst>
                  <a:gs pos="100000">
                    <a:srgbClr val="00B0F0"/>
                  </a:gs>
                  <a:gs pos="0">
                    <a:srgbClr val="5B9BD5">
                      <a:lumMod val="75000"/>
                    </a:srgbClr>
                  </a:gs>
                </a:gsLst>
                <a:lin ang="6000000" scaled="0"/>
              </a:gradFill>
              <a:ln w="38100" cap="flat" cmpd="sng" algn="ctr">
                <a:solidFill>
                  <a:sysClr val="window" lastClr="FFFFFF"/>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5" name="Freeform: Shape 144">
                <a:extLst>
                  <a:ext uri="{FF2B5EF4-FFF2-40B4-BE49-F238E27FC236}">
                    <a16:creationId xmlns:a16="http://schemas.microsoft.com/office/drawing/2014/main" id="{E27B9939-C68D-4C79-9C70-3D9FFA41048B}"/>
                  </a:ext>
                </a:extLst>
              </p:cNvPr>
              <p:cNvSpPr/>
              <p:nvPr/>
            </p:nvSpPr>
            <p:spPr>
              <a:xfrm>
                <a:off x="3268980" y="1546244"/>
                <a:ext cx="1461271" cy="1431469"/>
              </a:xfrm>
              <a:custGeom>
                <a:avLst/>
                <a:gdLst>
                  <a:gd name="connsiteX0" fmla="*/ 1461272 w 1461271"/>
                  <a:gd name="connsiteY0" fmla="*/ 1411965 h 1431469"/>
                  <a:gd name="connsiteX1" fmla="*/ 1350786 w 1461271"/>
                  <a:gd name="connsiteY1" fmla="*/ 957907 h 1431469"/>
                  <a:gd name="connsiteX2" fmla="*/ 1285488 w 1461271"/>
                  <a:gd name="connsiteY2" fmla="*/ 1044648 h 1431469"/>
                  <a:gd name="connsiteX3" fmla="*/ 308561 w 1461271"/>
                  <a:gd name="connsiteY3" fmla="*/ 0 h 1431469"/>
                  <a:gd name="connsiteX4" fmla="*/ 0 w 1461271"/>
                  <a:gd name="connsiteY4" fmla="*/ 192139 h 1431469"/>
                  <a:gd name="connsiteX5" fmla="*/ 1066939 w 1461271"/>
                  <a:gd name="connsiteY5" fmla="*/ 1335037 h 1431469"/>
                  <a:gd name="connsiteX6" fmla="*/ 994372 w 1461271"/>
                  <a:gd name="connsiteY6" fmla="*/ 1431470 h 1431469"/>
                  <a:gd name="connsiteX7" fmla="*/ 1461272 w 1461271"/>
                  <a:gd name="connsiteY7" fmla="*/ 1411965 h 143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271" h="1431469">
                    <a:moveTo>
                      <a:pt x="1461272" y="1411965"/>
                    </a:moveTo>
                    <a:lnTo>
                      <a:pt x="1350786" y="957907"/>
                    </a:lnTo>
                    <a:lnTo>
                      <a:pt x="1285488" y="1044648"/>
                    </a:lnTo>
                    <a:cubicBezTo>
                      <a:pt x="676120" y="582595"/>
                      <a:pt x="312074" y="5815"/>
                      <a:pt x="308561" y="0"/>
                    </a:cubicBezTo>
                    <a:lnTo>
                      <a:pt x="0" y="192139"/>
                    </a:lnTo>
                    <a:cubicBezTo>
                      <a:pt x="16113" y="217943"/>
                      <a:pt x="401238" y="830703"/>
                      <a:pt x="1066939" y="1335037"/>
                    </a:cubicBezTo>
                    <a:lnTo>
                      <a:pt x="994372" y="1431470"/>
                    </a:lnTo>
                    <a:lnTo>
                      <a:pt x="1461272" y="1411965"/>
                    </a:lnTo>
                    <a:close/>
                  </a:path>
                </a:pathLst>
              </a:custGeom>
              <a:gradFill flip="none" rotWithShape="1">
                <a:gsLst>
                  <a:gs pos="100000">
                    <a:sysClr val="window" lastClr="FFFFFF">
                      <a:lumMod val="95000"/>
                    </a:sysClr>
                  </a:gs>
                  <a:gs pos="0">
                    <a:sysClr val="window" lastClr="FFFFFF">
                      <a:lumMod val="75000"/>
                    </a:sysClr>
                  </a:gs>
                </a:gsLst>
                <a:lin ang="10800000" scaled="1"/>
                <a:tileRect/>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7E6E6"/>
                  </a:solidFill>
                  <a:effectLst/>
                  <a:uLnTx/>
                  <a:uFillTx/>
                </a:endParaRPr>
              </a:p>
            </p:txBody>
          </p:sp>
          <p:sp>
            <p:nvSpPr>
              <p:cNvPr id="146" name="Arrow: Right 145">
                <a:extLst>
                  <a:ext uri="{FF2B5EF4-FFF2-40B4-BE49-F238E27FC236}">
                    <a16:creationId xmlns:a16="http://schemas.microsoft.com/office/drawing/2014/main" id="{B9321776-49CB-42AD-8608-13C1E944BB54}"/>
                  </a:ext>
                </a:extLst>
              </p:cNvPr>
              <p:cNvSpPr/>
              <p:nvPr/>
            </p:nvSpPr>
            <p:spPr>
              <a:xfrm>
                <a:off x="2637139" y="3282422"/>
                <a:ext cx="1849120" cy="582282"/>
              </a:xfrm>
              <a:prstGeom prst="rightArrow">
                <a:avLst>
                  <a:gd name="adj1" fmla="val 60862"/>
                  <a:gd name="adj2" fmla="val 50000"/>
                </a:avLst>
              </a:prstGeom>
              <a:gradFill flip="none" rotWithShape="1">
                <a:gsLst>
                  <a:gs pos="100000">
                    <a:sysClr val="window" lastClr="FFFFFF">
                      <a:lumMod val="95000"/>
                    </a:sysClr>
                  </a:gs>
                  <a:gs pos="0">
                    <a:sysClr val="window" lastClr="FFFFFF">
                      <a:lumMod val="75000"/>
                    </a:sysClr>
                  </a:gs>
                </a:gsLst>
                <a:lin ang="10800000" scaled="1"/>
                <a:tileRect/>
              </a:gradFill>
              <a:ln w="381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147" name="Freeform: Shape 146">
                <a:extLst>
                  <a:ext uri="{FF2B5EF4-FFF2-40B4-BE49-F238E27FC236}">
                    <a16:creationId xmlns:a16="http://schemas.microsoft.com/office/drawing/2014/main" id="{81E1B474-FF38-4A6F-A044-A72999FD0DA9}"/>
                  </a:ext>
                </a:extLst>
              </p:cNvPr>
              <p:cNvSpPr/>
              <p:nvPr/>
            </p:nvSpPr>
            <p:spPr>
              <a:xfrm flipV="1">
                <a:off x="3268254" y="4221799"/>
                <a:ext cx="1461271" cy="1431469"/>
              </a:xfrm>
              <a:custGeom>
                <a:avLst/>
                <a:gdLst>
                  <a:gd name="connsiteX0" fmla="*/ 1461272 w 1461271"/>
                  <a:gd name="connsiteY0" fmla="*/ 1411965 h 1431469"/>
                  <a:gd name="connsiteX1" fmla="*/ 1350786 w 1461271"/>
                  <a:gd name="connsiteY1" fmla="*/ 957907 h 1431469"/>
                  <a:gd name="connsiteX2" fmla="*/ 1285488 w 1461271"/>
                  <a:gd name="connsiteY2" fmla="*/ 1044648 h 1431469"/>
                  <a:gd name="connsiteX3" fmla="*/ 308561 w 1461271"/>
                  <a:gd name="connsiteY3" fmla="*/ 0 h 1431469"/>
                  <a:gd name="connsiteX4" fmla="*/ 0 w 1461271"/>
                  <a:gd name="connsiteY4" fmla="*/ 192139 h 1431469"/>
                  <a:gd name="connsiteX5" fmla="*/ 1066939 w 1461271"/>
                  <a:gd name="connsiteY5" fmla="*/ 1335037 h 1431469"/>
                  <a:gd name="connsiteX6" fmla="*/ 994372 w 1461271"/>
                  <a:gd name="connsiteY6" fmla="*/ 1431470 h 1431469"/>
                  <a:gd name="connsiteX7" fmla="*/ 1461272 w 1461271"/>
                  <a:gd name="connsiteY7" fmla="*/ 1411965 h 1431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1271" h="1431469">
                    <a:moveTo>
                      <a:pt x="1461272" y="1411965"/>
                    </a:moveTo>
                    <a:lnTo>
                      <a:pt x="1350786" y="957907"/>
                    </a:lnTo>
                    <a:lnTo>
                      <a:pt x="1285488" y="1044648"/>
                    </a:lnTo>
                    <a:cubicBezTo>
                      <a:pt x="676120" y="582595"/>
                      <a:pt x="312074" y="5815"/>
                      <a:pt x="308561" y="0"/>
                    </a:cubicBezTo>
                    <a:lnTo>
                      <a:pt x="0" y="192139"/>
                    </a:lnTo>
                    <a:cubicBezTo>
                      <a:pt x="16113" y="217943"/>
                      <a:pt x="401238" y="830703"/>
                      <a:pt x="1066939" y="1335037"/>
                    </a:cubicBezTo>
                    <a:lnTo>
                      <a:pt x="994372" y="1431470"/>
                    </a:lnTo>
                    <a:lnTo>
                      <a:pt x="1461272" y="1411965"/>
                    </a:lnTo>
                    <a:close/>
                  </a:path>
                </a:pathLst>
              </a:custGeom>
              <a:gradFill flip="none" rotWithShape="1">
                <a:gsLst>
                  <a:gs pos="100000">
                    <a:sysClr val="window" lastClr="FFFFFF">
                      <a:lumMod val="95000"/>
                    </a:sysClr>
                  </a:gs>
                  <a:gs pos="0">
                    <a:sysClr val="window" lastClr="FFFFFF">
                      <a:lumMod val="75000"/>
                    </a:sysClr>
                  </a:gs>
                </a:gsLst>
                <a:lin ang="10800000" scaled="1"/>
                <a:tileRect/>
              </a:gradFill>
              <a:ln w="38100" cap="flat">
                <a:solidFill>
                  <a:sysClr val="window" lastClr="FFFFFF"/>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E7E6E6"/>
                  </a:solidFill>
                  <a:effectLst/>
                  <a:uLnTx/>
                  <a:uFillTx/>
                </a:endParaRPr>
              </a:p>
            </p:txBody>
          </p:sp>
        </p:grpSp>
        <p:grpSp>
          <p:nvGrpSpPr>
            <p:cNvPr id="121" name="Group 120">
              <a:extLst>
                <a:ext uri="{FF2B5EF4-FFF2-40B4-BE49-F238E27FC236}">
                  <a16:creationId xmlns:a16="http://schemas.microsoft.com/office/drawing/2014/main" id="{ED1A6BD3-1002-41D2-8F60-EAFA9FDAB49C}"/>
                </a:ext>
              </a:extLst>
            </p:cNvPr>
            <p:cNvGrpSpPr/>
            <p:nvPr/>
          </p:nvGrpSpPr>
          <p:grpSpPr>
            <a:xfrm>
              <a:off x="8366470" y="4408710"/>
              <a:ext cx="3016074" cy="1955043"/>
              <a:chOff x="5280253" y="888182"/>
              <a:chExt cx="3016074" cy="1955043"/>
            </a:xfrm>
          </p:grpSpPr>
          <p:sp>
            <p:nvSpPr>
              <p:cNvPr id="134" name="TextBox 133">
                <a:extLst>
                  <a:ext uri="{FF2B5EF4-FFF2-40B4-BE49-F238E27FC236}">
                    <a16:creationId xmlns:a16="http://schemas.microsoft.com/office/drawing/2014/main" id="{8DBE15A3-6F15-454F-8677-9D17A9EFD297}"/>
                  </a:ext>
                </a:extLst>
              </p:cNvPr>
              <p:cNvSpPr txBox="1"/>
              <p:nvPr/>
            </p:nvSpPr>
            <p:spPr>
              <a:xfrm>
                <a:off x="5280254" y="888182"/>
                <a:ext cx="301607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Model without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considering the impact </a:t>
                </a:r>
              </a:p>
              <a:p>
                <a:pPr marL="0" marR="0" lvl="0" indent="0" defTabSz="914400" eaLnBrk="1" fontAlgn="auto" latinLnBrk="0" hangingPunct="1">
                  <a:lnSpc>
                    <a:spcPct val="100000"/>
                  </a:lnSpc>
                  <a:spcBef>
                    <a:spcPts val="0"/>
                  </a:spcBef>
                  <a:spcAft>
                    <a:spcPts val="0"/>
                  </a:spcAft>
                  <a:buClrTx/>
                  <a:buSzTx/>
                  <a:buFontTx/>
                  <a:buNone/>
                  <a:tabLst/>
                  <a:defRPr/>
                </a:pPr>
                <a:r>
                  <a:rPr lang="en-US" b="1" kern="0">
                    <a:solidFill>
                      <a:prstClr val="white">
                        <a:lumMod val="50000"/>
                      </a:prstClr>
                    </a:solidFill>
                    <a:cs typeface="Calibri"/>
                    <a:sym typeface="Calibri"/>
                    <a:rtl val="0"/>
                  </a:rPr>
                  <a:t>of </a:t>
                </a: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NMO</a:t>
                </a:r>
              </a:p>
            </p:txBody>
          </p:sp>
          <p:sp>
            <p:nvSpPr>
              <p:cNvPr id="135" name="TextBox 134">
                <a:extLst>
                  <a:ext uri="{FF2B5EF4-FFF2-40B4-BE49-F238E27FC236}">
                    <a16:creationId xmlns:a16="http://schemas.microsoft.com/office/drawing/2014/main" id="{AC7DEA70-4FCC-4378-9E63-661A58FC16A2}"/>
                  </a:ext>
                </a:extLst>
              </p:cNvPr>
              <p:cNvSpPr txBox="1"/>
              <p:nvPr/>
            </p:nvSpPr>
            <p:spPr>
              <a:xfrm>
                <a:off x="5280253" y="1673674"/>
                <a:ext cx="2483591" cy="116955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effectLst/>
                    <a:ea typeface="SimSun" panose="02010600030101010101" pitchFamily="2" charset="-122"/>
                  </a:rPr>
                  <a:t>represents a modification of the dependent variable over time without any significant impact from NMO addition</a:t>
                </a:r>
                <a:endParaRPr kumimoji="0" lang="en-US" sz="1400" b="0" i="0" u="none" strike="noStrike" kern="0" cap="none" spc="0" normalizeH="0" baseline="0" noProof="0">
                  <a:ln>
                    <a:noFill/>
                  </a:ln>
                  <a:solidFill>
                    <a:srgbClr val="A5A5A5">
                      <a:lumMod val="75000"/>
                    </a:srgbClr>
                  </a:solidFill>
                  <a:effectLst/>
                  <a:uLnTx/>
                  <a:uFillTx/>
                  <a:cs typeface="Arial" panose="020B0604020202020204" pitchFamily="34" charset="0"/>
                </a:endParaRPr>
              </a:p>
            </p:txBody>
          </p:sp>
        </p:grpSp>
        <p:grpSp>
          <p:nvGrpSpPr>
            <p:cNvPr id="122" name="Group 121">
              <a:extLst>
                <a:ext uri="{FF2B5EF4-FFF2-40B4-BE49-F238E27FC236}">
                  <a16:creationId xmlns:a16="http://schemas.microsoft.com/office/drawing/2014/main" id="{34B5950F-DD04-4180-B68A-45831347F3FD}"/>
                </a:ext>
              </a:extLst>
            </p:cNvPr>
            <p:cNvGrpSpPr/>
            <p:nvPr/>
          </p:nvGrpSpPr>
          <p:grpSpPr>
            <a:xfrm>
              <a:off x="8973291" y="2545222"/>
              <a:ext cx="2483591" cy="1742539"/>
              <a:chOff x="1814338" y="4582282"/>
              <a:chExt cx="2483591" cy="1742539"/>
            </a:xfrm>
          </p:grpSpPr>
          <p:sp>
            <p:nvSpPr>
              <p:cNvPr id="132" name="TextBox 131">
                <a:extLst>
                  <a:ext uri="{FF2B5EF4-FFF2-40B4-BE49-F238E27FC236}">
                    <a16:creationId xmlns:a16="http://schemas.microsoft.com/office/drawing/2014/main" id="{D5A7121F-5E28-48B7-BFBC-9DE78E9048F7}"/>
                  </a:ext>
                </a:extLst>
              </p:cNvPr>
              <p:cNvSpPr txBox="1"/>
              <p:nvPr/>
            </p:nvSpPr>
            <p:spPr>
              <a:xfrm>
                <a:off x="1814338" y="4582282"/>
                <a:ext cx="2409253"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Model considering the impact of NMO</a:t>
                </a:r>
              </a:p>
            </p:txBody>
          </p:sp>
          <p:sp>
            <p:nvSpPr>
              <p:cNvPr id="133" name="TextBox 132">
                <a:extLst>
                  <a:ext uri="{FF2B5EF4-FFF2-40B4-BE49-F238E27FC236}">
                    <a16:creationId xmlns:a16="http://schemas.microsoft.com/office/drawing/2014/main" id="{95D18102-B8CE-411C-9245-CF3E10C5116A}"/>
                  </a:ext>
                </a:extLst>
              </p:cNvPr>
              <p:cNvSpPr txBox="1"/>
              <p:nvPr/>
            </p:nvSpPr>
            <p:spPr>
              <a:xfrm>
                <a:off x="1814338" y="5370714"/>
                <a:ext cx="2483591"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effectLst/>
                    <a:ea typeface="SimSun" panose="02010600030101010101" pitchFamily="2" charset="-122"/>
                  </a:rPr>
                  <a:t>represents a modification of the dependent variable (from real data) in response to NMO introduction</a:t>
                </a:r>
                <a:endParaRPr kumimoji="0" lang="en-US" sz="1400" b="0" i="0" u="none" strike="noStrike" kern="0" cap="none" spc="0" normalizeH="0" baseline="0" noProof="0">
                  <a:ln>
                    <a:noFill/>
                  </a:ln>
                  <a:solidFill>
                    <a:srgbClr val="A5A5A5">
                      <a:lumMod val="75000"/>
                    </a:srgbClr>
                  </a:solidFill>
                  <a:effectLst/>
                  <a:uLnTx/>
                  <a:uFillTx/>
                  <a:cs typeface="Arial" panose="020B0604020202020204" pitchFamily="34" charset="0"/>
                </a:endParaRPr>
              </a:p>
            </p:txBody>
          </p:sp>
        </p:grpSp>
        <p:grpSp>
          <p:nvGrpSpPr>
            <p:cNvPr id="123" name="Group 122">
              <a:extLst>
                <a:ext uri="{FF2B5EF4-FFF2-40B4-BE49-F238E27FC236}">
                  <a16:creationId xmlns:a16="http://schemas.microsoft.com/office/drawing/2014/main" id="{1F79A54C-0BDC-49A9-BFB2-C89A1632EC92}"/>
                </a:ext>
              </a:extLst>
            </p:cNvPr>
            <p:cNvGrpSpPr/>
            <p:nvPr/>
          </p:nvGrpSpPr>
          <p:grpSpPr>
            <a:xfrm>
              <a:off x="8381326" y="1252647"/>
              <a:ext cx="2483591" cy="1266289"/>
              <a:chOff x="1814338" y="5239507"/>
              <a:chExt cx="2483591" cy="1266289"/>
            </a:xfrm>
          </p:grpSpPr>
          <p:sp>
            <p:nvSpPr>
              <p:cNvPr id="130" name="TextBox 129">
                <a:extLst>
                  <a:ext uri="{FF2B5EF4-FFF2-40B4-BE49-F238E27FC236}">
                    <a16:creationId xmlns:a16="http://schemas.microsoft.com/office/drawing/2014/main" id="{46122F25-B00C-485B-8A8B-6B8DFEB75642}"/>
                  </a:ext>
                </a:extLst>
              </p:cNvPr>
              <p:cNvSpPr txBox="1"/>
              <p:nvPr/>
            </p:nvSpPr>
            <p:spPr>
              <a:xfrm>
                <a:off x="1814338" y="5239507"/>
                <a:ext cx="15520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Base model</a:t>
                </a:r>
              </a:p>
            </p:txBody>
          </p:sp>
          <p:sp>
            <p:nvSpPr>
              <p:cNvPr id="131" name="TextBox 130">
                <a:extLst>
                  <a:ext uri="{FF2B5EF4-FFF2-40B4-BE49-F238E27FC236}">
                    <a16:creationId xmlns:a16="http://schemas.microsoft.com/office/drawing/2014/main" id="{B48A3116-BB6E-42AE-8F4D-B65DC200843A}"/>
                  </a:ext>
                </a:extLst>
              </p:cNvPr>
              <p:cNvSpPr txBox="1"/>
              <p:nvPr/>
            </p:nvSpPr>
            <p:spPr>
              <a:xfrm>
                <a:off x="1814338" y="5551689"/>
                <a:ext cx="2483591"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a:effectLst/>
                    <a:ea typeface="SimSun" panose="02010600030101010101" pitchFamily="2" charset="-122"/>
                  </a:rPr>
                  <a:t>we build a model specification for observed real data in the absence of NMOs</a:t>
                </a:r>
                <a:endParaRPr kumimoji="0" lang="en-US" sz="1400" b="0" i="0" u="none" strike="noStrike" kern="0" cap="none" spc="0" normalizeH="0" baseline="0" noProof="0">
                  <a:ln>
                    <a:noFill/>
                  </a:ln>
                  <a:solidFill>
                    <a:srgbClr val="A5A5A5">
                      <a:lumMod val="75000"/>
                    </a:srgbClr>
                  </a:solidFill>
                  <a:effectLst/>
                  <a:uLnTx/>
                  <a:uFillTx/>
                  <a:cs typeface="Arial" panose="020B0604020202020204" pitchFamily="34" charset="0"/>
                </a:endParaRPr>
              </a:p>
            </p:txBody>
          </p:sp>
        </p:grpSp>
      </p:grpSp>
      <p:sp>
        <p:nvSpPr>
          <p:cNvPr id="3" name="Right Brace 2">
            <a:extLst>
              <a:ext uri="{FF2B5EF4-FFF2-40B4-BE49-F238E27FC236}">
                <a16:creationId xmlns:a16="http://schemas.microsoft.com/office/drawing/2014/main" id="{742B3E2C-4DC4-47DB-83A7-EEFD522A62F9}"/>
              </a:ext>
            </a:extLst>
          </p:cNvPr>
          <p:cNvSpPr/>
          <p:nvPr/>
        </p:nvSpPr>
        <p:spPr>
          <a:xfrm>
            <a:off x="10658899" y="3257551"/>
            <a:ext cx="294208" cy="3508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05EBD9E-8BF3-41D9-9525-44206F0FDF1E}"/>
              </a:ext>
            </a:extLst>
          </p:cNvPr>
          <p:cNvSpPr txBox="1"/>
          <p:nvPr/>
        </p:nvSpPr>
        <p:spPr>
          <a:xfrm>
            <a:off x="10824274" y="3781186"/>
            <a:ext cx="461665" cy="2585323"/>
          </a:xfrm>
          <a:prstGeom prst="rect">
            <a:avLst/>
          </a:prstGeom>
          <a:noFill/>
        </p:spPr>
        <p:txBody>
          <a:bodyPr vert="vert270" wrap="square" rtlCol="0">
            <a:spAutoFit/>
          </a:bodyPr>
          <a:lstStyle/>
          <a:p>
            <a:r>
              <a:rPr lang="en-US"/>
              <a:t>Simulated Scenarios</a:t>
            </a:r>
          </a:p>
        </p:txBody>
      </p:sp>
      <p:sp>
        <p:nvSpPr>
          <p:cNvPr id="32" name="TextBox 31">
            <a:extLst>
              <a:ext uri="{FF2B5EF4-FFF2-40B4-BE49-F238E27FC236}">
                <a16:creationId xmlns:a16="http://schemas.microsoft.com/office/drawing/2014/main" id="{8E7A12D8-CFA9-48E1-83D4-3A55A0EDF5C0}"/>
              </a:ext>
            </a:extLst>
          </p:cNvPr>
          <p:cNvSpPr txBox="1"/>
          <p:nvPr/>
        </p:nvSpPr>
        <p:spPr>
          <a:xfrm>
            <a:off x="221749" y="3763375"/>
            <a:ext cx="2480166" cy="646331"/>
          </a:xfrm>
          <a:prstGeom prst="rect">
            <a:avLst/>
          </a:prstGeom>
          <a:noFill/>
        </p:spPr>
        <p:txBody>
          <a:bodyPr wrap="none" rtlCol="0">
            <a:spAutoFit/>
          </a:bodyPr>
          <a:lstStyle/>
          <a:p>
            <a:pPr algn="ctr" defTabSz="914400">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Use case example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cs typeface="Calibri"/>
                <a:sym typeface="Calibri"/>
                <a:rtl val="0"/>
              </a:rPr>
              <a:t>HH trip rate</a:t>
            </a:r>
          </a:p>
        </p:txBody>
      </p:sp>
      <p:sp>
        <p:nvSpPr>
          <p:cNvPr id="33" name="TextBox 32">
            <a:extLst>
              <a:ext uri="{FF2B5EF4-FFF2-40B4-BE49-F238E27FC236}">
                <a16:creationId xmlns:a16="http://schemas.microsoft.com/office/drawing/2014/main" id="{802A4682-D570-4C6D-8AB5-EECD609112F9}"/>
              </a:ext>
            </a:extLst>
          </p:cNvPr>
          <p:cNvSpPr txBox="1"/>
          <p:nvPr/>
        </p:nvSpPr>
        <p:spPr>
          <a:xfrm>
            <a:off x="507987" y="5469992"/>
            <a:ext cx="2480166" cy="646331"/>
          </a:xfrm>
          <a:prstGeom prst="rect">
            <a:avLst/>
          </a:prstGeom>
          <a:noFill/>
        </p:spPr>
        <p:txBody>
          <a:bodyPr wrap="none" rtlCol="0">
            <a:spAutoFit/>
          </a:bodyPr>
          <a:lstStyle/>
          <a:p>
            <a:pPr algn="ctr" defTabSz="914400">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Use case example 3</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cs typeface="Calibri"/>
                <a:sym typeface="Calibri"/>
                <a:rtl val="0"/>
              </a:rPr>
              <a:t>Trip mode choice</a:t>
            </a:r>
          </a:p>
        </p:txBody>
      </p:sp>
      <p:sp>
        <p:nvSpPr>
          <p:cNvPr id="34" name="TextBox 33">
            <a:extLst>
              <a:ext uri="{FF2B5EF4-FFF2-40B4-BE49-F238E27FC236}">
                <a16:creationId xmlns:a16="http://schemas.microsoft.com/office/drawing/2014/main" id="{C9365CA7-DAAD-42DF-9F3D-E4B7FF261722}"/>
              </a:ext>
            </a:extLst>
          </p:cNvPr>
          <p:cNvSpPr txBox="1"/>
          <p:nvPr/>
        </p:nvSpPr>
        <p:spPr>
          <a:xfrm>
            <a:off x="319592" y="2133028"/>
            <a:ext cx="2848857" cy="6463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lumMod val="50000"/>
                  </a:prstClr>
                </a:solidFill>
                <a:effectLst/>
                <a:uLnTx/>
                <a:uFillTx/>
                <a:cs typeface="Calibri"/>
                <a:sym typeface="Calibri"/>
                <a:rtl val="0"/>
              </a:rPr>
              <a:t>Use case example 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effectLst/>
                <a:uLnTx/>
                <a:uFillTx/>
                <a:cs typeface="Calibri"/>
                <a:sym typeface="Calibri"/>
                <a:rtl val="0"/>
              </a:rPr>
              <a:t>HH vehicle ownership</a:t>
            </a:r>
          </a:p>
        </p:txBody>
      </p:sp>
    </p:spTree>
    <p:extLst>
      <p:ext uri="{BB962C8B-B14F-4D97-AF65-F5344CB8AC3E}">
        <p14:creationId xmlns:p14="http://schemas.microsoft.com/office/powerpoint/2010/main" val="5595702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1</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62</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pic>
        <p:nvPicPr>
          <p:cNvPr id="9" name="Picture 8">
            <a:extLst>
              <a:ext uri="{FF2B5EF4-FFF2-40B4-BE49-F238E27FC236}">
                <a16:creationId xmlns:a16="http://schemas.microsoft.com/office/drawing/2014/main" id="{13F5DC98-F5D0-4CB7-9DCF-EA8BABB51C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1871" y="2295144"/>
            <a:ext cx="9558529" cy="3438906"/>
          </a:xfrm>
          <a:prstGeom prst="rect">
            <a:avLst/>
          </a:prstGeom>
          <a:noFill/>
        </p:spPr>
      </p:pic>
    </p:spTree>
    <p:extLst>
      <p:ext uri="{BB962C8B-B14F-4D97-AF65-F5344CB8AC3E}">
        <p14:creationId xmlns:p14="http://schemas.microsoft.com/office/powerpoint/2010/main" val="863641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1</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63</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Share of Vehicle Ownership</a:t>
            </a:r>
          </a:p>
        </p:txBody>
      </p:sp>
      <p:graphicFrame>
        <p:nvGraphicFramePr>
          <p:cNvPr id="4" name="Table 3">
            <a:extLst>
              <a:ext uri="{FF2B5EF4-FFF2-40B4-BE49-F238E27FC236}">
                <a16:creationId xmlns:a16="http://schemas.microsoft.com/office/drawing/2014/main" id="{F00B25F7-F2E9-4EDA-A112-BB8D6113670E}"/>
              </a:ext>
            </a:extLst>
          </p:cNvPr>
          <p:cNvGraphicFramePr>
            <a:graphicFrameLocks noGrp="1"/>
          </p:cNvGraphicFramePr>
          <p:nvPr>
            <p:extLst>
              <p:ext uri="{D42A27DB-BD31-4B8C-83A1-F6EECF244321}">
                <p14:modId xmlns:p14="http://schemas.microsoft.com/office/powerpoint/2010/main" val="2018242773"/>
              </p:ext>
            </p:extLst>
          </p:nvPr>
        </p:nvGraphicFramePr>
        <p:xfrm>
          <a:off x="1261873" y="2290465"/>
          <a:ext cx="9558529" cy="2929235"/>
        </p:xfrm>
        <a:graphic>
          <a:graphicData uri="http://schemas.openxmlformats.org/drawingml/2006/table">
            <a:tbl>
              <a:tblPr firstRow="1" firstCol="1" bandRow="1">
                <a:tableStyleId>{5C22544A-7EE6-4342-B048-85BDC9FD1C3A}</a:tableStyleId>
              </a:tblPr>
              <a:tblGrid>
                <a:gridCol w="2876938">
                  <a:extLst>
                    <a:ext uri="{9D8B030D-6E8A-4147-A177-3AD203B41FA5}">
                      <a16:colId xmlns:a16="http://schemas.microsoft.com/office/drawing/2014/main" val="3868341491"/>
                    </a:ext>
                  </a:extLst>
                </a:gridCol>
                <a:gridCol w="2174525">
                  <a:extLst>
                    <a:ext uri="{9D8B030D-6E8A-4147-A177-3AD203B41FA5}">
                      <a16:colId xmlns:a16="http://schemas.microsoft.com/office/drawing/2014/main" val="611804302"/>
                    </a:ext>
                  </a:extLst>
                </a:gridCol>
                <a:gridCol w="2174525">
                  <a:extLst>
                    <a:ext uri="{9D8B030D-6E8A-4147-A177-3AD203B41FA5}">
                      <a16:colId xmlns:a16="http://schemas.microsoft.com/office/drawing/2014/main" val="598116542"/>
                    </a:ext>
                  </a:extLst>
                </a:gridCol>
                <a:gridCol w="2332541">
                  <a:extLst>
                    <a:ext uri="{9D8B030D-6E8A-4147-A177-3AD203B41FA5}">
                      <a16:colId xmlns:a16="http://schemas.microsoft.com/office/drawing/2014/main" val="133176379"/>
                    </a:ext>
                  </a:extLst>
                </a:gridCol>
              </a:tblGrid>
              <a:tr h="1669343">
                <a:tc>
                  <a:txBody>
                    <a:bodyPr/>
                    <a:lstStyle/>
                    <a:p>
                      <a:pPr marL="0" marR="0" algn="ctr">
                        <a:lnSpc>
                          <a:spcPct val="107000"/>
                        </a:lnSpc>
                        <a:spcBef>
                          <a:spcPts val="0"/>
                        </a:spcBef>
                        <a:spcAft>
                          <a:spcPts val="0"/>
                        </a:spcAft>
                      </a:pPr>
                      <a:r>
                        <a:rPr lang="en-US" sz="1800">
                          <a:effectLst/>
                        </a:rPr>
                        <a:t>Vehicle Ownership</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Base </a:t>
                      </a:r>
                    </a:p>
                    <a:p>
                      <a:pPr marL="0" marR="0" algn="ctr">
                        <a:lnSpc>
                          <a:spcPct val="107000"/>
                        </a:lnSpc>
                        <a:spcBef>
                          <a:spcPts val="0"/>
                        </a:spcBef>
                        <a:spcAft>
                          <a:spcPts val="0"/>
                        </a:spcAft>
                      </a:pPr>
                      <a:r>
                        <a:rPr lang="en-US" sz="1800">
                          <a:effectLst/>
                        </a:rPr>
                        <a:t>model (%)</a:t>
                      </a:r>
                    </a:p>
                    <a:p>
                      <a:pPr marL="0" marR="0" algn="just">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Model </a:t>
                      </a:r>
                    </a:p>
                    <a:p>
                      <a:pPr marL="0" marR="0" algn="ctr">
                        <a:lnSpc>
                          <a:spcPct val="107000"/>
                        </a:lnSpc>
                        <a:spcBef>
                          <a:spcPts val="0"/>
                        </a:spcBef>
                        <a:spcAft>
                          <a:spcPts val="0"/>
                        </a:spcAft>
                      </a:pPr>
                      <a:r>
                        <a:rPr lang="en-US" sz="1800">
                          <a:effectLst/>
                        </a:rPr>
                        <a:t>considering the impact of </a:t>
                      </a:r>
                    </a:p>
                    <a:p>
                      <a:pPr marL="0" marR="0" algn="ctr">
                        <a:lnSpc>
                          <a:spcPct val="107000"/>
                        </a:lnSpc>
                        <a:spcBef>
                          <a:spcPts val="0"/>
                        </a:spcBef>
                        <a:spcAft>
                          <a:spcPts val="0"/>
                        </a:spcAft>
                      </a:pPr>
                      <a:r>
                        <a:rPr lang="en-US" sz="1800">
                          <a:effectLst/>
                        </a:rPr>
                        <a:t>NMO (%)</a:t>
                      </a:r>
                    </a:p>
                    <a:p>
                      <a:pPr marL="0" marR="0" algn="ctr">
                        <a:lnSpc>
                          <a:spcPct val="107000"/>
                        </a:lnSpc>
                        <a:spcBef>
                          <a:spcPts val="0"/>
                        </a:spcBef>
                        <a:spcAft>
                          <a:spcPts val="0"/>
                        </a:spcAft>
                      </a:pPr>
                      <a:r>
                        <a:rPr lang="en-US" sz="1800">
                          <a:effectLst/>
                        </a:rPr>
                        <a:t>(b)</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Model without considering the impact of </a:t>
                      </a:r>
                    </a:p>
                    <a:p>
                      <a:pPr marL="0" marR="0" algn="ctr">
                        <a:lnSpc>
                          <a:spcPct val="107000"/>
                        </a:lnSpc>
                        <a:spcBef>
                          <a:spcPts val="0"/>
                        </a:spcBef>
                        <a:spcAft>
                          <a:spcPts val="0"/>
                        </a:spcAft>
                      </a:pPr>
                      <a:r>
                        <a:rPr lang="en-US" sz="1800">
                          <a:effectLst/>
                        </a:rPr>
                        <a:t>NMO (%)</a:t>
                      </a:r>
                    </a:p>
                    <a:p>
                      <a:pPr marL="0" marR="0" algn="ctr">
                        <a:lnSpc>
                          <a:spcPct val="107000"/>
                        </a:lnSpc>
                        <a:spcBef>
                          <a:spcPts val="0"/>
                        </a:spcBef>
                        <a:spcAft>
                          <a:spcPts val="0"/>
                        </a:spcAft>
                      </a:pPr>
                      <a:r>
                        <a:rPr lang="en-US" sz="1800">
                          <a:effectLst/>
                        </a:rPr>
                        <a:t>(c)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16739478"/>
                  </a:ext>
                </a:extLst>
              </a:tr>
              <a:tr h="314973">
                <a:tc>
                  <a:txBody>
                    <a:bodyPr/>
                    <a:lstStyle/>
                    <a:p>
                      <a:pPr marL="0" marR="0" algn="ctr">
                        <a:lnSpc>
                          <a:spcPct val="107000"/>
                        </a:lnSpc>
                        <a:spcBef>
                          <a:spcPts val="0"/>
                        </a:spcBef>
                        <a:spcAft>
                          <a:spcPts val="0"/>
                        </a:spcAft>
                      </a:pPr>
                      <a:r>
                        <a:rPr lang="en-US" sz="1800">
                          <a:effectLst/>
                        </a:rPr>
                        <a:t>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11.6</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10.6</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18311710"/>
                  </a:ext>
                </a:extLst>
              </a:tr>
              <a:tr h="314973">
                <a:tc>
                  <a:txBody>
                    <a:bodyPr/>
                    <a:lstStyle/>
                    <a:p>
                      <a:pPr marL="0" marR="0" algn="ctr">
                        <a:lnSpc>
                          <a:spcPct val="107000"/>
                        </a:lnSpc>
                        <a:spcBef>
                          <a:spcPts val="0"/>
                        </a:spcBef>
                        <a:spcAft>
                          <a:spcPts val="0"/>
                        </a:spcAft>
                      </a:pPr>
                      <a:r>
                        <a:rPr lang="en-US" sz="1800">
                          <a:effectLst/>
                        </a:rPr>
                        <a:t>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25.2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25.8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23.6</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63330829"/>
                  </a:ext>
                </a:extLst>
              </a:tr>
              <a:tr h="314973">
                <a:tc>
                  <a:txBody>
                    <a:bodyPr/>
                    <a:lstStyle/>
                    <a:p>
                      <a:pPr marL="0" marR="0" algn="ctr">
                        <a:lnSpc>
                          <a:spcPct val="107000"/>
                        </a:lnSpc>
                        <a:spcBef>
                          <a:spcPts val="0"/>
                        </a:spcBef>
                        <a:spcAft>
                          <a:spcPts val="0"/>
                        </a:spcAft>
                      </a:pPr>
                      <a:r>
                        <a:rPr lang="en-US" sz="1800">
                          <a:effectLst/>
                        </a:rPr>
                        <a:t>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42.8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39.6</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33.3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92638154"/>
                  </a:ext>
                </a:extLst>
              </a:tr>
              <a:tr h="314973">
                <a:tc>
                  <a:txBody>
                    <a:bodyPr/>
                    <a:lstStyle/>
                    <a:p>
                      <a:pPr marL="0" marR="0" algn="ctr">
                        <a:lnSpc>
                          <a:spcPct val="107000"/>
                        </a:lnSpc>
                        <a:spcBef>
                          <a:spcPts val="0"/>
                        </a:spcBef>
                        <a:spcAft>
                          <a:spcPts val="0"/>
                        </a:spcAft>
                      </a:pPr>
                      <a:r>
                        <a:rPr lang="en-US" sz="1800">
                          <a:effectLst/>
                        </a:rPr>
                        <a:t>3 or more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27.8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23.1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32.5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21105399"/>
                  </a:ext>
                </a:extLst>
              </a:tr>
            </a:tbl>
          </a:graphicData>
        </a:graphic>
      </p:graphicFrame>
    </p:spTree>
    <p:extLst>
      <p:ext uri="{BB962C8B-B14F-4D97-AF65-F5344CB8AC3E}">
        <p14:creationId xmlns:p14="http://schemas.microsoft.com/office/powerpoint/2010/main" val="43832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1</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64</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Vehicle Ownership Model Result</a:t>
            </a:r>
          </a:p>
        </p:txBody>
      </p:sp>
      <p:graphicFrame>
        <p:nvGraphicFramePr>
          <p:cNvPr id="7" name="Table 6">
            <a:extLst>
              <a:ext uri="{FF2B5EF4-FFF2-40B4-BE49-F238E27FC236}">
                <a16:creationId xmlns:a16="http://schemas.microsoft.com/office/drawing/2014/main" id="{CA2B90EA-9AC3-415B-80EF-6375876C1592}"/>
              </a:ext>
            </a:extLst>
          </p:cNvPr>
          <p:cNvGraphicFramePr>
            <a:graphicFrameLocks noGrp="1"/>
          </p:cNvGraphicFramePr>
          <p:nvPr>
            <p:extLst>
              <p:ext uri="{D42A27DB-BD31-4B8C-83A1-F6EECF244321}">
                <p14:modId xmlns:p14="http://schemas.microsoft.com/office/powerpoint/2010/main" val="4171849917"/>
              </p:ext>
            </p:extLst>
          </p:nvPr>
        </p:nvGraphicFramePr>
        <p:xfrm>
          <a:off x="1261870" y="2290466"/>
          <a:ext cx="9558533" cy="4034133"/>
        </p:xfrm>
        <a:graphic>
          <a:graphicData uri="http://schemas.openxmlformats.org/drawingml/2006/table">
            <a:tbl>
              <a:tblPr firstRow="1" firstCol="1" bandRow="1">
                <a:tableStyleId>{073A0DAA-6AF3-43AB-8588-CEC1D06C72B9}</a:tableStyleId>
              </a:tblPr>
              <a:tblGrid>
                <a:gridCol w="2770706">
                  <a:extLst>
                    <a:ext uri="{9D8B030D-6E8A-4147-A177-3AD203B41FA5}">
                      <a16:colId xmlns:a16="http://schemas.microsoft.com/office/drawing/2014/main" val="2362244833"/>
                    </a:ext>
                  </a:extLst>
                </a:gridCol>
                <a:gridCol w="754203">
                  <a:extLst>
                    <a:ext uri="{9D8B030D-6E8A-4147-A177-3AD203B41FA5}">
                      <a16:colId xmlns:a16="http://schemas.microsoft.com/office/drawing/2014/main" val="1424737693"/>
                    </a:ext>
                  </a:extLst>
                </a:gridCol>
                <a:gridCol w="754203">
                  <a:extLst>
                    <a:ext uri="{9D8B030D-6E8A-4147-A177-3AD203B41FA5}">
                      <a16:colId xmlns:a16="http://schemas.microsoft.com/office/drawing/2014/main" val="2013662066"/>
                    </a:ext>
                  </a:extLst>
                </a:gridCol>
                <a:gridCol w="754203">
                  <a:extLst>
                    <a:ext uri="{9D8B030D-6E8A-4147-A177-3AD203B41FA5}">
                      <a16:colId xmlns:a16="http://schemas.microsoft.com/office/drawing/2014/main" val="1251945852"/>
                    </a:ext>
                  </a:extLst>
                </a:gridCol>
                <a:gridCol w="754203">
                  <a:extLst>
                    <a:ext uri="{9D8B030D-6E8A-4147-A177-3AD203B41FA5}">
                      <a16:colId xmlns:a16="http://schemas.microsoft.com/office/drawing/2014/main" val="2170044869"/>
                    </a:ext>
                  </a:extLst>
                </a:gridCol>
                <a:gridCol w="754203">
                  <a:extLst>
                    <a:ext uri="{9D8B030D-6E8A-4147-A177-3AD203B41FA5}">
                      <a16:colId xmlns:a16="http://schemas.microsoft.com/office/drawing/2014/main" val="2465209539"/>
                    </a:ext>
                  </a:extLst>
                </a:gridCol>
                <a:gridCol w="754203">
                  <a:extLst>
                    <a:ext uri="{9D8B030D-6E8A-4147-A177-3AD203B41FA5}">
                      <a16:colId xmlns:a16="http://schemas.microsoft.com/office/drawing/2014/main" val="1448705911"/>
                    </a:ext>
                  </a:extLst>
                </a:gridCol>
                <a:gridCol w="754203">
                  <a:extLst>
                    <a:ext uri="{9D8B030D-6E8A-4147-A177-3AD203B41FA5}">
                      <a16:colId xmlns:a16="http://schemas.microsoft.com/office/drawing/2014/main" val="1661968721"/>
                    </a:ext>
                  </a:extLst>
                </a:gridCol>
                <a:gridCol w="754203">
                  <a:extLst>
                    <a:ext uri="{9D8B030D-6E8A-4147-A177-3AD203B41FA5}">
                      <a16:colId xmlns:a16="http://schemas.microsoft.com/office/drawing/2014/main" val="3771330393"/>
                    </a:ext>
                  </a:extLst>
                </a:gridCol>
                <a:gridCol w="754203">
                  <a:extLst>
                    <a:ext uri="{9D8B030D-6E8A-4147-A177-3AD203B41FA5}">
                      <a16:colId xmlns:a16="http://schemas.microsoft.com/office/drawing/2014/main" val="422125003"/>
                    </a:ext>
                  </a:extLst>
                </a:gridCol>
              </a:tblGrid>
              <a:tr h="1287947">
                <a:tc>
                  <a:txBody>
                    <a:bodyPr/>
                    <a:lstStyle/>
                    <a:p>
                      <a:pPr marL="0" marR="0" algn="ctr">
                        <a:lnSpc>
                          <a:spcPct val="107000"/>
                        </a:lnSpc>
                        <a:spcBef>
                          <a:spcPts val="0"/>
                        </a:spcBef>
                        <a:spcAft>
                          <a:spcPts val="0"/>
                        </a:spcAft>
                      </a:pPr>
                      <a:r>
                        <a:rPr lang="en-US" sz="1600">
                          <a:effectLst/>
                        </a:rPr>
                        <a:t>Variable</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gridSpan="3">
                  <a:txBody>
                    <a:bodyPr/>
                    <a:lstStyle/>
                    <a:p>
                      <a:pPr marL="0" marR="0" algn="ctr">
                        <a:lnSpc>
                          <a:spcPct val="107000"/>
                        </a:lnSpc>
                        <a:spcBef>
                          <a:spcPts val="0"/>
                        </a:spcBef>
                        <a:spcAft>
                          <a:spcPts val="0"/>
                        </a:spcAft>
                      </a:pPr>
                      <a:r>
                        <a:rPr lang="en-US" sz="1600">
                          <a:effectLst/>
                        </a:rPr>
                        <a:t>Base</a:t>
                      </a:r>
                    </a:p>
                    <a:p>
                      <a:pPr marL="0" marR="0" algn="ctr">
                        <a:lnSpc>
                          <a:spcPct val="107000"/>
                        </a:lnSpc>
                        <a:spcBef>
                          <a:spcPts val="0"/>
                        </a:spcBef>
                        <a:spcAft>
                          <a:spcPts val="0"/>
                        </a:spcAft>
                      </a:pPr>
                      <a:r>
                        <a:rPr lang="en-US" sz="1600">
                          <a:effectLst/>
                        </a:rPr>
                        <a:t>model</a:t>
                      </a:r>
                    </a:p>
                    <a:p>
                      <a:pPr marL="0" marR="0" algn="ctr">
                        <a:lnSpc>
                          <a:spcPct val="107000"/>
                        </a:lnSpc>
                        <a:spcBef>
                          <a:spcPts val="0"/>
                        </a:spcBef>
                        <a:spcAft>
                          <a:spcPts val="0"/>
                        </a:spcAft>
                      </a:pPr>
                      <a:r>
                        <a:rPr lang="en-US" sz="1600">
                          <a:effectLst/>
                        </a:rPr>
                        <a:t>(a)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effectLst/>
                        </a:rPr>
                        <a:t>Model considering</a:t>
                      </a:r>
                    </a:p>
                    <a:p>
                      <a:pPr marL="0" marR="0" algn="ctr">
                        <a:lnSpc>
                          <a:spcPct val="107000"/>
                        </a:lnSpc>
                        <a:spcBef>
                          <a:spcPts val="0"/>
                        </a:spcBef>
                        <a:spcAft>
                          <a:spcPts val="0"/>
                        </a:spcAft>
                      </a:pPr>
                      <a:r>
                        <a:rPr lang="en-US" sz="1600">
                          <a:effectLst/>
                        </a:rPr>
                        <a:t>impact of NMO</a:t>
                      </a:r>
                    </a:p>
                    <a:p>
                      <a:pPr marL="0" marR="0" algn="ctr">
                        <a:lnSpc>
                          <a:spcPct val="107000"/>
                        </a:lnSpc>
                        <a:spcBef>
                          <a:spcPts val="0"/>
                        </a:spcBef>
                        <a:spcAft>
                          <a:spcPts val="0"/>
                        </a:spcAft>
                      </a:pPr>
                      <a:r>
                        <a:rPr lang="en-US" sz="1600">
                          <a:effectLst/>
                        </a:rPr>
                        <a:t>(b)</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effectLst/>
                        </a:rPr>
                        <a:t>Model without considering</a:t>
                      </a:r>
                    </a:p>
                    <a:p>
                      <a:pPr marL="0" marR="0" algn="ctr">
                        <a:lnSpc>
                          <a:spcPct val="107000"/>
                        </a:lnSpc>
                        <a:spcBef>
                          <a:spcPts val="0"/>
                        </a:spcBef>
                        <a:spcAft>
                          <a:spcPts val="0"/>
                        </a:spcAft>
                      </a:pPr>
                      <a:r>
                        <a:rPr lang="en-US" sz="1600">
                          <a:effectLst/>
                        </a:rPr>
                        <a:t>the impact of NMO (%)</a:t>
                      </a:r>
                    </a:p>
                    <a:p>
                      <a:pPr marL="0" marR="0" algn="ctr">
                        <a:lnSpc>
                          <a:spcPct val="107000"/>
                        </a:lnSpc>
                        <a:spcBef>
                          <a:spcPts val="0"/>
                        </a:spcBef>
                        <a:spcAft>
                          <a:spcPts val="0"/>
                        </a:spcAft>
                      </a:pPr>
                      <a:r>
                        <a:rPr lang="en-US" sz="1600">
                          <a:effectLst/>
                        </a:rPr>
                        <a:t>(c)</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8313893"/>
                  </a:ext>
                </a:extLst>
              </a:tr>
              <a:tr h="364633">
                <a:tc>
                  <a:txBody>
                    <a:bodyPr/>
                    <a:lstStyle/>
                    <a:p>
                      <a:pPr marL="0" marR="0" algn="ctr">
                        <a:lnSpc>
                          <a:spcPct val="107000"/>
                        </a:lnSpc>
                        <a:spcBef>
                          <a:spcPts val="0"/>
                        </a:spcBef>
                        <a:spcAft>
                          <a:spcPts val="0"/>
                        </a:spcAft>
                      </a:pPr>
                      <a:r>
                        <a:rPr lang="en-US" sz="1600">
                          <a:effectLst/>
                        </a:rPr>
                        <a:t>Vehicle ownership level</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extLst>
                  <a:ext uri="{0D108BD9-81ED-4DB2-BD59-A6C34878D82A}">
                    <a16:rowId xmlns:a16="http://schemas.microsoft.com/office/drawing/2014/main" val="1893884575"/>
                  </a:ext>
                </a:extLst>
              </a:tr>
              <a:tr h="364633">
                <a:tc>
                  <a:txBody>
                    <a:bodyPr/>
                    <a:lstStyle/>
                    <a:p>
                      <a:pPr marL="0" marR="0" algn="l">
                        <a:lnSpc>
                          <a:spcPct val="107000"/>
                        </a:lnSpc>
                        <a:spcBef>
                          <a:spcPts val="0"/>
                        </a:spcBef>
                        <a:spcAft>
                          <a:spcPts val="0"/>
                        </a:spcAft>
                      </a:pPr>
                      <a:r>
                        <a:rPr lang="en-US" sz="1600">
                          <a:solidFill>
                            <a:schemeClr val="bg1"/>
                          </a:solidFill>
                          <a:effectLst/>
                        </a:rPr>
                        <a:t>Constant</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-2.343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-1.317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0.338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-3.310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-1.195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0.293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-1.689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-0.869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-0.068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585593148"/>
                  </a:ext>
                </a:extLst>
              </a:tr>
              <a:tr h="504230">
                <a:tc>
                  <a:txBody>
                    <a:bodyPr/>
                    <a:lstStyle/>
                    <a:p>
                      <a:pPr marL="0" marR="0" algn="l">
                        <a:lnSpc>
                          <a:spcPct val="107000"/>
                        </a:lnSpc>
                        <a:spcBef>
                          <a:spcPts val="0"/>
                        </a:spcBef>
                        <a:spcAft>
                          <a:spcPts val="0"/>
                        </a:spcAft>
                      </a:pPr>
                      <a:r>
                        <a:rPr lang="en-US" sz="1600">
                          <a:solidFill>
                            <a:schemeClr val="bg1"/>
                          </a:solidFill>
                          <a:effectLst/>
                        </a:rPr>
                        <a:t>Ratio of workers to </a:t>
                      </a:r>
                      <a:br>
                        <a:rPr lang="en-US" sz="1600">
                          <a:solidFill>
                            <a:schemeClr val="bg1"/>
                          </a:solidFill>
                          <a:effectLst/>
                        </a:rPr>
                      </a:br>
                      <a:r>
                        <a:rPr lang="en-US" sz="1600">
                          <a:solidFill>
                            <a:schemeClr val="bg1"/>
                          </a:solidFill>
                          <a:effectLst/>
                        </a:rPr>
                        <a:t>drivers</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-2.161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0.357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-0.889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0.179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-0.400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35375692"/>
                  </a:ext>
                </a:extLst>
              </a:tr>
              <a:tr h="504230">
                <a:tc>
                  <a:txBody>
                    <a:bodyPr/>
                    <a:lstStyle/>
                    <a:p>
                      <a:pPr marL="0" marR="0" algn="l">
                        <a:lnSpc>
                          <a:spcPct val="107000"/>
                        </a:lnSpc>
                        <a:spcBef>
                          <a:spcPts val="0"/>
                        </a:spcBef>
                        <a:spcAft>
                          <a:spcPts val="0"/>
                        </a:spcAft>
                      </a:pPr>
                      <a:r>
                        <a:rPr lang="en-US" sz="1600">
                          <a:solidFill>
                            <a:schemeClr val="bg1"/>
                          </a:solidFill>
                          <a:effectLst/>
                        </a:rPr>
                        <a:t>Ratio of people age 6-15 to drivers</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-0.160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0.382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0.412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0.227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78662247"/>
                  </a:ext>
                </a:extLst>
              </a:tr>
              <a:tr h="504230">
                <a:tc>
                  <a:txBody>
                    <a:bodyPr/>
                    <a:lstStyle/>
                    <a:p>
                      <a:pPr marL="0" marR="0" algn="l">
                        <a:lnSpc>
                          <a:spcPct val="107000"/>
                        </a:lnSpc>
                        <a:spcBef>
                          <a:spcPts val="0"/>
                        </a:spcBef>
                        <a:spcAft>
                          <a:spcPts val="0"/>
                        </a:spcAft>
                      </a:pPr>
                      <a:r>
                        <a:rPr lang="en-US" sz="1600">
                          <a:solidFill>
                            <a:schemeClr val="bg1"/>
                          </a:solidFill>
                          <a:effectLst/>
                        </a:rPr>
                        <a:t>Ratio of people age 18-24 to drivers</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-1.704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-2.420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-2.067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-2.001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-1.574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-1.561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926737016"/>
                  </a:ext>
                </a:extLst>
              </a:tr>
              <a:tr h="504230">
                <a:tc>
                  <a:txBody>
                    <a:bodyPr/>
                    <a:lstStyle/>
                    <a:p>
                      <a:pPr marL="0" marR="0" algn="just">
                        <a:lnSpc>
                          <a:spcPct val="107000"/>
                        </a:lnSpc>
                        <a:spcBef>
                          <a:spcPts val="0"/>
                        </a:spcBef>
                        <a:spcAft>
                          <a:spcPts val="0"/>
                        </a:spcAft>
                      </a:pPr>
                      <a:r>
                        <a:rPr lang="en-US" sz="1600">
                          <a:solidFill>
                            <a:schemeClr val="bg1"/>
                          </a:solidFill>
                          <a:effectLst/>
                        </a:rPr>
                        <a:t>Ratio of people age 80 or older to drivers</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6F6F74"/>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0.484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0.439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0.322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1926285"/>
                  </a:ext>
                </a:extLst>
              </a:tr>
            </a:tbl>
          </a:graphicData>
        </a:graphic>
      </p:graphicFrame>
      <p:sp>
        <p:nvSpPr>
          <p:cNvPr id="9" name="TextBox 8">
            <a:extLst>
              <a:ext uri="{FF2B5EF4-FFF2-40B4-BE49-F238E27FC236}">
                <a16:creationId xmlns:a16="http://schemas.microsoft.com/office/drawing/2014/main" id="{AC0945E6-6456-42E7-95AA-A27FD5F726DD}"/>
              </a:ext>
            </a:extLst>
          </p:cNvPr>
          <p:cNvSpPr txBox="1"/>
          <p:nvPr/>
        </p:nvSpPr>
        <p:spPr>
          <a:xfrm>
            <a:off x="1261870" y="6324599"/>
            <a:ext cx="3472055" cy="261610"/>
          </a:xfrm>
          <a:prstGeom prst="rect">
            <a:avLst/>
          </a:prstGeom>
          <a:noFill/>
        </p:spPr>
        <p:txBody>
          <a:bodyPr wrap="square" rtlCol="0">
            <a:spAutoFit/>
          </a:bodyPr>
          <a:lstStyle/>
          <a:p>
            <a:r>
              <a:rPr lang="en-US" sz="1100" i="1"/>
              <a:t>Parameters are significant at 90% confidence level</a:t>
            </a:r>
          </a:p>
        </p:txBody>
      </p:sp>
    </p:spTree>
    <p:extLst>
      <p:ext uri="{BB962C8B-B14F-4D97-AF65-F5344CB8AC3E}">
        <p14:creationId xmlns:p14="http://schemas.microsoft.com/office/powerpoint/2010/main" val="42616575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1</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65</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Vehicle Ownership Model Result</a:t>
            </a:r>
          </a:p>
        </p:txBody>
      </p:sp>
      <p:graphicFrame>
        <p:nvGraphicFramePr>
          <p:cNvPr id="7" name="Table 6">
            <a:extLst>
              <a:ext uri="{FF2B5EF4-FFF2-40B4-BE49-F238E27FC236}">
                <a16:creationId xmlns:a16="http://schemas.microsoft.com/office/drawing/2014/main" id="{CA2B90EA-9AC3-415B-80EF-6375876C1592}"/>
              </a:ext>
            </a:extLst>
          </p:cNvPr>
          <p:cNvGraphicFramePr>
            <a:graphicFrameLocks noGrp="1"/>
          </p:cNvGraphicFramePr>
          <p:nvPr>
            <p:extLst>
              <p:ext uri="{D42A27DB-BD31-4B8C-83A1-F6EECF244321}">
                <p14:modId xmlns:p14="http://schemas.microsoft.com/office/powerpoint/2010/main" val="2694839012"/>
              </p:ext>
            </p:extLst>
          </p:nvPr>
        </p:nvGraphicFramePr>
        <p:xfrm>
          <a:off x="1261870" y="2290466"/>
          <a:ext cx="9558533" cy="3669500"/>
        </p:xfrm>
        <a:graphic>
          <a:graphicData uri="http://schemas.openxmlformats.org/drawingml/2006/table">
            <a:tbl>
              <a:tblPr firstRow="1" firstCol="1" bandRow="1">
                <a:tableStyleId>{073A0DAA-6AF3-43AB-8588-CEC1D06C72B9}</a:tableStyleId>
              </a:tblPr>
              <a:tblGrid>
                <a:gridCol w="2770706">
                  <a:extLst>
                    <a:ext uri="{9D8B030D-6E8A-4147-A177-3AD203B41FA5}">
                      <a16:colId xmlns:a16="http://schemas.microsoft.com/office/drawing/2014/main" val="2362244833"/>
                    </a:ext>
                  </a:extLst>
                </a:gridCol>
                <a:gridCol w="754203">
                  <a:extLst>
                    <a:ext uri="{9D8B030D-6E8A-4147-A177-3AD203B41FA5}">
                      <a16:colId xmlns:a16="http://schemas.microsoft.com/office/drawing/2014/main" val="1424737693"/>
                    </a:ext>
                  </a:extLst>
                </a:gridCol>
                <a:gridCol w="754203">
                  <a:extLst>
                    <a:ext uri="{9D8B030D-6E8A-4147-A177-3AD203B41FA5}">
                      <a16:colId xmlns:a16="http://schemas.microsoft.com/office/drawing/2014/main" val="2013662066"/>
                    </a:ext>
                  </a:extLst>
                </a:gridCol>
                <a:gridCol w="754203">
                  <a:extLst>
                    <a:ext uri="{9D8B030D-6E8A-4147-A177-3AD203B41FA5}">
                      <a16:colId xmlns:a16="http://schemas.microsoft.com/office/drawing/2014/main" val="1251945852"/>
                    </a:ext>
                  </a:extLst>
                </a:gridCol>
                <a:gridCol w="754203">
                  <a:extLst>
                    <a:ext uri="{9D8B030D-6E8A-4147-A177-3AD203B41FA5}">
                      <a16:colId xmlns:a16="http://schemas.microsoft.com/office/drawing/2014/main" val="2170044869"/>
                    </a:ext>
                  </a:extLst>
                </a:gridCol>
                <a:gridCol w="754203">
                  <a:extLst>
                    <a:ext uri="{9D8B030D-6E8A-4147-A177-3AD203B41FA5}">
                      <a16:colId xmlns:a16="http://schemas.microsoft.com/office/drawing/2014/main" val="2465209539"/>
                    </a:ext>
                  </a:extLst>
                </a:gridCol>
                <a:gridCol w="754203">
                  <a:extLst>
                    <a:ext uri="{9D8B030D-6E8A-4147-A177-3AD203B41FA5}">
                      <a16:colId xmlns:a16="http://schemas.microsoft.com/office/drawing/2014/main" val="1448705911"/>
                    </a:ext>
                  </a:extLst>
                </a:gridCol>
                <a:gridCol w="754203">
                  <a:extLst>
                    <a:ext uri="{9D8B030D-6E8A-4147-A177-3AD203B41FA5}">
                      <a16:colId xmlns:a16="http://schemas.microsoft.com/office/drawing/2014/main" val="1661968721"/>
                    </a:ext>
                  </a:extLst>
                </a:gridCol>
                <a:gridCol w="754203">
                  <a:extLst>
                    <a:ext uri="{9D8B030D-6E8A-4147-A177-3AD203B41FA5}">
                      <a16:colId xmlns:a16="http://schemas.microsoft.com/office/drawing/2014/main" val="3771330393"/>
                    </a:ext>
                  </a:extLst>
                </a:gridCol>
                <a:gridCol w="754203">
                  <a:extLst>
                    <a:ext uri="{9D8B030D-6E8A-4147-A177-3AD203B41FA5}">
                      <a16:colId xmlns:a16="http://schemas.microsoft.com/office/drawing/2014/main" val="422125003"/>
                    </a:ext>
                  </a:extLst>
                </a:gridCol>
              </a:tblGrid>
              <a:tr h="1287947">
                <a:tc>
                  <a:txBody>
                    <a:bodyPr/>
                    <a:lstStyle/>
                    <a:p>
                      <a:pPr marL="0" marR="0" algn="ctr">
                        <a:lnSpc>
                          <a:spcPct val="107000"/>
                        </a:lnSpc>
                        <a:spcBef>
                          <a:spcPts val="0"/>
                        </a:spcBef>
                        <a:spcAft>
                          <a:spcPts val="0"/>
                        </a:spcAft>
                      </a:pPr>
                      <a:r>
                        <a:rPr lang="en-US" sz="1600">
                          <a:effectLst/>
                        </a:rPr>
                        <a:t>Variable</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gridSpan="3">
                  <a:txBody>
                    <a:bodyPr/>
                    <a:lstStyle/>
                    <a:p>
                      <a:pPr marL="0" marR="0" algn="ctr">
                        <a:lnSpc>
                          <a:spcPct val="107000"/>
                        </a:lnSpc>
                        <a:spcBef>
                          <a:spcPts val="0"/>
                        </a:spcBef>
                        <a:spcAft>
                          <a:spcPts val="0"/>
                        </a:spcAft>
                      </a:pPr>
                      <a:r>
                        <a:rPr lang="en-US" sz="1600">
                          <a:effectLst/>
                        </a:rPr>
                        <a:t>Base</a:t>
                      </a:r>
                    </a:p>
                    <a:p>
                      <a:pPr marL="0" marR="0" algn="ctr">
                        <a:lnSpc>
                          <a:spcPct val="107000"/>
                        </a:lnSpc>
                        <a:spcBef>
                          <a:spcPts val="0"/>
                        </a:spcBef>
                        <a:spcAft>
                          <a:spcPts val="0"/>
                        </a:spcAft>
                      </a:pPr>
                      <a:r>
                        <a:rPr lang="en-US" sz="1600">
                          <a:effectLst/>
                        </a:rPr>
                        <a:t>model</a:t>
                      </a:r>
                    </a:p>
                    <a:p>
                      <a:pPr marL="0" marR="0" algn="ctr">
                        <a:lnSpc>
                          <a:spcPct val="107000"/>
                        </a:lnSpc>
                        <a:spcBef>
                          <a:spcPts val="0"/>
                        </a:spcBef>
                        <a:spcAft>
                          <a:spcPts val="0"/>
                        </a:spcAft>
                      </a:pPr>
                      <a:r>
                        <a:rPr lang="en-US" sz="1600">
                          <a:effectLst/>
                        </a:rPr>
                        <a:t>(a)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effectLst/>
                        </a:rPr>
                        <a:t>Model considering</a:t>
                      </a:r>
                    </a:p>
                    <a:p>
                      <a:pPr marL="0" marR="0" algn="ctr">
                        <a:lnSpc>
                          <a:spcPct val="107000"/>
                        </a:lnSpc>
                        <a:spcBef>
                          <a:spcPts val="0"/>
                        </a:spcBef>
                        <a:spcAft>
                          <a:spcPts val="0"/>
                        </a:spcAft>
                      </a:pPr>
                      <a:r>
                        <a:rPr lang="en-US" sz="1600">
                          <a:effectLst/>
                        </a:rPr>
                        <a:t>impact of NMO</a:t>
                      </a:r>
                    </a:p>
                    <a:p>
                      <a:pPr marL="0" marR="0" algn="ctr">
                        <a:lnSpc>
                          <a:spcPct val="107000"/>
                        </a:lnSpc>
                        <a:spcBef>
                          <a:spcPts val="0"/>
                        </a:spcBef>
                        <a:spcAft>
                          <a:spcPts val="0"/>
                        </a:spcAft>
                      </a:pPr>
                      <a:r>
                        <a:rPr lang="en-US" sz="1600">
                          <a:effectLst/>
                        </a:rPr>
                        <a:t>(b)</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effectLst/>
                        </a:rPr>
                        <a:t>Model without considering</a:t>
                      </a:r>
                    </a:p>
                    <a:p>
                      <a:pPr marL="0" marR="0" algn="ctr">
                        <a:lnSpc>
                          <a:spcPct val="107000"/>
                        </a:lnSpc>
                        <a:spcBef>
                          <a:spcPts val="0"/>
                        </a:spcBef>
                        <a:spcAft>
                          <a:spcPts val="0"/>
                        </a:spcAft>
                      </a:pPr>
                      <a:r>
                        <a:rPr lang="en-US" sz="1600">
                          <a:effectLst/>
                        </a:rPr>
                        <a:t>the impact of NMO (%)</a:t>
                      </a:r>
                    </a:p>
                    <a:p>
                      <a:pPr marL="0" marR="0" algn="ctr">
                        <a:lnSpc>
                          <a:spcPct val="107000"/>
                        </a:lnSpc>
                        <a:spcBef>
                          <a:spcPts val="0"/>
                        </a:spcBef>
                        <a:spcAft>
                          <a:spcPts val="0"/>
                        </a:spcAft>
                      </a:pPr>
                      <a:r>
                        <a:rPr lang="en-US" sz="1600">
                          <a:effectLst/>
                        </a:rPr>
                        <a:t>(c)</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8313893"/>
                  </a:ext>
                </a:extLst>
              </a:tr>
              <a:tr h="364633">
                <a:tc>
                  <a:txBody>
                    <a:bodyPr/>
                    <a:lstStyle/>
                    <a:p>
                      <a:pPr marL="0" marR="0" algn="ctr">
                        <a:lnSpc>
                          <a:spcPct val="107000"/>
                        </a:lnSpc>
                        <a:spcBef>
                          <a:spcPts val="0"/>
                        </a:spcBef>
                        <a:spcAft>
                          <a:spcPts val="0"/>
                        </a:spcAft>
                      </a:pPr>
                      <a:r>
                        <a:rPr lang="en-US" sz="1600">
                          <a:effectLst/>
                        </a:rPr>
                        <a:t>Vehicle ownership level</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extLst>
                  <a:ext uri="{0D108BD9-81ED-4DB2-BD59-A6C34878D82A}">
                    <a16:rowId xmlns:a16="http://schemas.microsoft.com/office/drawing/2014/main" val="1893884575"/>
                  </a:ext>
                </a:extLst>
              </a:tr>
              <a:tr h="504230">
                <a:tc>
                  <a:txBody>
                    <a:bodyPr/>
                    <a:lstStyle/>
                    <a:p>
                      <a:pPr marL="0" marR="0" algn="l">
                        <a:lnSpc>
                          <a:spcPct val="107000"/>
                        </a:lnSpc>
                        <a:spcBef>
                          <a:spcPts val="0"/>
                        </a:spcBef>
                        <a:spcAft>
                          <a:spcPts val="0"/>
                        </a:spcAft>
                      </a:pPr>
                      <a:r>
                        <a:rPr lang="en-US" sz="1600">
                          <a:solidFill>
                            <a:schemeClr val="bg1"/>
                          </a:solidFill>
                          <a:effectLst/>
                        </a:rPr>
                        <a:t>Household income &lt;=$10,000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5.254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4.076</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1.257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5.547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3.467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0.952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3.913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2.764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1.374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35375692"/>
                  </a:ext>
                </a:extLst>
              </a:tr>
              <a:tr h="504230">
                <a:tc>
                  <a:txBody>
                    <a:bodyPr/>
                    <a:lstStyle/>
                    <a:p>
                      <a:pPr marL="0" marR="0" algn="l">
                        <a:lnSpc>
                          <a:spcPct val="107000"/>
                        </a:lnSpc>
                        <a:spcBef>
                          <a:spcPts val="0"/>
                        </a:spcBef>
                        <a:spcAft>
                          <a:spcPts val="0"/>
                        </a:spcAft>
                      </a:pPr>
                      <a:r>
                        <a:rPr lang="en-US" sz="1600">
                          <a:solidFill>
                            <a:schemeClr val="bg1"/>
                          </a:solidFill>
                          <a:effectLst/>
                        </a:rPr>
                        <a:t>$10,000 &lt; Household income &lt;= $30,000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3.379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2.886</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0.677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3.645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2.491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0.437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2.398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1.850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0.628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78662247"/>
                  </a:ext>
                </a:extLst>
              </a:tr>
              <a:tr h="504230">
                <a:tc>
                  <a:txBody>
                    <a:bodyPr/>
                    <a:lstStyle/>
                    <a:p>
                      <a:pPr marL="0" marR="0" algn="l">
                        <a:lnSpc>
                          <a:spcPct val="107000"/>
                        </a:lnSpc>
                        <a:spcBef>
                          <a:spcPts val="0"/>
                        </a:spcBef>
                        <a:spcAft>
                          <a:spcPts val="0"/>
                        </a:spcAft>
                      </a:pPr>
                      <a:r>
                        <a:rPr lang="en-US" sz="1600">
                          <a:solidFill>
                            <a:schemeClr val="bg1"/>
                          </a:solidFill>
                          <a:effectLst/>
                        </a:rPr>
                        <a:t>$30,000 &lt; Household income &lt;= $60,000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1.069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1.784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0.407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1.919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1.538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0.191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1.131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1.099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0.298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926737016"/>
                  </a:ext>
                </a:extLst>
              </a:tr>
              <a:tr h="504230">
                <a:tc>
                  <a:txBody>
                    <a:bodyPr/>
                    <a:lstStyle/>
                    <a:p>
                      <a:pPr marL="0" marR="0" algn="l">
                        <a:lnSpc>
                          <a:spcPct val="107000"/>
                        </a:lnSpc>
                        <a:spcBef>
                          <a:spcPts val="0"/>
                        </a:spcBef>
                        <a:spcAft>
                          <a:spcPts val="0"/>
                        </a:spcAft>
                      </a:pPr>
                      <a:r>
                        <a:rPr lang="en-US" sz="1600">
                          <a:solidFill>
                            <a:schemeClr val="bg1"/>
                          </a:solidFill>
                          <a:effectLst/>
                        </a:rPr>
                        <a:t>$60,000 &lt; Household income &lt;= $100,000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6F6F74"/>
                    </a:solidFill>
                  </a:tcPr>
                </a:tc>
                <a:tc>
                  <a:txBody>
                    <a:bodyPr/>
                    <a:lstStyle/>
                    <a:p>
                      <a:pPr marL="0" marR="0" algn="ctr">
                        <a:lnSpc>
                          <a:spcPct val="107000"/>
                        </a:lnSpc>
                        <a:spcBef>
                          <a:spcPts val="0"/>
                        </a:spcBef>
                        <a:spcAft>
                          <a:spcPts val="0"/>
                        </a:spcAft>
                      </a:pPr>
                      <a:r>
                        <a:rPr lang="en-US" sz="1600">
                          <a:effectLst/>
                        </a:rPr>
                        <a:t>-0.760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0.518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0.388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0.381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0.168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21926285"/>
                  </a:ext>
                </a:extLst>
              </a:tr>
            </a:tbl>
          </a:graphicData>
        </a:graphic>
      </p:graphicFrame>
      <p:sp>
        <p:nvSpPr>
          <p:cNvPr id="9" name="TextBox 8">
            <a:extLst>
              <a:ext uri="{FF2B5EF4-FFF2-40B4-BE49-F238E27FC236}">
                <a16:creationId xmlns:a16="http://schemas.microsoft.com/office/drawing/2014/main" id="{610EC424-7F68-43FA-B14F-AC801C4CD2ED}"/>
              </a:ext>
            </a:extLst>
          </p:cNvPr>
          <p:cNvSpPr txBox="1"/>
          <p:nvPr/>
        </p:nvSpPr>
        <p:spPr>
          <a:xfrm>
            <a:off x="1261870" y="5962649"/>
            <a:ext cx="3472055" cy="261610"/>
          </a:xfrm>
          <a:prstGeom prst="rect">
            <a:avLst/>
          </a:prstGeom>
          <a:noFill/>
        </p:spPr>
        <p:txBody>
          <a:bodyPr wrap="square" rtlCol="0">
            <a:spAutoFit/>
          </a:bodyPr>
          <a:lstStyle/>
          <a:p>
            <a:r>
              <a:rPr lang="en-US" sz="1100" i="1"/>
              <a:t>Parameters are significant at 90% confidence level</a:t>
            </a:r>
          </a:p>
        </p:txBody>
      </p:sp>
    </p:spTree>
    <p:extLst>
      <p:ext uri="{BB962C8B-B14F-4D97-AF65-F5344CB8AC3E}">
        <p14:creationId xmlns:p14="http://schemas.microsoft.com/office/powerpoint/2010/main" val="42839020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1</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66</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Vehicle Ownership Model Result</a:t>
            </a:r>
          </a:p>
        </p:txBody>
      </p:sp>
      <p:graphicFrame>
        <p:nvGraphicFramePr>
          <p:cNvPr id="7" name="Table 6">
            <a:extLst>
              <a:ext uri="{FF2B5EF4-FFF2-40B4-BE49-F238E27FC236}">
                <a16:creationId xmlns:a16="http://schemas.microsoft.com/office/drawing/2014/main" id="{CA2B90EA-9AC3-415B-80EF-6375876C1592}"/>
              </a:ext>
            </a:extLst>
          </p:cNvPr>
          <p:cNvGraphicFramePr>
            <a:graphicFrameLocks noGrp="1"/>
          </p:cNvGraphicFramePr>
          <p:nvPr>
            <p:extLst>
              <p:ext uri="{D42A27DB-BD31-4B8C-83A1-F6EECF244321}">
                <p14:modId xmlns:p14="http://schemas.microsoft.com/office/powerpoint/2010/main" val="1915010227"/>
              </p:ext>
            </p:extLst>
          </p:nvPr>
        </p:nvGraphicFramePr>
        <p:xfrm>
          <a:off x="1261870" y="2290466"/>
          <a:ext cx="9558533" cy="3946200"/>
        </p:xfrm>
        <a:graphic>
          <a:graphicData uri="http://schemas.openxmlformats.org/drawingml/2006/table">
            <a:tbl>
              <a:tblPr firstRow="1" firstCol="1" bandRow="1">
                <a:tableStyleId>{073A0DAA-6AF3-43AB-8588-CEC1D06C72B9}</a:tableStyleId>
              </a:tblPr>
              <a:tblGrid>
                <a:gridCol w="2770706">
                  <a:extLst>
                    <a:ext uri="{9D8B030D-6E8A-4147-A177-3AD203B41FA5}">
                      <a16:colId xmlns:a16="http://schemas.microsoft.com/office/drawing/2014/main" val="2362244833"/>
                    </a:ext>
                  </a:extLst>
                </a:gridCol>
                <a:gridCol w="754203">
                  <a:extLst>
                    <a:ext uri="{9D8B030D-6E8A-4147-A177-3AD203B41FA5}">
                      <a16:colId xmlns:a16="http://schemas.microsoft.com/office/drawing/2014/main" val="1424737693"/>
                    </a:ext>
                  </a:extLst>
                </a:gridCol>
                <a:gridCol w="754203">
                  <a:extLst>
                    <a:ext uri="{9D8B030D-6E8A-4147-A177-3AD203B41FA5}">
                      <a16:colId xmlns:a16="http://schemas.microsoft.com/office/drawing/2014/main" val="2013662066"/>
                    </a:ext>
                  </a:extLst>
                </a:gridCol>
                <a:gridCol w="754203">
                  <a:extLst>
                    <a:ext uri="{9D8B030D-6E8A-4147-A177-3AD203B41FA5}">
                      <a16:colId xmlns:a16="http://schemas.microsoft.com/office/drawing/2014/main" val="1251945852"/>
                    </a:ext>
                  </a:extLst>
                </a:gridCol>
                <a:gridCol w="754203">
                  <a:extLst>
                    <a:ext uri="{9D8B030D-6E8A-4147-A177-3AD203B41FA5}">
                      <a16:colId xmlns:a16="http://schemas.microsoft.com/office/drawing/2014/main" val="2170044869"/>
                    </a:ext>
                  </a:extLst>
                </a:gridCol>
                <a:gridCol w="754203">
                  <a:extLst>
                    <a:ext uri="{9D8B030D-6E8A-4147-A177-3AD203B41FA5}">
                      <a16:colId xmlns:a16="http://schemas.microsoft.com/office/drawing/2014/main" val="2465209539"/>
                    </a:ext>
                  </a:extLst>
                </a:gridCol>
                <a:gridCol w="754203">
                  <a:extLst>
                    <a:ext uri="{9D8B030D-6E8A-4147-A177-3AD203B41FA5}">
                      <a16:colId xmlns:a16="http://schemas.microsoft.com/office/drawing/2014/main" val="1448705911"/>
                    </a:ext>
                  </a:extLst>
                </a:gridCol>
                <a:gridCol w="754203">
                  <a:extLst>
                    <a:ext uri="{9D8B030D-6E8A-4147-A177-3AD203B41FA5}">
                      <a16:colId xmlns:a16="http://schemas.microsoft.com/office/drawing/2014/main" val="1661968721"/>
                    </a:ext>
                  </a:extLst>
                </a:gridCol>
                <a:gridCol w="754203">
                  <a:extLst>
                    <a:ext uri="{9D8B030D-6E8A-4147-A177-3AD203B41FA5}">
                      <a16:colId xmlns:a16="http://schemas.microsoft.com/office/drawing/2014/main" val="3771330393"/>
                    </a:ext>
                  </a:extLst>
                </a:gridCol>
                <a:gridCol w="754203">
                  <a:extLst>
                    <a:ext uri="{9D8B030D-6E8A-4147-A177-3AD203B41FA5}">
                      <a16:colId xmlns:a16="http://schemas.microsoft.com/office/drawing/2014/main" val="422125003"/>
                    </a:ext>
                  </a:extLst>
                </a:gridCol>
              </a:tblGrid>
              <a:tr h="1287947">
                <a:tc>
                  <a:txBody>
                    <a:bodyPr/>
                    <a:lstStyle/>
                    <a:p>
                      <a:pPr marL="0" marR="0" algn="ctr">
                        <a:lnSpc>
                          <a:spcPct val="107000"/>
                        </a:lnSpc>
                        <a:spcBef>
                          <a:spcPts val="0"/>
                        </a:spcBef>
                        <a:spcAft>
                          <a:spcPts val="0"/>
                        </a:spcAft>
                      </a:pPr>
                      <a:r>
                        <a:rPr lang="en-US" sz="1600">
                          <a:effectLst/>
                        </a:rPr>
                        <a:t>Variable</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gridSpan="3">
                  <a:txBody>
                    <a:bodyPr/>
                    <a:lstStyle/>
                    <a:p>
                      <a:pPr marL="0" marR="0" algn="ctr">
                        <a:lnSpc>
                          <a:spcPct val="107000"/>
                        </a:lnSpc>
                        <a:spcBef>
                          <a:spcPts val="0"/>
                        </a:spcBef>
                        <a:spcAft>
                          <a:spcPts val="0"/>
                        </a:spcAft>
                      </a:pPr>
                      <a:r>
                        <a:rPr lang="en-US" sz="1600">
                          <a:effectLst/>
                        </a:rPr>
                        <a:t>Base</a:t>
                      </a:r>
                    </a:p>
                    <a:p>
                      <a:pPr marL="0" marR="0" algn="ctr">
                        <a:lnSpc>
                          <a:spcPct val="107000"/>
                        </a:lnSpc>
                        <a:spcBef>
                          <a:spcPts val="0"/>
                        </a:spcBef>
                        <a:spcAft>
                          <a:spcPts val="0"/>
                        </a:spcAft>
                      </a:pPr>
                      <a:r>
                        <a:rPr lang="en-US" sz="1600">
                          <a:effectLst/>
                        </a:rPr>
                        <a:t>model</a:t>
                      </a:r>
                    </a:p>
                    <a:p>
                      <a:pPr marL="0" marR="0" algn="ctr">
                        <a:lnSpc>
                          <a:spcPct val="107000"/>
                        </a:lnSpc>
                        <a:spcBef>
                          <a:spcPts val="0"/>
                        </a:spcBef>
                        <a:spcAft>
                          <a:spcPts val="0"/>
                        </a:spcAft>
                      </a:pPr>
                      <a:r>
                        <a:rPr lang="en-US" sz="1600">
                          <a:effectLst/>
                        </a:rPr>
                        <a:t>(a)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effectLst/>
                        </a:rPr>
                        <a:t>Model considering</a:t>
                      </a:r>
                    </a:p>
                    <a:p>
                      <a:pPr marL="0" marR="0" algn="ctr">
                        <a:lnSpc>
                          <a:spcPct val="107000"/>
                        </a:lnSpc>
                        <a:spcBef>
                          <a:spcPts val="0"/>
                        </a:spcBef>
                        <a:spcAft>
                          <a:spcPts val="0"/>
                        </a:spcAft>
                      </a:pPr>
                      <a:r>
                        <a:rPr lang="en-US" sz="1600">
                          <a:effectLst/>
                        </a:rPr>
                        <a:t>impact of NMO</a:t>
                      </a:r>
                    </a:p>
                    <a:p>
                      <a:pPr marL="0" marR="0" algn="ctr">
                        <a:lnSpc>
                          <a:spcPct val="107000"/>
                        </a:lnSpc>
                        <a:spcBef>
                          <a:spcPts val="0"/>
                        </a:spcBef>
                        <a:spcAft>
                          <a:spcPts val="0"/>
                        </a:spcAft>
                      </a:pPr>
                      <a:r>
                        <a:rPr lang="en-US" sz="1600">
                          <a:effectLst/>
                        </a:rPr>
                        <a:t>(b)</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600">
                          <a:effectLst/>
                        </a:rPr>
                        <a:t>Model without considering</a:t>
                      </a:r>
                    </a:p>
                    <a:p>
                      <a:pPr marL="0" marR="0" algn="ctr">
                        <a:lnSpc>
                          <a:spcPct val="107000"/>
                        </a:lnSpc>
                        <a:spcBef>
                          <a:spcPts val="0"/>
                        </a:spcBef>
                        <a:spcAft>
                          <a:spcPts val="0"/>
                        </a:spcAft>
                      </a:pPr>
                      <a:r>
                        <a:rPr lang="en-US" sz="1600">
                          <a:effectLst/>
                        </a:rPr>
                        <a:t>the impact of NMO (%)</a:t>
                      </a:r>
                    </a:p>
                    <a:p>
                      <a:pPr marL="0" marR="0" algn="ctr">
                        <a:lnSpc>
                          <a:spcPct val="107000"/>
                        </a:lnSpc>
                        <a:spcBef>
                          <a:spcPts val="0"/>
                        </a:spcBef>
                        <a:spcAft>
                          <a:spcPts val="0"/>
                        </a:spcAft>
                      </a:pPr>
                      <a:r>
                        <a:rPr lang="en-US" sz="1600">
                          <a:effectLst/>
                        </a:rPr>
                        <a:t>(c)</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6F6F7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8313893"/>
                  </a:ext>
                </a:extLst>
              </a:tr>
              <a:tr h="364633">
                <a:tc>
                  <a:txBody>
                    <a:bodyPr/>
                    <a:lstStyle/>
                    <a:p>
                      <a:pPr marL="0" marR="0" algn="ctr">
                        <a:lnSpc>
                          <a:spcPct val="107000"/>
                        </a:lnSpc>
                        <a:spcBef>
                          <a:spcPts val="0"/>
                        </a:spcBef>
                        <a:spcAft>
                          <a:spcPts val="0"/>
                        </a:spcAft>
                      </a:pPr>
                      <a:r>
                        <a:rPr lang="en-US" sz="1600">
                          <a:effectLst/>
                        </a:rPr>
                        <a:t>Vehicle ownership level</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1</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6F6F74"/>
                    </a:solidFill>
                  </a:tcPr>
                </a:tc>
                <a:tc>
                  <a:txBody>
                    <a:bodyPr/>
                    <a:lstStyle/>
                    <a:p>
                      <a:pPr marL="0" marR="0" algn="ctr">
                        <a:lnSpc>
                          <a:spcPct val="107000"/>
                        </a:lnSpc>
                        <a:spcBef>
                          <a:spcPts val="0"/>
                        </a:spcBef>
                        <a:spcAft>
                          <a:spcPts val="0"/>
                        </a:spcAft>
                      </a:pPr>
                      <a:r>
                        <a:rPr lang="en-US" sz="1600">
                          <a:solidFill>
                            <a:schemeClr val="bg1"/>
                          </a:solidFill>
                          <a:effectLst/>
                        </a:rPr>
                        <a:t>2</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6F6F74"/>
                    </a:solidFill>
                  </a:tcPr>
                </a:tc>
                <a:extLst>
                  <a:ext uri="{0D108BD9-81ED-4DB2-BD59-A6C34878D82A}">
                    <a16:rowId xmlns:a16="http://schemas.microsoft.com/office/drawing/2014/main" val="1893884575"/>
                  </a:ext>
                </a:extLst>
              </a:tr>
              <a:tr h="504230">
                <a:tc>
                  <a:txBody>
                    <a:bodyPr/>
                    <a:lstStyle/>
                    <a:p>
                      <a:pPr marL="0" marR="0" algn="l">
                        <a:lnSpc>
                          <a:spcPct val="107000"/>
                        </a:lnSpc>
                        <a:spcBef>
                          <a:spcPts val="0"/>
                        </a:spcBef>
                        <a:spcAft>
                          <a:spcPts val="0"/>
                        </a:spcAft>
                      </a:pPr>
                      <a:r>
                        <a:rPr lang="en-US" sz="1600">
                          <a:solidFill>
                            <a:schemeClr val="bg1"/>
                          </a:solidFill>
                          <a:effectLst/>
                        </a:rPr>
                        <a:t>NMO availability indicator (urban household indicator)</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3.817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FFFF99"/>
                    </a:solidFill>
                  </a:tcPr>
                </a:tc>
                <a:tc>
                  <a:txBody>
                    <a:bodyPr/>
                    <a:lstStyle/>
                    <a:p>
                      <a:pPr marL="0" marR="0" algn="ctr">
                        <a:lnSpc>
                          <a:spcPct val="107000"/>
                        </a:lnSpc>
                        <a:spcBef>
                          <a:spcPts val="0"/>
                        </a:spcBef>
                        <a:spcAft>
                          <a:spcPts val="0"/>
                        </a:spcAft>
                      </a:pPr>
                      <a:r>
                        <a:rPr lang="en-US" sz="1600">
                          <a:effectLst/>
                        </a:rPr>
                        <a:t>1.637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FFFF99"/>
                    </a:solidFill>
                  </a:tcPr>
                </a:tc>
                <a:tc>
                  <a:txBody>
                    <a:bodyPr/>
                    <a:lstStyle/>
                    <a:p>
                      <a:pPr marL="0" marR="0" algn="ctr">
                        <a:lnSpc>
                          <a:spcPct val="107000"/>
                        </a:lnSpc>
                        <a:spcBef>
                          <a:spcPts val="0"/>
                        </a:spcBef>
                        <a:spcAft>
                          <a:spcPts val="0"/>
                        </a:spcAft>
                      </a:pPr>
                      <a:r>
                        <a:rPr lang="en-US" sz="1600">
                          <a:effectLst/>
                        </a:rPr>
                        <a:t>1.247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135375692"/>
                  </a:ext>
                </a:extLst>
              </a:tr>
              <a:tr h="504230">
                <a:tc>
                  <a:txBody>
                    <a:bodyPr/>
                    <a:lstStyle/>
                    <a:p>
                      <a:pPr marL="91440" marR="0" algn="l">
                        <a:lnSpc>
                          <a:spcPct val="107000"/>
                        </a:lnSpc>
                        <a:spcBef>
                          <a:spcPts val="0"/>
                        </a:spcBef>
                        <a:spcAft>
                          <a:spcPts val="0"/>
                        </a:spcAft>
                      </a:pPr>
                      <a:r>
                        <a:rPr lang="en-US" sz="1600">
                          <a:solidFill>
                            <a:schemeClr val="bg1"/>
                          </a:solidFill>
                          <a:effectLst/>
                        </a:rPr>
                        <a:t>NMO availability *Presence of worker in HH</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6F6F74"/>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tc>
                  <a:txBody>
                    <a:bodyPr/>
                    <a:lstStyle/>
                    <a:p>
                      <a:pPr marL="0" marR="0" algn="ctr">
                        <a:lnSpc>
                          <a:spcPct val="107000"/>
                        </a:lnSpc>
                        <a:spcBef>
                          <a:spcPts val="0"/>
                        </a:spcBef>
                        <a:spcAft>
                          <a:spcPts val="0"/>
                        </a:spcAft>
                      </a:pPr>
                      <a:r>
                        <a:rPr lang="en-US" sz="1600">
                          <a:effectLst/>
                        </a:rPr>
                        <a:t>0.905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878662247"/>
                  </a:ext>
                </a:extLst>
              </a:tr>
              <a:tr h="504230">
                <a:tc>
                  <a:txBody>
                    <a:bodyPr/>
                    <a:lstStyle/>
                    <a:p>
                      <a:pPr marL="91440" marR="0" algn="l">
                        <a:lnSpc>
                          <a:spcPct val="107000"/>
                        </a:lnSpc>
                        <a:spcBef>
                          <a:spcPts val="0"/>
                        </a:spcBef>
                        <a:spcAft>
                          <a:spcPts val="0"/>
                        </a:spcAft>
                      </a:pPr>
                      <a:r>
                        <a:rPr lang="en-US" sz="1600">
                          <a:solidFill>
                            <a:schemeClr val="bg1"/>
                          </a:solidFill>
                          <a:effectLst/>
                        </a:rPr>
                        <a:t>NMO availability *Household income &gt;= $60,000</a:t>
                      </a:r>
                      <a:endParaRPr lang="en-US" sz="160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6F6F74"/>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1.019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600">
                          <a:effectLst/>
                        </a:rPr>
                        <a:t>0.811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B w="12700" cap="flat" cmpd="sng" algn="ctr">
                      <a:solidFill>
                        <a:schemeClr val="bg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006" marR="57006"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26737016"/>
                  </a:ext>
                </a:extLst>
              </a:tr>
            </a:tbl>
          </a:graphicData>
        </a:graphic>
      </p:graphicFrame>
      <p:sp>
        <p:nvSpPr>
          <p:cNvPr id="9" name="TextBox 8">
            <a:extLst>
              <a:ext uri="{FF2B5EF4-FFF2-40B4-BE49-F238E27FC236}">
                <a16:creationId xmlns:a16="http://schemas.microsoft.com/office/drawing/2014/main" id="{A3E03A28-F80B-4D5E-8648-375A1940E6F7}"/>
              </a:ext>
            </a:extLst>
          </p:cNvPr>
          <p:cNvSpPr txBox="1"/>
          <p:nvPr/>
        </p:nvSpPr>
        <p:spPr>
          <a:xfrm>
            <a:off x="1261870" y="6238874"/>
            <a:ext cx="3472055" cy="261610"/>
          </a:xfrm>
          <a:prstGeom prst="rect">
            <a:avLst/>
          </a:prstGeom>
          <a:noFill/>
        </p:spPr>
        <p:txBody>
          <a:bodyPr wrap="square" rtlCol="0">
            <a:spAutoFit/>
          </a:bodyPr>
          <a:lstStyle/>
          <a:p>
            <a:r>
              <a:rPr lang="en-US" sz="1100" i="1"/>
              <a:t>Parameters are significant at 90% confidence level</a:t>
            </a:r>
          </a:p>
        </p:txBody>
      </p:sp>
    </p:spTree>
    <p:extLst>
      <p:ext uri="{BB962C8B-B14F-4D97-AF65-F5344CB8AC3E}">
        <p14:creationId xmlns:p14="http://schemas.microsoft.com/office/powerpoint/2010/main" val="6401846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2</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67</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pic>
        <p:nvPicPr>
          <p:cNvPr id="9" name="Picture 8">
            <a:extLst>
              <a:ext uri="{FF2B5EF4-FFF2-40B4-BE49-F238E27FC236}">
                <a16:creationId xmlns:a16="http://schemas.microsoft.com/office/drawing/2014/main" id="{C24FCF57-F374-4B71-B8CA-44CE34D6E7A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61872" y="2295144"/>
            <a:ext cx="9555480" cy="3438144"/>
          </a:xfrm>
          <a:prstGeom prst="rect">
            <a:avLst/>
          </a:prstGeom>
          <a:noFill/>
        </p:spPr>
      </p:pic>
    </p:spTree>
    <p:extLst>
      <p:ext uri="{BB962C8B-B14F-4D97-AF65-F5344CB8AC3E}">
        <p14:creationId xmlns:p14="http://schemas.microsoft.com/office/powerpoint/2010/main" val="42638475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2</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68</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Descriptive Statistics of HH Trip Rate</a:t>
            </a:r>
          </a:p>
        </p:txBody>
      </p:sp>
      <p:graphicFrame>
        <p:nvGraphicFramePr>
          <p:cNvPr id="4" name="Table 3">
            <a:extLst>
              <a:ext uri="{FF2B5EF4-FFF2-40B4-BE49-F238E27FC236}">
                <a16:creationId xmlns:a16="http://schemas.microsoft.com/office/drawing/2014/main" id="{ADDA9280-FDEE-471A-9A51-92F74ECFEDBF}"/>
              </a:ext>
            </a:extLst>
          </p:cNvPr>
          <p:cNvGraphicFramePr>
            <a:graphicFrameLocks noGrp="1"/>
          </p:cNvGraphicFramePr>
          <p:nvPr>
            <p:extLst>
              <p:ext uri="{D42A27DB-BD31-4B8C-83A1-F6EECF244321}">
                <p14:modId xmlns:p14="http://schemas.microsoft.com/office/powerpoint/2010/main" val="1155079607"/>
              </p:ext>
            </p:extLst>
          </p:nvPr>
        </p:nvGraphicFramePr>
        <p:xfrm>
          <a:off x="1261872" y="2290465"/>
          <a:ext cx="9558527" cy="1986261"/>
        </p:xfrm>
        <a:graphic>
          <a:graphicData uri="http://schemas.openxmlformats.org/drawingml/2006/table">
            <a:tbl>
              <a:tblPr firstRow="1" firstCol="1" bandRow="1">
                <a:tableStyleId>{5C22544A-7EE6-4342-B048-85BDC9FD1C3A}</a:tableStyleId>
              </a:tblPr>
              <a:tblGrid>
                <a:gridCol w="3636808">
                  <a:extLst>
                    <a:ext uri="{9D8B030D-6E8A-4147-A177-3AD203B41FA5}">
                      <a16:colId xmlns:a16="http://schemas.microsoft.com/office/drawing/2014/main" val="831763151"/>
                    </a:ext>
                  </a:extLst>
                </a:gridCol>
                <a:gridCol w="1918260">
                  <a:extLst>
                    <a:ext uri="{9D8B030D-6E8A-4147-A177-3AD203B41FA5}">
                      <a16:colId xmlns:a16="http://schemas.microsoft.com/office/drawing/2014/main" val="2951782119"/>
                    </a:ext>
                  </a:extLst>
                </a:gridCol>
                <a:gridCol w="1918260">
                  <a:extLst>
                    <a:ext uri="{9D8B030D-6E8A-4147-A177-3AD203B41FA5}">
                      <a16:colId xmlns:a16="http://schemas.microsoft.com/office/drawing/2014/main" val="4169201455"/>
                    </a:ext>
                  </a:extLst>
                </a:gridCol>
                <a:gridCol w="2085199">
                  <a:extLst>
                    <a:ext uri="{9D8B030D-6E8A-4147-A177-3AD203B41FA5}">
                      <a16:colId xmlns:a16="http://schemas.microsoft.com/office/drawing/2014/main" val="1980709752"/>
                    </a:ext>
                  </a:extLst>
                </a:gridCol>
              </a:tblGrid>
              <a:tr h="274917">
                <a:tc>
                  <a:txBody>
                    <a:bodyPr/>
                    <a:lstStyle/>
                    <a:p>
                      <a:pPr marL="0" marR="0" algn="just">
                        <a:lnSpc>
                          <a:spcPct val="107000"/>
                        </a:lnSpc>
                        <a:spcBef>
                          <a:spcPts val="0"/>
                        </a:spcBef>
                        <a:spcAft>
                          <a:spcPts val="0"/>
                        </a:spcAft>
                      </a:pPr>
                      <a:r>
                        <a:rPr lang="en-US" sz="1800">
                          <a:effectLst/>
                        </a:rPr>
                        <a:t>Dependent variables</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Mean</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Std. dev.</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Min./Max.</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96791822"/>
                  </a:ext>
                </a:extLst>
              </a:tr>
              <a:tr h="570448">
                <a:tc>
                  <a:txBody>
                    <a:bodyPr/>
                    <a:lstStyle/>
                    <a:p>
                      <a:pPr marL="0" marR="0" algn="just">
                        <a:lnSpc>
                          <a:spcPct val="107000"/>
                        </a:lnSpc>
                        <a:spcBef>
                          <a:spcPts val="0"/>
                        </a:spcBef>
                        <a:spcAft>
                          <a:spcPts val="0"/>
                        </a:spcAft>
                      </a:pPr>
                      <a:r>
                        <a:rPr lang="en-US" sz="1800">
                          <a:effectLst/>
                        </a:rPr>
                        <a:t>Number of HH trips for model (a)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9.11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7.44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69865573"/>
                  </a:ext>
                </a:extLst>
              </a:tr>
              <a:tr h="570448">
                <a:tc>
                  <a:txBody>
                    <a:bodyPr/>
                    <a:lstStyle/>
                    <a:p>
                      <a:pPr marL="0" marR="0" algn="just">
                        <a:lnSpc>
                          <a:spcPct val="107000"/>
                        </a:lnSpc>
                        <a:spcBef>
                          <a:spcPts val="0"/>
                        </a:spcBef>
                        <a:spcAft>
                          <a:spcPts val="0"/>
                        </a:spcAft>
                      </a:pPr>
                      <a:r>
                        <a:rPr lang="en-US" sz="1800">
                          <a:effectLst/>
                        </a:rPr>
                        <a:t>Number of HH trips for model (b)</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10.15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7.61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62841169"/>
                  </a:ext>
                </a:extLst>
              </a:tr>
              <a:tr h="570448">
                <a:tc>
                  <a:txBody>
                    <a:bodyPr/>
                    <a:lstStyle/>
                    <a:p>
                      <a:pPr marL="0" marR="0" algn="just">
                        <a:lnSpc>
                          <a:spcPct val="107000"/>
                        </a:lnSpc>
                        <a:spcBef>
                          <a:spcPts val="0"/>
                        </a:spcBef>
                        <a:spcAft>
                          <a:spcPts val="0"/>
                        </a:spcAft>
                      </a:pPr>
                      <a:r>
                        <a:rPr lang="en-US" sz="1800">
                          <a:effectLst/>
                        </a:rPr>
                        <a:t>Number of HH trips for model (c)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9.15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7.50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0/63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14889481"/>
                  </a:ext>
                </a:extLst>
              </a:tr>
            </a:tbl>
          </a:graphicData>
        </a:graphic>
      </p:graphicFrame>
    </p:spTree>
    <p:extLst>
      <p:ext uri="{BB962C8B-B14F-4D97-AF65-F5344CB8AC3E}">
        <p14:creationId xmlns:p14="http://schemas.microsoft.com/office/powerpoint/2010/main" val="17636480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2</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69</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HH Trip Rate Model Result</a:t>
            </a:r>
          </a:p>
        </p:txBody>
      </p:sp>
      <p:graphicFrame>
        <p:nvGraphicFramePr>
          <p:cNvPr id="4" name="Table 3">
            <a:extLst>
              <a:ext uri="{FF2B5EF4-FFF2-40B4-BE49-F238E27FC236}">
                <a16:creationId xmlns:a16="http://schemas.microsoft.com/office/drawing/2014/main" id="{B866D5C6-9115-4AD0-9A1D-212254DBD1C0}"/>
              </a:ext>
            </a:extLst>
          </p:cNvPr>
          <p:cNvGraphicFramePr>
            <a:graphicFrameLocks noGrp="1"/>
          </p:cNvGraphicFramePr>
          <p:nvPr>
            <p:extLst>
              <p:ext uri="{D42A27DB-BD31-4B8C-83A1-F6EECF244321}">
                <p14:modId xmlns:p14="http://schemas.microsoft.com/office/powerpoint/2010/main" val="2129483555"/>
              </p:ext>
            </p:extLst>
          </p:nvPr>
        </p:nvGraphicFramePr>
        <p:xfrm>
          <a:off x="1261872" y="2290463"/>
          <a:ext cx="9558527" cy="3723696"/>
        </p:xfrm>
        <a:graphic>
          <a:graphicData uri="http://schemas.openxmlformats.org/drawingml/2006/table">
            <a:tbl>
              <a:tblPr firstRow="1" firstCol="1" bandRow="1">
                <a:tableStyleId>{5C22544A-7EE6-4342-B048-85BDC9FD1C3A}</a:tableStyleId>
              </a:tblPr>
              <a:tblGrid>
                <a:gridCol w="4586763">
                  <a:extLst>
                    <a:ext uri="{9D8B030D-6E8A-4147-A177-3AD203B41FA5}">
                      <a16:colId xmlns:a16="http://schemas.microsoft.com/office/drawing/2014/main" val="2019184927"/>
                    </a:ext>
                  </a:extLst>
                </a:gridCol>
                <a:gridCol w="1427362">
                  <a:extLst>
                    <a:ext uri="{9D8B030D-6E8A-4147-A177-3AD203B41FA5}">
                      <a16:colId xmlns:a16="http://schemas.microsoft.com/office/drawing/2014/main" val="1355994879"/>
                    </a:ext>
                  </a:extLst>
                </a:gridCol>
                <a:gridCol w="1772201">
                  <a:extLst>
                    <a:ext uri="{9D8B030D-6E8A-4147-A177-3AD203B41FA5}">
                      <a16:colId xmlns:a16="http://schemas.microsoft.com/office/drawing/2014/main" val="1075317901"/>
                    </a:ext>
                  </a:extLst>
                </a:gridCol>
                <a:gridCol w="1772201">
                  <a:extLst>
                    <a:ext uri="{9D8B030D-6E8A-4147-A177-3AD203B41FA5}">
                      <a16:colId xmlns:a16="http://schemas.microsoft.com/office/drawing/2014/main" val="681701765"/>
                    </a:ext>
                  </a:extLst>
                </a:gridCol>
              </a:tblGrid>
              <a:tr h="1289966">
                <a:tc>
                  <a:txBody>
                    <a:bodyPr/>
                    <a:lstStyle/>
                    <a:p>
                      <a:pPr marL="0" marR="0" algn="just">
                        <a:lnSpc>
                          <a:spcPct val="107000"/>
                        </a:lnSpc>
                        <a:spcBef>
                          <a:spcPts val="0"/>
                        </a:spcBef>
                        <a:spcAft>
                          <a:spcPts val="0"/>
                        </a:spcAft>
                      </a:pPr>
                      <a:r>
                        <a:rPr lang="en-US" sz="1600">
                          <a:effectLst/>
                        </a:rPr>
                        <a:t>Variable</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Base </a:t>
                      </a:r>
                    </a:p>
                    <a:p>
                      <a:pPr marL="0" marR="0" algn="ctr">
                        <a:lnSpc>
                          <a:spcPct val="107000"/>
                        </a:lnSpc>
                        <a:spcBef>
                          <a:spcPts val="0"/>
                        </a:spcBef>
                        <a:spcAft>
                          <a:spcPts val="0"/>
                        </a:spcAft>
                      </a:pPr>
                      <a:r>
                        <a:rPr lang="en-US" sz="1600">
                          <a:effectLst/>
                        </a:rPr>
                        <a:t>model</a:t>
                      </a:r>
                    </a:p>
                    <a:p>
                      <a:pPr marL="0" marR="0" algn="just">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Model considering impact of NMO</a:t>
                      </a:r>
                    </a:p>
                    <a:p>
                      <a:pPr marL="0" marR="0" algn="ctr">
                        <a:lnSpc>
                          <a:spcPct val="107000"/>
                        </a:lnSpc>
                        <a:spcBef>
                          <a:spcPts val="0"/>
                        </a:spcBef>
                        <a:spcAft>
                          <a:spcPts val="0"/>
                        </a:spcAft>
                      </a:pPr>
                      <a:r>
                        <a:rPr lang="en-US" sz="1600">
                          <a:effectLst/>
                        </a:rPr>
                        <a:t>(b)</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Model without considering the impact of NMO (%)</a:t>
                      </a:r>
                    </a:p>
                    <a:p>
                      <a:pPr marL="0" marR="0" algn="ctr">
                        <a:lnSpc>
                          <a:spcPct val="107000"/>
                        </a:lnSpc>
                        <a:spcBef>
                          <a:spcPts val="0"/>
                        </a:spcBef>
                        <a:spcAft>
                          <a:spcPts val="0"/>
                        </a:spcAft>
                      </a:pPr>
                      <a:r>
                        <a:rPr lang="en-US" sz="1600">
                          <a:effectLst/>
                        </a:rPr>
                        <a:t>(c)</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2044217340"/>
                  </a:ext>
                </a:extLst>
              </a:tr>
              <a:tr h="243373">
                <a:tc>
                  <a:txBody>
                    <a:bodyPr/>
                    <a:lstStyle/>
                    <a:p>
                      <a:pPr marL="0" marR="0" algn="just">
                        <a:lnSpc>
                          <a:spcPct val="107000"/>
                        </a:lnSpc>
                        <a:spcBef>
                          <a:spcPts val="0"/>
                        </a:spcBef>
                        <a:spcAft>
                          <a:spcPts val="0"/>
                        </a:spcAft>
                      </a:pPr>
                      <a:r>
                        <a:rPr lang="en-US" sz="1600">
                          <a:effectLst/>
                        </a:rPr>
                        <a:t>Constant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2.138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2.264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2.197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1091893429"/>
                  </a:ext>
                </a:extLst>
              </a:tr>
              <a:tr h="243373">
                <a:tc>
                  <a:txBody>
                    <a:bodyPr/>
                    <a:lstStyle/>
                    <a:p>
                      <a:pPr marL="0" marR="0" algn="just">
                        <a:lnSpc>
                          <a:spcPct val="107000"/>
                        </a:lnSpc>
                        <a:spcBef>
                          <a:spcPts val="0"/>
                        </a:spcBef>
                        <a:spcAft>
                          <a:spcPts val="0"/>
                        </a:spcAft>
                      </a:pPr>
                      <a:r>
                        <a:rPr lang="en-US" sz="1600">
                          <a:effectLst/>
                        </a:rPr>
                        <a:t>Number of workers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2.403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2.900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2.373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3975573622"/>
                  </a:ext>
                </a:extLst>
              </a:tr>
              <a:tr h="243373">
                <a:tc>
                  <a:txBody>
                    <a:bodyPr/>
                    <a:lstStyle/>
                    <a:p>
                      <a:pPr marL="0" marR="0" algn="just">
                        <a:lnSpc>
                          <a:spcPct val="107000"/>
                        </a:lnSpc>
                        <a:spcBef>
                          <a:spcPts val="0"/>
                        </a:spcBef>
                        <a:spcAft>
                          <a:spcPts val="0"/>
                        </a:spcAft>
                      </a:pPr>
                      <a:r>
                        <a:rPr lang="en-US" sz="1600">
                          <a:effectLst/>
                        </a:rPr>
                        <a:t>Number of retired persons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1.008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1.003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1.011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2407634442"/>
                  </a:ext>
                </a:extLst>
              </a:tr>
              <a:tr h="243373">
                <a:tc>
                  <a:txBody>
                    <a:bodyPr/>
                    <a:lstStyle/>
                    <a:p>
                      <a:pPr marL="0" marR="0" algn="just">
                        <a:lnSpc>
                          <a:spcPct val="107000"/>
                        </a:lnSpc>
                        <a:spcBef>
                          <a:spcPts val="0"/>
                        </a:spcBef>
                        <a:spcAft>
                          <a:spcPts val="0"/>
                        </a:spcAft>
                      </a:pPr>
                      <a:r>
                        <a:rPr lang="en-US" sz="1600">
                          <a:effectLst/>
                        </a:rPr>
                        <a:t>Number of homemakers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1.712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1.721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1.674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2407767845"/>
                  </a:ext>
                </a:extLst>
              </a:tr>
              <a:tr h="243373">
                <a:tc>
                  <a:txBody>
                    <a:bodyPr/>
                    <a:lstStyle/>
                    <a:p>
                      <a:pPr marL="0" marR="0" algn="just">
                        <a:lnSpc>
                          <a:spcPct val="107000"/>
                        </a:lnSpc>
                        <a:spcBef>
                          <a:spcPts val="0"/>
                        </a:spcBef>
                        <a:spcAft>
                          <a:spcPts val="0"/>
                        </a:spcAft>
                      </a:pPr>
                      <a:r>
                        <a:rPr lang="en-US" sz="1600">
                          <a:effectLst/>
                        </a:rPr>
                        <a:t>Number of students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2.058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2.071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2.030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3972762657"/>
                  </a:ext>
                </a:extLst>
              </a:tr>
              <a:tr h="243373">
                <a:tc>
                  <a:txBody>
                    <a:bodyPr/>
                    <a:lstStyle/>
                    <a:p>
                      <a:pPr marL="0" marR="0" algn="just">
                        <a:lnSpc>
                          <a:spcPct val="107000"/>
                        </a:lnSpc>
                        <a:spcBef>
                          <a:spcPts val="0"/>
                        </a:spcBef>
                        <a:spcAft>
                          <a:spcPts val="0"/>
                        </a:spcAft>
                      </a:pPr>
                      <a:r>
                        <a:rPr lang="en-US" sz="1600">
                          <a:effectLst/>
                        </a:rPr>
                        <a:t>Number of children</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2.189</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2.177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2.192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329775682"/>
                  </a:ext>
                </a:extLst>
              </a:tr>
              <a:tr h="243373">
                <a:tc>
                  <a:txBody>
                    <a:bodyPr/>
                    <a:lstStyle/>
                    <a:p>
                      <a:pPr marL="0" marR="0" algn="just">
                        <a:lnSpc>
                          <a:spcPct val="107000"/>
                        </a:lnSpc>
                        <a:spcBef>
                          <a:spcPts val="0"/>
                        </a:spcBef>
                        <a:spcAft>
                          <a:spcPts val="0"/>
                        </a:spcAft>
                      </a:pPr>
                      <a:r>
                        <a:rPr lang="en-US" sz="1600">
                          <a:effectLst/>
                        </a:rPr>
                        <a:t>Zero vehicle household</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0.665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1.332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0.622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239697040"/>
                  </a:ext>
                </a:extLst>
              </a:tr>
              <a:tr h="243373">
                <a:tc>
                  <a:txBody>
                    <a:bodyPr/>
                    <a:lstStyle/>
                    <a:p>
                      <a:pPr marL="0" marR="0" algn="just">
                        <a:lnSpc>
                          <a:spcPct val="107000"/>
                        </a:lnSpc>
                        <a:spcBef>
                          <a:spcPts val="0"/>
                        </a:spcBef>
                        <a:spcAft>
                          <a:spcPts val="0"/>
                        </a:spcAft>
                      </a:pPr>
                      <a:r>
                        <a:rPr lang="en-US" sz="1600">
                          <a:effectLst/>
                        </a:rPr>
                        <a:t>Household with cars &lt; drivers </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0.778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0.893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0.836</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1709474054"/>
                  </a:ext>
                </a:extLst>
              </a:tr>
              <a:tr h="243373">
                <a:tc>
                  <a:txBody>
                    <a:bodyPr/>
                    <a:lstStyle/>
                    <a:p>
                      <a:pPr marL="0" marR="0" algn="just">
                        <a:lnSpc>
                          <a:spcPct val="107000"/>
                        </a:lnSpc>
                        <a:spcBef>
                          <a:spcPts val="0"/>
                        </a:spcBef>
                        <a:spcAft>
                          <a:spcPts val="0"/>
                        </a:spcAft>
                      </a:pPr>
                      <a:r>
                        <a:rPr lang="en-US" sz="1600">
                          <a:effectLst/>
                        </a:rPr>
                        <a:t>Household with cars &gt; workers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0.890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0.892</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0.934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1368761653"/>
                  </a:ext>
                </a:extLst>
              </a:tr>
              <a:tr h="243373">
                <a:tc>
                  <a:txBody>
                    <a:bodyPr/>
                    <a:lstStyle/>
                    <a:p>
                      <a:pPr marL="0" marR="0" algn="just">
                        <a:lnSpc>
                          <a:spcPct val="107000"/>
                        </a:lnSpc>
                        <a:spcBef>
                          <a:spcPts val="0"/>
                        </a:spcBef>
                        <a:spcAft>
                          <a:spcPts val="0"/>
                        </a:spcAft>
                      </a:pPr>
                      <a:r>
                        <a:rPr lang="en-US" sz="1600">
                          <a:effectLst/>
                        </a:rPr>
                        <a:t>Household income &gt; $100,000</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0.301</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0.317</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0.325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2890854885"/>
                  </a:ext>
                </a:extLst>
              </a:tr>
            </a:tbl>
          </a:graphicData>
        </a:graphic>
      </p:graphicFrame>
      <p:sp>
        <p:nvSpPr>
          <p:cNvPr id="9" name="TextBox 8">
            <a:extLst>
              <a:ext uri="{FF2B5EF4-FFF2-40B4-BE49-F238E27FC236}">
                <a16:creationId xmlns:a16="http://schemas.microsoft.com/office/drawing/2014/main" id="{88C46188-609C-42C3-9435-A6A56EB3526A}"/>
              </a:ext>
            </a:extLst>
          </p:cNvPr>
          <p:cNvSpPr txBox="1"/>
          <p:nvPr/>
        </p:nvSpPr>
        <p:spPr>
          <a:xfrm>
            <a:off x="1261870" y="6019799"/>
            <a:ext cx="3472055" cy="261610"/>
          </a:xfrm>
          <a:prstGeom prst="rect">
            <a:avLst/>
          </a:prstGeom>
          <a:noFill/>
        </p:spPr>
        <p:txBody>
          <a:bodyPr wrap="square" rtlCol="0">
            <a:spAutoFit/>
          </a:bodyPr>
          <a:lstStyle/>
          <a:p>
            <a:r>
              <a:rPr lang="en-US" sz="1100" i="1"/>
              <a:t>Parameters are significant at 90% confidence level</a:t>
            </a:r>
          </a:p>
        </p:txBody>
      </p:sp>
    </p:spTree>
    <p:extLst>
      <p:ext uri="{BB962C8B-B14F-4D97-AF65-F5344CB8AC3E}">
        <p14:creationId xmlns:p14="http://schemas.microsoft.com/office/powerpoint/2010/main" val="131222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68B9-CA58-453B-8249-D97D3DC2CFBB}"/>
              </a:ext>
            </a:extLst>
          </p:cNvPr>
          <p:cNvSpPr>
            <a:spLocks noGrp="1"/>
          </p:cNvSpPr>
          <p:nvPr>
            <p:ph type="title"/>
          </p:nvPr>
        </p:nvSpPr>
        <p:spPr/>
        <p:txBody>
          <a:bodyPr/>
          <a:lstStyle/>
          <a:p>
            <a:r>
              <a:rPr lang="en-US"/>
              <a:t>Project Timeline (Phase I)</a:t>
            </a:r>
          </a:p>
        </p:txBody>
      </p:sp>
      <p:sp>
        <p:nvSpPr>
          <p:cNvPr id="5" name="Slide Number Placeholder 4">
            <a:extLst>
              <a:ext uri="{FF2B5EF4-FFF2-40B4-BE49-F238E27FC236}">
                <a16:creationId xmlns:a16="http://schemas.microsoft.com/office/drawing/2014/main" id="{FA9C968A-0F46-4089-B273-2B4C596A7065}"/>
              </a:ext>
            </a:extLst>
          </p:cNvPr>
          <p:cNvSpPr>
            <a:spLocks noGrp="1"/>
          </p:cNvSpPr>
          <p:nvPr>
            <p:ph type="sldNum" sz="quarter" idx="12"/>
          </p:nvPr>
        </p:nvSpPr>
        <p:spPr/>
        <p:txBody>
          <a:bodyPr/>
          <a:lstStyle/>
          <a:p>
            <a:fld id="{576012C1-3069-4AF3-BCE3-B426AE9E1E23}" type="slidenum">
              <a:rPr lang="en-US" smtClean="0"/>
              <a:pPr/>
              <a:t>7</a:t>
            </a:fld>
            <a:endParaRPr lang="en-US"/>
          </a:p>
        </p:txBody>
      </p:sp>
      <p:sp>
        <p:nvSpPr>
          <p:cNvPr id="6" name="Date Placeholder 5">
            <a:extLst>
              <a:ext uri="{FF2B5EF4-FFF2-40B4-BE49-F238E27FC236}">
                <a16:creationId xmlns:a16="http://schemas.microsoft.com/office/drawing/2014/main" id="{1BDAA71A-CA8C-4617-86E2-D5CB9307231A}"/>
              </a:ext>
            </a:extLst>
          </p:cNvPr>
          <p:cNvSpPr>
            <a:spLocks noGrp="1"/>
          </p:cNvSpPr>
          <p:nvPr>
            <p:ph type="dt" sz="half" idx="2"/>
          </p:nvPr>
        </p:nvSpPr>
        <p:spPr/>
        <p:txBody>
          <a:bodyPr/>
          <a:lstStyle/>
          <a:p>
            <a:fld id="{661F1B71-8A26-49F5-A4EF-B49B0E7E217E}" type="datetime1">
              <a:rPr lang="en-US" smtClean="0"/>
              <a:t>3/15/2024</a:t>
            </a:fld>
            <a:endParaRPr lang="en-US"/>
          </a:p>
        </p:txBody>
      </p:sp>
      <p:sp>
        <p:nvSpPr>
          <p:cNvPr id="7" name="Rectangle: Rounded Corners 6">
            <a:extLst>
              <a:ext uri="{FF2B5EF4-FFF2-40B4-BE49-F238E27FC236}">
                <a16:creationId xmlns:a16="http://schemas.microsoft.com/office/drawing/2014/main" id="{DD2D72CD-E418-4343-B558-871B53F7F874}"/>
              </a:ext>
            </a:extLst>
          </p:cNvPr>
          <p:cNvSpPr/>
          <p:nvPr/>
        </p:nvSpPr>
        <p:spPr>
          <a:xfrm>
            <a:off x="1261872" y="1824232"/>
            <a:ext cx="7498080" cy="1371600"/>
          </a:xfrm>
          <a:prstGeom prst="roundRect">
            <a:avLst/>
          </a:prstGeom>
          <a:solidFill>
            <a:srgbClr val="DEEBF6">
              <a:alpha val="85000"/>
            </a:srgb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lnSpc>
                <a:spcPct val="115000"/>
              </a:lnSpc>
              <a:spcBef>
                <a:spcPts val="0"/>
              </a:spcBef>
              <a:spcAft>
                <a:spcPts val="0"/>
              </a:spcAft>
            </a:pPr>
            <a:r>
              <a:rPr lang="en-US" sz="2200">
                <a:solidFill>
                  <a:schemeClr val="tx1"/>
                </a:solidFill>
              </a:rPr>
              <a:t>Task 1: Review existing research related to NMOs and their application in TDFMs as well as alternative approaches to TDFMs.</a:t>
            </a:r>
          </a:p>
        </p:txBody>
      </p:sp>
      <p:sp>
        <p:nvSpPr>
          <p:cNvPr id="8" name="Rectangle: Rounded Corners 7">
            <a:extLst>
              <a:ext uri="{FF2B5EF4-FFF2-40B4-BE49-F238E27FC236}">
                <a16:creationId xmlns:a16="http://schemas.microsoft.com/office/drawing/2014/main" id="{60DBE581-DD17-449F-AE42-BB534847A31D}"/>
              </a:ext>
            </a:extLst>
          </p:cNvPr>
          <p:cNvSpPr/>
          <p:nvPr/>
        </p:nvSpPr>
        <p:spPr>
          <a:xfrm>
            <a:off x="8972550" y="1828799"/>
            <a:ext cx="2150270" cy="1367033"/>
          </a:xfrm>
          <a:prstGeom prst="roundRect">
            <a:avLst/>
          </a:prstGeom>
          <a:solidFill>
            <a:srgbClr val="DEEBF6">
              <a:alpha val="85000"/>
            </a:srgb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200">
                <a:solidFill>
                  <a:schemeClr val="tx1"/>
                </a:solidFill>
              </a:rPr>
              <a:t>08/22/2022-11/30/2022</a:t>
            </a:r>
          </a:p>
        </p:txBody>
      </p:sp>
      <p:sp>
        <p:nvSpPr>
          <p:cNvPr id="9" name="Rectangle: Rounded Corners 8">
            <a:extLst>
              <a:ext uri="{FF2B5EF4-FFF2-40B4-BE49-F238E27FC236}">
                <a16:creationId xmlns:a16="http://schemas.microsoft.com/office/drawing/2014/main" id="{C88EFF01-7945-432E-94F5-30281FCE8B44}"/>
              </a:ext>
            </a:extLst>
          </p:cNvPr>
          <p:cNvSpPr/>
          <p:nvPr/>
        </p:nvSpPr>
        <p:spPr>
          <a:xfrm>
            <a:off x="1261872" y="3360139"/>
            <a:ext cx="7498080" cy="1371600"/>
          </a:xfrm>
          <a:prstGeom prst="roundRect">
            <a:avLst/>
          </a:prstGeom>
          <a:solidFill>
            <a:srgbClr val="FF9900">
              <a:alpha val="40000"/>
            </a:srgb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lnSpc>
                <a:spcPct val="115000"/>
              </a:lnSpc>
              <a:spcBef>
                <a:spcPts val="0"/>
              </a:spcBef>
              <a:spcAft>
                <a:spcPts val="0"/>
              </a:spcAft>
            </a:pPr>
            <a:r>
              <a:rPr lang="en-US" sz="2200">
                <a:solidFill>
                  <a:schemeClr val="tx1"/>
                </a:solidFill>
              </a:rPr>
              <a:t>Task 2: Enumerate and define NMOs. Identify which NMOs will be included and considered in subsequent tasks</a:t>
            </a:r>
          </a:p>
        </p:txBody>
      </p:sp>
      <p:sp>
        <p:nvSpPr>
          <p:cNvPr id="10" name="Rectangle: Rounded Corners 9">
            <a:extLst>
              <a:ext uri="{FF2B5EF4-FFF2-40B4-BE49-F238E27FC236}">
                <a16:creationId xmlns:a16="http://schemas.microsoft.com/office/drawing/2014/main" id="{EA3D886B-7A12-4B60-AC2C-2C7124A42D15}"/>
              </a:ext>
            </a:extLst>
          </p:cNvPr>
          <p:cNvSpPr/>
          <p:nvPr/>
        </p:nvSpPr>
        <p:spPr>
          <a:xfrm>
            <a:off x="8972550" y="3360140"/>
            <a:ext cx="2148840" cy="1371599"/>
          </a:xfrm>
          <a:prstGeom prst="roundRect">
            <a:avLst/>
          </a:prstGeom>
          <a:solidFill>
            <a:srgbClr val="FF9900">
              <a:alpha val="40000"/>
            </a:srgb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0"/>
              </a:spcAft>
            </a:pPr>
            <a:r>
              <a:rPr lang="en-US" sz="2200">
                <a:solidFill>
                  <a:schemeClr val="tx1"/>
                </a:solidFill>
              </a:rPr>
              <a:t>09/01/2022-12/31/2022</a:t>
            </a:r>
          </a:p>
        </p:txBody>
      </p:sp>
      <p:sp>
        <p:nvSpPr>
          <p:cNvPr id="11" name="Rectangle: Rounded Corners 10">
            <a:extLst>
              <a:ext uri="{FF2B5EF4-FFF2-40B4-BE49-F238E27FC236}">
                <a16:creationId xmlns:a16="http://schemas.microsoft.com/office/drawing/2014/main" id="{6752C848-1144-483D-A30E-C52966463495}"/>
              </a:ext>
            </a:extLst>
          </p:cNvPr>
          <p:cNvSpPr/>
          <p:nvPr/>
        </p:nvSpPr>
        <p:spPr>
          <a:xfrm>
            <a:off x="1261872" y="4896046"/>
            <a:ext cx="7498080" cy="1371600"/>
          </a:xfrm>
          <a:prstGeom prst="roundRect">
            <a:avLst/>
          </a:prstGeom>
          <a:solidFill>
            <a:schemeClr val="accent3">
              <a:lumMod val="60000"/>
              <a:lumOff val="40000"/>
              <a:alpha val="7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lnSpc>
                <a:spcPct val="115000"/>
              </a:lnSpc>
              <a:spcBef>
                <a:spcPts val="0"/>
              </a:spcBef>
              <a:spcAft>
                <a:spcPts val="0"/>
              </a:spcAft>
            </a:pPr>
            <a:r>
              <a:rPr lang="en-US" sz="2200">
                <a:solidFill>
                  <a:schemeClr val="tx1"/>
                </a:solidFill>
              </a:rPr>
              <a:t>Task 3: Conduct a stakeholder survey of agency practices for including NMOs in TDFMs. Submit an Interim Report and Phase II research plan</a:t>
            </a:r>
          </a:p>
        </p:txBody>
      </p:sp>
      <p:sp>
        <p:nvSpPr>
          <p:cNvPr id="12" name="Rectangle: Rounded Corners 11">
            <a:extLst>
              <a:ext uri="{FF2B5EF4-FFF2-40B4-BE49-F238E27FC236}">
                <a16:creationId xmlns:a16="http://schemas.microsoft.com/office/drawing/2014/main" id="{998272AF-6663-47C1-A37C-4A90DFDEEF2A}"/>
              </a:ext>
            </a:extLst>
          </p:cNvPr>
          <p:cNvSpPr/>
          <p:nvPr/>
        </p:nvSpPr>
        <p:spPr>
          <a:xfrm>
            <a:off x="8972550" y="4896047"/>
            <a:ext cx="2148840" cy="1371600"/>
          </a:xfrm>
          <a:prstGeom prst="roundRect">
            <a:avLst/>
          </a:prstGeom>
          <a:solidFill>
            <a:schemeClr val="accent3">
              <a:lumMod val="60000"/>
              <a:lumOff val="40000"/>
              <a:alpha val="70000"/>
            </a:scheme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0"/>
              </a:spcAft>
            </a:pPr>
            <a:r>
              <a:rPr lang="en-US" sz="2200">
                <a:solidFill>
                  <a:schemeClr val="tx1"/>
                </a:solidFill>
              </a:rPr>
              <a:t>10/01/2022-02/28/2023</a:t>
            </a:r>
          </a:p>
        </p:txBody>
      </p:sp>
      <p:sp>
        <p:nvSpPr>
          <p:cNvPr id="14" name="Footer Placeholder 2">
            <a:extLst>
              <a:ext uri="{FF2B5EF4-FFF2-40B4-BE49-F238E27FC236}">
                <a16:creationId xmlns:a16="http://schemas.microsoft.com/office/drawing/2014/main" id="{2CE06566-BFA4-4341-AB4E-E326577A0B34}"/>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595085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2</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70</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HH Trip Rate Model Result</a:t>
            </a:r>
          </a:p>
        </p:txBody>
      </p:sp>
      <p:graphicFrame>
        <p:nvGraphicFramePr>
          <p:cNvPr id="4" name="Table 3">
            <a:extLst>
              <a:ext uri="{FF2B5EF4-FFF2-40B4-BE49-F238E27FC236}">
                <a16:creationId xmlns:a16="http://schemas.microsoft.com/office/drawing/2014/main" id="{B866D5C6-9115-4AD0-9A1D-212254DBD1C0}"/>
              </a:ext>
            </a:extLst>
          </p:cNvPr>
          <p:cNvGraphicFramePr>
            <a:graphicFrameLocks noGrp="1"/>
          </p:cNvGraphicFramePr>
          <p:nvPr>
            <p:extLst>
              <p:ext uri="{D42A27DB-BD31-4B8C-83A1-F6EECF244321}">
                <p14:modId xmlns:p14="http://schemas.microsoft.com/office/powerpoint/2010/main" val="111781509"/>
              </p:ext>
            </p:extLst>
          </p:nvPr>
        </p:nvGraphicFramePr>
        <p:xfrm>
          <a:off x="1261872" y="2290463"/>
          <a:ext cx="9558527" cy="2543383"/>
        </p:xfrm>
        <a:graphic>
          <a:graphicData uri="http://schemas.openxmlformats.org/drawingml/2006/table">
            <a:tbl>
              <a:tblPr firstRow="1" firstCol="1" bandRow="1">
                <a:tableStyleId>{5C22544A-7EE6-4342-B048-85BDC9FD1C3A}</a:tableStyleId>
              </a:tblPr>
              <a:tblGrid>
                <a:gridCol w="4586763">
                  <a:extLst>
                    <a:ext uri="{9D8B030D-6E8A-4147-A177-3AD203B41FA5}">
                      <a16:colId xmlns:a16="http://schemas.microsoft.com/office/drawing/2014/main" val="2019184927"/>
                    </a:ext>
                  </a:extLst>
                </a:gridCol>
                <a:gridCol w="1427362">
                  <a:extLst>
                    <a:ext uri="{9D8B030D-6E8A-4147-A177-3AD203B41FA5}">
                      <a16:colId xmlns:a16="http://schemas.microsoft.com/office/drawing/2014/main" val="1355994879"/>
                    </a:ext>
                  </a:extLst>
                </a:gridCol>
                <a:gridCol w="1772201">
                  <a:extLst>
                    <a:ext uri="{9D8B030D-6E8A-4147-A177-3AD203B41FA5}">
                      <a16:colId xmlns:a16="http://schemas.microsoft.com/office/drawing/2014/main" val="1075317901"/>
                    </a:ext>
                  </a:extLst>
                </a:gridCol>
                <a:gridCol w="1772201">
                  <a:extLst>
                    <a:ext uri="{9D8B030D-6E8A-4147-A177-3AD203B41FA5}">
                      <a16:colId xmlns:a16="http://schemas.microsoft.com/office/drawing/2014/main" val="681701765"/>
                    </a:ext>
                  </a:extLst>
                </a:gridCol>
              </a:tblGrid>
              <a:tr h="1289966">
                <a:tc>
                  <a:txBody>
                    <a:bodyPr/>
                    <a:lstStyle/>
                    <a:p>
                      <a:pPr marL="0" marR="0" algn="just">
                        <a:lnSpc>
                          <a:spcPct val="107000"/>
                        </a:lnSpc>
                        <a:spcBef>
                          <a:spcPts val="0"/>
                        </a:spcBef>
                        <a:spcAft>
                          <a:spcPts val="0"/>
                        </a:spcAft>
                      </a:pPr>
                      <a:r>
                        <a:rPr lang="en-US" sz="1600">
                          <a:effectLst/>
                        </a:rPr>
                        <a:t>Variable</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Base </a:t>
                      </a:r>
                    </a:p>
                    <a:p>
                      <a:pPr marL="0" marR="0" algn="ctr">
                        <a:lnSpc>
                          <a:spcPct val="107000"/>
                        </a:lnSpc>
                        <a:spcBef>
                          <a:spcPts val="0"/>
                        </a:spcBef>
                        <a:spcAft>
                          <a:spcPts val="0"/>
                        </a:spcAft>
                      </a:pPr>
                      <a:r>
                        <a:rPr lang="en-US" sz="1600">
                          <a:effectLst/>
                        </a:rPr>
                        <a:t>model</a:t>
                      </a:r>
                    </a:p>
                    <a:p>
                      <a:pPr marL="0" marR="0" algn="just">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(a)</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Model considering impact of NMO</a:t>
                      </a:r>
                    </a:p>
                    <a:p>
                      <a:pPr marL="0" marR="0" algn="ctr">
                        <a:lnSpc>
                          <a:spcPct val="107000"/>
                        </a:lnSpc>
                        <a:spcBef>
                          <a:spcPts val="0"/>
                        </a:spcBef>
                        <a:spcAft>
                          <a:spcPts val="0"/>
                        </a:spcAft>
                      </a:pPr>
                      <a:r>
                        <a:rPr lang="en-US" sz="1600">
                          <a:effectLst/>
                        </a:rPr>
                        <a:t>(b)</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Model without considering the impact of NMO (%)</a:t>
                      </a:r>
                    </a:p>
                    <a:p>
                      <a:pPr marL="0" marR="0" algn="ctr">
                        <a:lnSpc>
                          <a:spcPct val="107000"/>
                        </a:lnSpc>
                        <a:spcBef>
                          <a:spcPts val="0"/>
                        </a:spcBef>
                        <a:spcAft>
                          <a:spcPts val="0"/>
                        </a:spcAft>
                      </a:pPr>
                      <a:r>
                        <a:rPr lang="en-US" sz="1600">
                          <a:effectLst/>
                        </a:rPr>
                        <a:t>(c)</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2044217340"/>
                  </a:ext>
                </a:extLst>
              </a:tr>
              <a:tr h="505022">
                <a:tc>
                  <a:txBody>
                    <a:bodyPr/>
                    <a:lstStyle/>
                    <a:p>
                      <a:pPr marL="0" marR="0" algn="just">
                        <a:lnSpc>
                          <a:spcPct val="107000"/>
                        </a:lnSpc>
                        <a:spcBef>
                          <a:spcPts val="0"/>
                        </a:spcBef>
                        <a:spcAft>
                          <a:spcPts val="0"/>
                        </a:spcAft>
                      </a:pPr>
                      <a:r>
                        <a:rPr lang="en-US" sz="1600">
                          <a:effectLst/>
                        </a:rPr>
                        <a:t>NMO availability indicator </a:t>
                      </a:r>
                    </a:p>
                    <a:p>
                      <a:pPr marL="0" marR="0" algn="just">
                        <a:lnSpc>
                          <a:spcPct val="107000"/>
                        </a:lnSpc>
                        <a:spcBef>
                          <a:spcPts val="0"/>
                        </a:spcBef>
                        <a:spcAft>
                          <a:spcPts val="0"/>
                        </a:spcAft>
                      </a:pPr>
                      <a:r>
                        <a:rPr lang="en-US" sz="1600">
                          <a:effectLst/>
                        </a:rPr>
                        <a:t>(urban household indicator) </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0.844</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3442059918"/>
                  </a:ext>
                </a:extLst>
              </a:tr>
              <a:tr h="243373">
                <a:tc>
                  <a:txBody>
                    <a:bodyPr/>
                    <a:lstStyle/>
                    <a:p>
                      <a:pPr marL="91440" marR="0" algn="just">
                        <a:lnSpc>
                          <a:spcPct val="107000"/>
                        </a:lnSpc>
                        <a:spcBef>
                          <a:spcPts val="0"/>
                        </a:spcBef>
                        <a:spcAft>
                          <a:spcPts val="0"/>
                        </a:spcAft>
                      </a:pPr>
                      <a:r>
                        <a:rPr lang="en-US" sz="1600">
                          <a:effectLst/>
                        </a:rPr>
                        <a:t>NMO availability * zero vehicle HH</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1.233</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3607330528"/>
                  </a:ext>
                </a:extLst>
              </a:tr>
              <a:tr h="505022">
                <a:tc>
                  <a:txBody>
                    <a:bodyPr/>
                    <a:lstStyle/>
                    <a:p>
                      <a:pPr marL="91440" marR="0" algn="just">
                        <a:lnSpc>
                          <a:spcPct val="107000"/>
                        </a:lnSpc>
                        <a:spcBef>
                          <a:spcPts val="0"/>
                        </a:spcBef>
                        <a:spcAft>
                          <a:spcPts val="0"/>
                        </a:spcAft>
                      </a:pPr>
                      <a:r>
                        <a:rPr lang="en-US" sz="1600">
                          <a:effectLst/>
                        </a:rPr>
                        <a:t>NMO availability * HH with cars &lt; drivers</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tc>
                  <a:txBody>
                    <a:bodyPr/>
                    <a:lstStyle/>
                    <a:p>
                      <a:pPr marL="0" marR="0" algn="ctr">
                        <a:lnSpc>
                          <a:spcPct val="107000"/>
                        </a:lnSpc>
                        <a:spcBef>
                          <a:spcPts val="0"/>
                        </a:spcBef>
                        <a:spcAft>
                          <a:spcPts val="0"/>
                        </a:spcAft>
                      </a:pPr>
                      <a:r>
                        <a:rPr lang="en-US" sz="1600">
                          <a:effectLst/>
                        </a:rPr>
                        <a:t>1.368</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0415" marR="50415" marT="0" marB="0" anchor="ctr"/>
                </a:tc>
                <a:extLst>
                  <a:ext uri="{0D108BD9-81ED-4DB2-BD59-A6C34878D82A}">
                    <a16:rowId xmlns:a16="http://schemas.microsoft.com/office/drawing/2014/main" val="1648282519"/>
                  </a:ext>
                </a:extLst>
              </a:tr>
            </a:tbl>
          </a:graphicData>
        </a:graphic>
      </p:graphicFrame>
      <p:sp>
        <p:nvSpPr>
          <p:cNvPr id="9" name="TextBox 8">
            <a:extLst>
              <a:ext uri="{FF2B5EF4-FFF2-40B4-BE49-F238E27FC236}">
                <a16:creationId xmlns:a16="http://schemas.microsoft.com/office/drawing/2014/main" id="{CED17578-AD45-4B80-ADAD-E22E89A405C2}"/>
              </a:ext>
            </a:extLst>
          </p:cNvPr>
          <p:cNvSpPr txBox="1"/>
          <p:nvPr/>
        </p:nvSpPr>
        <p:spPr>
          <a:xfrm>
            <a:off x="1261870" y="4838699"/>
            <a:ext cx="3472055" cy="261610"/>
          </a:xfrm>
          <a:prstGeom prst="rect">
            <a:avLst/>
          </a:prstGeom>
          <a:noFill/>
        </p:spPr>
        <p:txBody>
          <a:bodyPr wrap="square" rtlCol="0">
            <a:spAutoFit/>
          </a:bodyPr>
          <a:lstStyle/>
          <a:p>
            <a:r>
              <a:rPr lang="en-US" sz="1100" i="1"/>
              <a:t>Parameters are significant at 90% confidence level</a:t>
            </a:r>
          </a:p>
        </p:txBody>
      </p:sp>
    </p:spTree>
    <p:extLst>
      <p:ext uri="{BB962C8B-B14F-4D97-AF65-F5344CB8AC3E}">
        <p14:creationId xmlns:p14="http://schemas.microsoft.com/office/powerpoint/2010/main" val="2248498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3</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71</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pic>
        <p:nvPicPr>
          <p:cNvPr id="7" name="Picture 6" descr="A diagram of a diagram&#10;&#10;Description automatically generated with medium confidence">
            <a:extLst>
              <a:ext uri="{FF2B5EF4-FFF2-40B4-BE49-F238E27FC236}">
                <a16:creationId xmlns:a16="http://schemas.microsoft.com/office/drawing/2014/main" id="{F1C40275-04FA-4996-9B66-A6065A0939D1}"/>
              </a:ext>
            </a:extLst>
          </p:cNvPr>
          <p:cNvPicPr/>
          <p:nvPr/>
        </p:nvPicPr>
        <p:blipFill rotWithShape="1">
          <a:blip r:embed="rId2">
            <a:extLst>
              <a:ext uri="{28A0092B-C50C-407E-A947-70E740481C1C}">
                <a14:useLocalDpi xmlns:a14="http://schemas.microsoft.com/office/drawing/2010/main" val="0"/>
              </a:ext>
            </a:extLst>
          </a:blip>
          <a:srcRect l="16191" r="16472"/>
          <a:stretch/>
        </p:blipFill>
        <p:spPr bwMode="auto">
          <a:xfrm>
            <a:off x="1261871" y="2295144"/>
            <a:ext cx="8550344" cy="38770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8316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3</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72</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Mode Share by Transportation Alternatives</a:t>
            </a:r>
          </a:p>
        </p:txBody>
      </p:sp>
      <p:graphicFrame>
        <p:nvGraphicFramePr>
          <p:cNvPr id="7" name="Table 6">
            <a:extLst>
              <a:ext uri="{FF2B5EF4-FFF2-40B4-BE49-F238E27FC236}">
                <a16:creationId xmlns:a16="http://schemas.microsoft.com/office/drawing/2014/main" id="{BA5B7736-E2E6-49AC-B534-A0B43C5DC3B2}"/>
              </a:ext>
            </a:extLst>
          </p:cNvPr>
          <p:cNvGraphicFramePr>
            <a:graphicFrameLocks noGrp="1"/>
          </p:cNvGraphicFramePr>
          <p:nvPr>
            <p:extLst>
              <p:ext uri="{D42A27DB-BD31-4B8C-83A1-F6EECF244321}">
                <p14:modId xmlns:p14="http://schemas.microsoft.com/office/powerpoint/2010/main" val="1093668660"/>
              </p:ext>
            </p:extLst>
          </p:nvPr>
        </p:nvGraphicFramePr>
        <p:xfrm>
          <a:off x="1261870" y="2290465"/>
          <a:ext cx="9558529" cy="3906728"/>
        </p:xfrm>
        <a:graphic>
          <a:graphicData uri="http://schemas.openxmlformats.org/drawingml/2006/table">
            <a:tbl>
              <a:tblPr firstRow="1" firstCol="1" bandRow="1">
                <a:tableStyleId>{5C22544A-7EE6-4342-B048-85BDC9FD1C3A}</a:tableStyleId>
              </a:tblPr>
              <a:tblGrid>
                <a:gridCol w="3334649">
                  <a:extLst>
                    <a:ext uri="{9D8B030D-6E8A-4147-A177-3AD203B41FA5}">
                      <a16:colId xmlns:a16="http://schemas.microsoft.com/office/drawing/2014/main" val="791018272"/>
                    </a:ext>
                  </a:extLst>
                </a:gridCol>
                <a:gridCol w="3111940">
                  <a:extLst>
                    <a:ext uri="{9D8B030D-6E8A-4147-A177-3AD203B41FA5}">
                      <a16:colId xmlns:a16="http://schemas.microsoft.com/office/drawing/2014/main" val="791540361"/>
                    </a:ext>
                  </a:extLst>
                </a:gridCol>
                <a:gridCol w="3111940">
                  <a:extLst>
                    <a:ext uri="{9D8B030D-6E8A-4147-A177-3AD203B41FA5}">
                      <a16:colId xmlns:a16="http://schemas.microsoft.com/office/drawing/2014/main" val="186955682"/>
                    </a:ext>
                  </a:extLst>
                </a:gridCol>
              </a:tblGrid>
              <a:tr h="248053">
                <a:tc rowSpan="2">
                  <a:txBody>
                    <a:bodyPr/>
                    <a:lstStyle/>
                    <a:p>
                      <a:pPr marL="0" marR="0" algn="just">
                        <a:lnSpc>
                          <a:spcPct val="107000"/>
                        </a:lnSpc>
                        <a:spcBef>
                          <a:spcPts val="0"/>
                        </a:spcBef>
                        <a:spcAft>
                          <a:spcPts val="0"/>
                        </a:spcAft>
                      </a:pPr>
                      <a:r>
                        <a:rPr lang="en-US" sz="1800">
                          <a:effectLst/>
                        </a:rPr>
                        <a:t>Mode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800">
                          <a:effectLst/>
                        </a:rPr>
                        <a:t>Percent Share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111094136"/>
                  </a:ext>
                </a:extLst>
              </a:tr>
              <a:tr h="1160703">
                <a:tc vMerge="1">
                  <a:txBody>
                    <a:bodyPr/>
                    <a:lstStyle/>
                    <a:p>
                      <a:endParaRPr lang="en-US"/>
                    </a:p>
                  </a:txBody>
                  <a:tcPr/>
                </a:tc>
                <a:tc>
                  <a:txBody>
                    <a:bodyPr/>
                    <a:lstStyle/>
                    <a:p>
                      <a:pPr marL="0" marR="0" algn="just">
                        <a:lnSpc>
                          <a:spcPct val="107000"/>
                        </a:lnSpc>
                        <a:spcBef>
                          <a:spcPts val="0"/>
                        </a:spcBef>
                        <a:spcAft>
                          <a:spcPts val="0"/>
                        </a:spcAft>
                      </a:pPr>
                      <a:r>
                        <a:rPr lang="en-US" sz="1800">
                          <a:effectLst/>
                        </a:rPr>
                        <a:t> </a:t>
                      </a:r>
                    </a:p>
                    <a:p>
                      <a:pPr marL="0" marR="0" algn="ctr">
                        <a:lnSpc>
                          <a:spcPct val="107000"/>
                        </a:lnSpc>
                        <a:spcBef>
                          <a:spcPts val="0"/>
                        </a:spcBef>
                        <a:spcAft>
                          <a:spcPts val="0"/>
                        </a:spcAft>
                      </a:pPr>
                      <a:r>
                        <a:rPr lang="en-US" sz="1800">
                          <a:effectLst/>
                        </a:rPr>
                        <a:t>Base </a:t>
                      </a:r>
                    </a:p>
                    <a:p>
                      <a:pPr marL="0" marR="0" algn="ctr">
                        <a:lnSpc>
                          <a:spcPct val="107000"/>
                        </a:lnSpc>
                        <a:spcBef>
                          <a:spcPts val="0"/>
                        </a:spcBef>
                        <a:spcAft>
                          <a:spcPts val="0"/>
                        </a:spcAft>
                      </a:pPr>
                      <a:r>
                        <a:rPr lang="en-US" sz="1800">
                          <a:effectLst/>
                        </a:rPr>
                        <a:t>model (%)</a:t>
                      </a:r>
                    </a:p>
                    <a:p>
                      <a:pPr marL="0" marR="0" algn="ctr">
                        <a:lnSpc>
                          <a:spcPct val="107000"/>
                        </a:lnSpc>
                        <a:spcBef>
                          <a:spcPts val="0"/>
                        </a:spcBef>
                        <a:spcAft>
                          <a:spcPts val="0"/>
                        </a:spcAft>
                      </a:pPr>
                      <a:r>
                        <a:rPr lang="en-US" sz="1800">
                          <a:effectLst/>
                        </a:rPr>
                        <a:t>(a)</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Model </a:t>
                      </a:r>
                    </a:p>
                    <a:p>
                      <a:pPr marL="0" marR="0" algn="ctr">
                        <a:lnSpc>
                          <a:spcPct val="107000"/>
                        </a:lnSpc>
                        <a:spcBef>
                          <a:spcPts val="0"/>
                        </a:spcBef>
                        <a:spcAft>
                          <a:spcPts val="0"/>
                        </a:spcAft>
                      </a:pPr>
                      <a:r>
                        <a:rPr lang="en-US" sz="1800">
                          <a:effectLst/>
                        </a:rPr>
                        <a:t>considering NMO alternatives (%)</a:t>
                      </a:r>
                    </a:p>
                    <a:p>
                      <a:pPr marL="0" marR="0" algn="ctr">
                        <a:lnSpc>
                          <a:spcPct val="107000"/>
                        </a:lnSpc>
                        <a:spcBef>
                          <a:spcPts val="0"/>
                        </a:spcBef>
                        <a:spcAft>
                          <a:spcPts val="0"/>
                        </a:spcAft>
                      </a:pPr>
                      <a:r>
                        <a:rPr lang="en-US" sz="1800">
                          <a:effectLst/>
                        </a:rPr>
                        <a:t>(b)</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5364281"/>
                  </a:ext>
                </a:extLst>
              </a:tr>
              <a:tr h="274775">
                <a:tc>
                  <a:txBody>
                    <a:bodyPr/>
                    <a:lstStyle/>
                    <a:p>
                      <a:pPr marL="0" marR="0" algn="just">
                        <a:lnSpc>
                          <a:spcPct val="107000"/>
                        </a:lnSpc>
                        <a:spcBef>
                          <a:spcPts val="0"/>
                        </a:spcBef>
                        <a:spcAft>
                          <a:spcPts val="0"/>
                        </a:spcAft>
                      </a:pPr>
                      <a:r>
                        <a:rPr lang="en-US" sz="1800">
                          <a:effectLst/>
                        </a:rPr>
                        <a:t>Drive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64.7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61.7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61917136"/>
                  </a:ext>
                </a:extLst>
              </a:tr>
              <a:tr h="274775">
                <a:tc>
                  <a:txBody>
                    <a:bodyPr/>
                    <a:lstStyle/>
                    <a:p>
                      <a:pPr marL="0" marR="0" algn="just">
                        <a:lnSpc>
                          <a:spcPct val="107000"/>
                        </a:lnSpc>
                        <a:spcBef>
                          <a:spcPts val="0"/>
                        </a:spcBef>
                        <a:spcAft>
                          <a:spcPts val="0"/>
                        </a:spcAft>
                      </a:pPr>
                      <a:r>
                        <a:rPr lang="en-US" sz="1800">
                          <a:effectLst/>
                        </a:rPr>
                        <a:t>Passenger</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5.5</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5.3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39166820"/>
                  </a:ext>
                </a:extLst>
              </a:tr>
              <a:tr h="274775">
                <a:tc>
                  <a:txBody>
                    <a:bodyPr/>
                    <a:lstStyle/>
                    <a:p>
                      <a:pPr marL="0" marR="0" algn="just">
                        <a:lnSpc>
                          <a:spcPct val="107000"/>
                        </a:lnSpc>
                        <a:spcBef>
                          <a:spcPts val="0"/>
                        </a:spcBef>
                        <a:spcAft>
                          <a:spcPts val="0"/>
                        </a:spcAft>
                      </a:pPr>
                      <a:r>
                        <a:rPr lang="en-US" sz="1800">
                          <a:effectLst/>
                        </a:rPr>
                        <a:t>Transit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19.7</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18.8</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74469342"/>
                  </a:ext>
                </a:extLst>
              </a:tr>
              <a:tr h="274775">
                <a:tc>
                  <a:txBody>
                    <a:bodyPr/>
                    <a:lstStyle/>
                    <a:p>
                      <a:pPr marL="0" marR="0" algn="just">
                        <a:lnSpc>
                          <a:spcPct val="107000"/>
                        </a:lnSpc>
                        <a:spcBef>
                          <a:spcPts val="0"/>
                        </a:spcBef>
                        <a:spcAft>
                          <a:spcPts val="0"/>
                        </a:spcAft>
                      </a:pPr>
                      <a:r>
                        <a:rPr lang="en-US" sz="1800">
                          <a:effectLst/>
                        </a:rPr>
                        <a:t>Bike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1.3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1.1</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16911169"/>
                  </a:ext>
                </a:extLst>
              </a:tr>
              <a:tr h="274775">
                <a:tc>
                  <a:txBody>
                    <a:bodyPr/>
                    <a:lstStyle/>
                    <a:p>
                      <a:pPr marL="0" marR="0" algn="just">
                        <a:lnSpc>
                          <a:spcPct val="107000"/>
                        </a:lnSpc>
                        <a:spcBef>
                          <a:spcPts val="0"/>
                        </a:spcBef>
                        <a:spcAft>
                          <a:spcPts val="0"/>
                        </a:spcAft>
                      </a:pPr>
                      <a:r>
                        <a:rPr lang="en-US" sz="1800">
                          <a:effectLst/>
                        </a:rPr>
                        <a:t>Walk</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5.2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20542253"/>
                  </a:ext>
                </a:extLst>
              </a:tr>
              <a:tr h="274775">
                <a:tc>
                  <a:txBody>
                    <a:bodyPr/>
                    <a:lstStyle/>
                    <a:p>
                      <a:pPr marL="0" marR="0" algn="just">
                        <a:lnSpc>
                          <a:spcPct val="107000"/>
                        </a:lnSpc>
                        <a:spcBef>
                          <a:spcPts val="0"/>
                        </a:spcBef>
                        <a:spcAft>
                          <a:spcPts val="0"/>
                        </a:spcAft>
                      </a:pPr>
                      <a:r>
                        <a:rPr lang="en-US" sz="1800">
                          <a:effectLst/>
                        </a:rPr>
                        <a:t>Park &amp; ride/Kiss &amp; ride</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3.4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3.4</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191749177"/>
                  </a:ext>
                </a:extLst>
              </a:tr>
              <a:tr h="274775">
                <a:tc>
                  <a:txBody>
                    <a:bodyPr/>
                    <a:lstStyle/>
                    <a:p>
                      <a:pPr marL="0" marR="0" algn="just">
                        <a:lnSpc>
                          <a:spcPct val="107000"/>
                        </a:lnSpc>
                        <a:spcBef>
                          <a:spcPts val="0"/>
                        </a:spcBef>
                        <a:spcAft>
                          <a:spcPts val="0"/>
                        </a:spcAft>
                      </a:pPr>
                      <a:r>
                        <a:rPr lang="en-US" sz="1800">
                          <a:effectLst/>
                        </a:rPr>
                        <a:t>Other</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0.2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0.3</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44653345"/>
                  </a:ext>
                </a:extLst>
              </a:tr>
              <a:tr h="274775">
                <a:tc>
                  <a:txBody>
                    <a:bodyPr/>
                    <a:lstStyle/>
                    <a:p>
                      <a:pPr marL="0" marR="0" algn="just">
                        <a:lnSpc>
                          <a:spcPct val="107000"/>
                        </a:lnSpc>
                        <a:spcBef>
                          <a:spcPts val="0"/>
                        </a:spcBef>
                        <a:spcAft>
                          <a:spcPts val="0"/>
                        </a:spcAft>
                      </a:pPr>
                      <a:r>
                        <a:rPr lang="en-US" sz="1800">
                          <a:effectLst/>
                        </a:rPr>
                        <a:t>TNC</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4.0</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19229180"/>
                  </a:ext>
                </a:extLst>
              </a:tr>
              <a:tr h="274775">
                <a:tc>
                  <a:txBody>
                    <a:bodyPr/>
                    <a:lstStyle/>
                    <a:p>
                      <a:pPr marL="0" marR="0" algn="just">
                        <a:lnSpc>
                          <a:spcPct val="107000"/>
                        </a:lnSpc>
                        <a:spcBef>
                          <a:spcPts val="0"/>
                        </a:spcBef>
                        <a:spcAft>
                          <a:spcPts val="0"/>
                        </a:spcAft>
                      </a:pPr>
                      <a:r>
                        <a:rPr lang="en-US" sz="1800">
                          <a:effectLst/>
                        </a:rPr>
                        <a:t>Micro-mobility</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1.2</a:t>
                      </a:r>
                      <a:endParaRPr lang="en-US" sz="18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3311195"/>
                  </a:ext>
                </a:extLst>
              </a:tr>
            </a:tbl>
          </a:graphicData>
        </a:graphic>
      </p:graphicFrame>
    </p:spTree>
    <p:extLst>
      <p:ext uri="{BB962C8B-B14F-4D97-AF65-F5344CB8AC3E}">
        <p14:creationId xmlns:p14="http://schemas.microsoft.com/office/powerpoint/2010/main" val="3927785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3</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73</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Trip Mode Choice Model Result</a:t>
            </a:r>
          </a:p>
        </p:txBody>
      </p:sp>
      <p:graphicFrame>
        <p:nvGraphicFramePr>
          <p:cNvPr id="4" name="Table 3">
            <a:extLst>
              <a:ext uri="{FF2B5EF4-FFF2-40B4-BE49-F238E27FC236}">
                <a16:creationId xmlns:a16="http://schemas.microsoft.com/office/drawing/2014/main" id="{6C84F74F-6E31-42EE-B259-B8EE8DC3E0B1}"/>
              </a:ext>
            </a:extLst>
          </p:cNvPr>
          <p:cNvGraphicFramePr>
            <a:graphicFrameLocks noGrp="1"/>
          </p:cNvGraphicFramePr>
          <p:nvPr>
            <p:extLst>
              <p:ext uri="{D42A27DB-BD31-4B8C-83A1-F6EECF244321}">
                <p14:modId xmlns:p14="http://schemas.microsoft.com/office/powerpoint/2010/main" val="1415854587"/>
              </p:ext>
            </p:extLst>
          </p:nvPr>
        </p:nvGraphicFramePr>
        <p:xfrm>
          <a:off x="1261871" y="2290465"/>
          <a:ext cx="9561844" cy="3722705"/>
        </p:xfrm>
        <a:graphic>
          <a:graphicData uri="http://schemas.openxmlformats.org/drawingml/2006/table">
            <a:tbl>
              <a:tblPr firstRow="1" firstCol="1" bandRow="1">
                <a:tableStyleId>{5C22544A-7EE6-4342-B048-85BDC9FD1C3A}</a:tableStyleId>
              </a:tblPr>
              <a:tblGrid>
                <a:gridCol w="3449538">
                  <a:extLst>
                    <a:ext uri="{9D8B030D-6E8A-4147-A177-3AD203B41FA5}">
                      <a16:colId xmlns:a16="http://schemas.microsoft.com/office/drawing/2014/main" val="573520651"/>
                    </a:ext>
                  </a:extLst>
                </a:gridCol>
                <a:gridCol w="1136515">
                  <a:extLst>
                    <a:ext uri="{9D8B030D-6E8A-4147-A177-3AD203B41FA5}">
                      <a16:colId xmlns:a16="http://schemas.microsoft.com/office/drawing/2014/main" val="4288427043"/>
                    </a:ext>
                  </a:extLst>
                </a:gridCol>
                <a:gridCol w="1136515">
                  <a:extLst>
                    <a:ext uri="{9D8B030D-6E8A-4147-A177-3AD203B41FA5}">
                      <a16:colId xmlns:a16="http://schemas.microsoft.com/office/drawing/2014/main" val="60962300"/>
                    </a:ext>
                  </a:extLst>
                </a:gridCol>
                <a:gridCol w="959819">
                  <a:extLst>
                    <a:ext uri="{9D8B030D-6E8A-4147-A177-3AD203B41FA5}">
                      <a16:colId xmlns:a16="http://schemas.microsoft.com/office/drawing/2014/main" val="2725001783"/>
                    </a:ext>
                  </a:extLst>
                </a:gridCol>
                <a:gridCol w="959819">
                  <a:extLst>
                    <a:ext uri="{9D8B030D-6E8A-4147-A177-3AD203B41FA5}">
                      <a16:colId xmlns:a16="http://schemas.microsoft.com/office/drawing/2014/main" val="3581398404"/>
                    </a:ext>
                  </a:extLst>
                </a:gridCol>
                <a:gridCol w="959819">
                  <a:extLst>
                    <a:ext uri="{9D8B030D-6E8A-4147-A177-3AD203B41FA5}">
                      <a16:colId xmlns:a16="http://schemas.microsoft.com/office/drawing/2014/main" val="3683466890"/>
                    </a:ext>
                  </a:extLst>
                </a:gridCol>
                <a:gridCol w="959819">
                  <a:extLst>
                    <a:ext uri="{9D8B030D-6E8A-4147-A177-3AD203B41FA5}">
                      <a16:colId xmlns:a16="http://schemas.microsoft.com/office/drawing/2014/main" val="2122857774"/>
                    </a:ext>
                  </a:extLst>
                </a:gridCol>
              </a:tblGrid>
              <a:tr h="247550">
                <a:tc rowSpan="2">
                  <a:txBody>
                    <a:bodyPr/>
                    <a:lstStyle/>
                    <a:p>
                      <a:pPr marL="0" marR="0" algn="ctr">
                        <a:lnSpc>
                          <a:spcPct val="107000"/>
                        </a:lnSpc>
                        <a:spcBef>
                          <a:spcPts val="0"/>
                        </a:spcBef>
                        <a:spcAft>
                          <a:spcPts val="0"/>
                        </a:spcAft>
                      </a:pPr>
                      <a:r>
                        <a:rPr lang="en-US" sz="1400">
                          <a:effectLst/>
                        </a:rPr>
                        <a:t>Variable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gridSpan="6">
                  <a:txBody>
                    <a:bodyPr/>
                    <a:lstStyle/>
                    <a:p>
                      <a:pPr marL="0" marR="0" algn="ctr">
                        <a:lnSpc>
                          <a:spcPct val="107000"/>
                        </a:lnSpc>
                        <a:spcBef>
                          <a:spcPts val="0"/>
                        </a:spcBef>
                        <a:spcAft>
                          <a:spcPts val="0"/>
                        </a:spcAft>
                      </a:pPr>
                      <a:r>
                        <a:rPr lang="en-US" sz="1400">
                          <a:effectLst/>
                        </a:rPr>
                        <a:t>Base model (a)</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31517"/>
                  </a:ext>
                </a:extLst>
              </a:tr>
              <a:tr h="502824">
                <a:tc vMerge="1">
                  <a:txBody>
                    <a:bodyPr/>
                    <a:lstStyle/>
                    <a:p>
                      <a:endParaRPr lang="en-US"/>
                    </a:p>
                  </a:txBody>
                  <a:tcPr/>
                </a:tc>
                <a:tc>
                  <a:txBody>
                    <a:bodyPr/>
                    <a:lstStyle/>
                    <a:p>
                      <a:pPr marL="0" marR="0" algn="ctr">
                        <a:lnSpc>
                          <a:spcPct val="107000"/>
                        </a:lnSpc>
                        <a:spcBef>
                          <a:spcPts val="0"/>
                        </a:spcBef>
                        <a:spcAft>
                          <a:spcPts val="0"/>
                        </a:spcAft>
                      </a:pPr>
                      <a:r>
                        <a:rPr lang="en-US" sz="1400">
                          <a:effectLst/>
                        </a:rPr>
                        <a:t>Drive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Passenger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Transit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Walk</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Bike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PRKR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2944616239"/>
                  </a:ext>
                </a:extLst>
              </a:tr>
              <a:tr h="247550">
                <a:tc>
                  <a:txBody>
                    <a:bodyPr/>
                    <a:lstStyle/>
                    <a:p>
                      <a:pPr marL="0" marR="0" algn="just">
                        <a:lnSpc>
                          <a:spcPct val="107000"/>
                        </a:lnSpc>
                        <a:spcBef>
                          <a:spcPts val="0"/>
                        </a:spcBef>
                        <a:spcAft>
                          <a:spcPts val="0"/>
                        </a:spcAft>
                      </a:pPr>
                      <a:r>
                        <a:rPr lang="en-US" sz="1400">
                          <a:effectLst/>
                        </a:rPr>
                        <a:t>Constant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3.623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0.770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3.667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4.577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1.187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1.043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4131506889"/>
                  </a:ext>
                </a:extLst>
              </a:tr>
              <a:tr h="247550">
                <a:tc>
                  <a:txBody>
                    <a:bodyPr/>
                    <a:lstStyle/>
                    <a:p>
                      <a:pPr marL="0" marR="0" algn="just">
                        <a:lnSpc>
                          <a:spcPct val="107000"/>
                        </a:lnSpc>
                        <a:spcBef>
                          <a:spcPts val="0"/>
                        </a:spcBef>
                        <a:spcAft>
                          <a:spcPts val="0"/>
                        </a:spcAft>
                      </a:pPr>
                      <a:r>
                        <a:rPr lang="en-US" sz="1400">
                          <a:effectLst/>
                        </a:rPr>
                        <a:t>Travel time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-0.052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-0.052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-0.052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-0.052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-0.052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-0.052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892976838"/>
                  </a:ext>
                </a:extLst>
              </a:tr>
              <a:tr h="247550">
                <a:tc>
                  <a:txBody>
                    <a:bodyPr/>
                    <a:lstStyle/>
                    <a:p>
                      <a:pPr marL="0" marR="0" algn="just">
                        <a:lnSpc>
                          <a:spcPct val="107000"/>
                        </a:lnSpc>
                        <a:spcBef>
                          <a:spcPts val="0"/>
                        </a:spcBef>
                        <a:spcAft>
                          <a:spcPts val="0"/>
                        </a:spcAft>
                      </a:pPr>
                      <a:r>
                        <a:rPr lang="en-US" sz="1400">
                          <a:effectLst/>
                        </a:rPr>
                        <a:t>Travel cost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-0.346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-0.346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-0.346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2317067636"/>
                  </a:ext>
                </a:extLst>
              </a:tr>
              <a:tr h="248127">
                <a:tc>
                  <a:txBody>
                    <a:bodyPr/>
                    <a:lstStyle/>
                    <a:p>
                      <a:pPr marL="0" marR="0" algn="just">
                        <a:lnSpc>
                          <a:spcPct val="107000"/>
                        </a:lnSpc>
                        <a:spcBef>
                          <a:spcPts val="0"/>
                        </a:spcBef>
                        <a:spcAft>
                          <a:spcPts val="0"/>
                        </a:spcAft>
                      </a:pPr>
                      <a:r>
                        <a:rPr lang="en-US" sz="1400">
                          <a:effectLst/>
                        </a:rPr>
                        <a:t>Origin distance from CBD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0.080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3508009193"/>
                  </a:ext>
                </a:extLst>
              </a:tr>
              <a:tr h="248127">
                <a:tc>
                  <a:txBody>
                    <a:bodyPr/>
                    <a:lstStyle/>
                    <a:p>
                      <a:pPr marL="0" marR="0" algn="just">
                        <a:lnSpc>
                          <a:spcPct val="107000"/>
                        </a:lnSpc>
                        <a:spcBef>
                          <a:spcPts val="0"/>
                        </a:spcBef>
                        <a:spcAft>
                          <a:spcPts val="0"/>
                        </a:spcAft>
                      </a:pPr>
                      <a:r>
                        <a:rPr lang="en-US" sz="1400">
                          <a:effectLst/>
                        </a:rPr>
                        <a:t>Destination distance from CBD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0.114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0.073</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758717094"/>
                  </a:ext>
                </a:extLst>
              </a:tr>
              <a:tr h="247550">
                <a:tc>
                  <a:txBody>
                    <a:bodyPr/>
                    <a:lstStyle/>
                    <a:p>
                      <a:pPr marL="0" marR="0" algn="just">
                        <a:lnSpc>
                          <a:spcPct val="107000"/>
                        </a:lnSpc>
                        <a:spcBef>
                          <a:spcPts val="0"/>
                        </a:spcBef>
                        <a:spcAft>
                          <a:spcPts val="0"/>
                        </a:spcAft>
                      </a:pPr>
                      <a:r>
                        <a:rPr lang="en-US" sz="1400">
                          <a:effectLst/>
                        </a:rPr>
                        <a:t>Male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-1.364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-0.295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-0.295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-0.295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1090322233"/>
                  </a:ext>
                </a:extLst>
              </a:tr>
              <a:tr h="247550">
                <a:tc>
                  <a:txBody>
                    <a:bodyPr/>
                    <a:lstStyle/>
                    <a:p>
                      <a:pPr marL="0" marR="0" algn="just">
                        <a:lnSpc>
                          <a:spcPct val="107000"/>
                        </a:lnSpc>
                        <a:spcBef>
                          <a:spcPts val="0"/>
                        </a:spcBef>
                        <a:spcAft>
                          <a:spcPts val="0"/>
                        </a:spcAft>
                      </a:pPr>
                      <a:r>
                        <a:rPr lang="en-US" sz="1400">
                          <a:effectLst/>
                        </a:rPr>
                        <a:t>Age ≤ 20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0.577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0.577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0.577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3861478473"/>
                  </a:ext>
                </a:extLst>
              </a:tr>
              <a:tr h="247550">
                <a:tc>
                  <a:txBody>
                    <a:bodyPr/>
                    <a:lstStyle/>
                    <a:p>
                      <a:pPr marL="0" marR="0" algn="just">
                        <a:lnSpc>
                          <a:spcPct val="107000"/>
                        </a:lnSpc>
                        <a:spcBef>
                          <a:spcPts val="0"/>
                        </a:spcBef>
                        <a:spcAft>
                          <a:spcPts val="0"/>
                        </a:spcAft>
                      </a:pPr>
                      <a:r>
                        <a:rPr lang="en-US" sz="1400">
                          <a:effectLst/>
                        </a:rPr>
                        <a:t>Age 21-40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0.270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1368735214"/>
                  </a:ext>
                </a:extLst>
              </a:tr>
              <a:tr h="248127">
                <a:tc>
                  <a:txBody>
                    <a:bodyPr/>
                    <a:lstStyle/>
                    <a:p>
                      <a:pPr marL="0" marR="0" algn="just">
                        <a:lnSpc>
                          <a:spcPct val="107000"/>
                        </a:lnSpc>
                        <a:spcBef>
                          <a:spcPts val="0"/>
                        </a:spcBef>
                        <a:spcAft>
                          <a:spcPts val="0"/>
                        </a:spcAft>
                      </a:pPr>
                      <a:r>
                        <a:rPr lang="en-US" sz="1400">
                          <a:effectLst/>
                        </a:rPr>
                        <a:t>Household with 1 person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-1.375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3218378368"/>
                  </a:ext>
                </a:extLst>
              </a:tr>
              <a:tr h="247550">
                <a:tc>
                  <a:txBody>
                    <a:bodyPr/>
                    <a:lstStyle/>
                    <a:p>
                      <a:pPr marL="0" marR="0" algn="just">
                        <a:lnSpc>
                          <a:spcPct val="107000"/>
                        </a:lnSpc>
                        <a:spcBef>
                          <a:spcPts val="0"/>
                        </a:spcBef>
                        <a:spcAft>
                          <a:spcPts val="0"/>
                        </a:spcAft>
                      </a:pPr>
                      <a:r>
                        <a:rPr lang="en-US" sz="1400">
                          <a:effectLst/>
                        </a:rPr>
                        <a:t>Zero car household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1.107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1.107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1.107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897354524"/>
                  </a:ext>
                </a:extLst>
              </a:tr>
              <a:tr h="247550">
                <a:tc>
                  <a:txBody>
                    <a:bodyPr/>
                    <a:lstStyle/>
                    <a:p>
                      <a:pPr marL="0" marR="0" algn="just">
                        <a:lnSpc>
                          <a:spcPct val="107000"/>
                        </a:lnSpc>
                        <a:spcBef>
                          <a:spcPts val="0"/>
                        </a:spcBef>
                        <a:spcAft>
                          <a:spcPts val="0"/>
                        </a:spcAft>
                      </a:pPr>
                      <a:r>
                        <a:rPr lang="en-US" sz="1400">
                          <a:effectLst/>
                        </a:rPr>
                        <a:t>Household with 2 cars</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0.967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1287980025"/>
                  </a:ext>
                </a:extLst>
              </a:tr>
              <a:tr h="247550">
                <a:tc>
                  <a:txBody>
                    <a:bodyPr/>
                    <a:lstStyle/>
                    <a:p>
                      <a:pPr marL="0" marR="0" algn="just">
                        <a:lnSpc>
                          <a:spcPct val="107000"/>
                        </a:lnSpc>
                        <a:spcBef>
                          <a:spcPts val="0"/>
                        </a:spcBef>
                        <a:spcAft>
                          <a:spcPts val="0"/>
                        </a:spcAft>
                      </a:pPr>
                      <a:r>
                        <a:rPr lang="en-US" sz="1400">
                          <a:effectLst/>
                        </a:rPr>
                        <a:t>Morning peak</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0.347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tc>
                  <a:txBody>
                    <a:bodyPr/>
                    <a:lstStyle/>
                    <a:p>
                      <a:pPr marL="0" marR="0" algn="ctr">
                        <a:lnSpc>
                          <a:spcPct val="107000"/>
                        </a:lnSpc>
                        <a:spcBef>
                          <a:spcPts val="0"/>
                        </a:spcBef>
                        <a:spcAft>
                          <a:spcPts val="0"/>
                        </a:spcAft>
                      </a:pPr>
                      <a:r>
                        <a:rPr lang="en-US" sz="1400">
                          <a:effectLst/>
                        </a:rPr>
                        <a:t>1.092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60218" marR="60218" marT="0" marB="0" anchor="ctr"/>
                </a:tc>
                <a:extLst>
                  <a:ext uri="{0D108BD9-81ED-4DB2-BD59-A6C34878D82A}">
                    <a16:rowId xmlns:a16="http://schemas.microsoft.com/office/drawing/2014/main" val="330384711"/>
                  </a:ext>
                </a:extLst>
              </a:tr>
            </a:tbl>
          </a:graphicData>
        </a:graphic>
      </p:graphicFrame>
      <p:sp>
        <p:nvSpPr>
          <p:cNvPr id="9" name="TextBox 8">
            <a:extLst>
              <a:ext uri="{FF2B5EF4-FFF2-40B4-BE49-F238E27FC236}">
                <a16:creationId xmlns:a16="http://schemas.microsoft.com/office/drawing/2014/main" id="{A3BF46E8-B039-4205-92DF-DB3AF77786A0}"/>
              </a:ext>
            </a:extLst>
          </p:cNvPr>
          <p:cNvSpPr txBox="1"/>
          <p:nvPr/>
        </p:nvSpPr>
        <p:spPr>
          <a:xfrm>
            <a:off x="1261870" y="6019799"/>
            <a:ext cx="3472055" cy="261610"/>
          </a:xfrm>
          <a:prstGeom prst="rect">
            <a:avLst/>
          </a:prstGeom>
          <a:noFill/>
        </p:spPr>
        <p:txBody>
          <a:bodyPr wrap="square" rtlCol="0">
            <a:spAutoFit/>
          </a:bodyPr>
          <a:lstStyle/>
          <a:p>
            <a:r>
              <a:rPr lang="en-US" sz="1100" i="1"/>
              <a:t>Parameters are significant at 90% confidence level</a:t>
            </a:r>
          </a:p>
        </p:txBody>
      </p:sp>
    </p:spTree>
    <p:extLst>
      <p:ext uri="{BB962C8B-B14F-4D97-AF65-F5344CB8AC3E}">
        <p14:creationId xmlns:p14="http://schemas.microsoft.com/office/powerpoint/2010/main" val="1181544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3</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74</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Trip Mode Choice Model Result</a:t>
            </a:r>
          </a:p>
        </p:txBody>
      </p:sp>
      <p:sp>
        <p:nvSpPr>
          <p:cNvPr id="9" name="TextBox 8">
            <a:extLst>
              <a:ext uri="{FF2B5EF4-FFF2-40B4-BE49-F238E27FC236}">
                <a16:creationId xmlns:a16="http://schemas.microsoft.com/office/drawing/2014/main" id="{A3BF46E8-B039-4205-92DF-DB3AF77786A0}"/>
              </a:ext>
            </a:extLst>
          </p:cNvPr>
          <p:cNvSpPr txBox="1"/>
          <p:nvPr/>
        </p:nvSpPr>
        <p:spPr>
          <a:xfrm>
            <a:off x="1261870" y="6019799"/>
            <a:ext cx="3472055" cy="261610"/>
          </a:xfrm>
          <a:prstGeom prst="rect">
            <a:avLst/>
          </a:prstGeom>
          <a:noFill/>
        </p:spPr>
        <p:txBody>
          <a:bodyPr wrap="square" rtlCol="0">
            <a:spAutoFit/>
          </a:bodyPr>
          <a:lstStyle/>
          <a:p>
            <a:r>
              <a:rPr lang="en-US" sz="1100" i="1"/>
              <a:t>Parameters are significant at 90% confidence level</a:t>
            </a:r>
          </a:p>
        </p:txBody>
      </p:sp>
      <p:graphicFrame>
        <p:nvGraphicFramePr>
          <p:cNvPr id="7" name="Table 6">
            <a:extLst>
              <a:ext uri="{FF2B5EF4-FFF2-40B4-BE49-F238E27FC236}">
                <a16:creationId xmlns:a16="http://schemas.microsoft.com/office/drawing/2014/main" id="{A0E5A2C8-2E4F-4E13-A6DE-F71989831D33}"/>
              </a:ext>
            </a:extLst>
          </p:cNvPr>
          <p:cNvGraphicFramePr>
            <a:graphicFrameLocks noGrp="1"/>
          </p:cNvGraphicFramePr>
          <p:nvPr>
            <p:extLst>
              <p:ext uri="{D42A27DB-BD31-4B8C-83A1-F6EECF244321}">
                <p14:modId xmlns:p14="http://schemas.microsoft.com/office/powerpoint/2010/main" val="2797976440"/>
              </p:ext>
            </p:extLst>
          </p:nvPr>
        </p:nvGraphicFramePr>
        <p:xfrm>
          <a:off x="1261869" y="2290465"/>
          <a:ext cx="9966960" cy="3752411"/>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830577183"/>
                    </a:ext>
                  </a:extLst>
                </a:gridCol>
                <a:gridCol w="960120">
                  <a:extLst>
                    <a:ext uri="{9D8B030D-6E8A-4147-A177-3AD203B41FA5}">
                      <a16:colId xmlns:a16="http://schemas.microsoft.com/office/drawing/2014/main" val="4140703998"/>
                    </a:ext>
                  </a:extLst>
                </a:gridCol>
                <a:gridCol w="960120">
                  <a:extLst>
                    <a:ext uri="{9D8B030D-6E8A-4147-A177-3AD203B41FA5}">
                      <a16:colId xmlns:a16="http://schemas.microsoft.com/office/drawing/2014/main" val="3084239264"/>
                    </a:ext>
                  </a:extLst>
                </a:gridCol>
                <a:gridCol w="960120">
                  <a:extLst>
                    <a:ext uri="{9D8B030D-6E8A-4147-A177-3AD203B41FA5}">
                      <a16:colId xmlns:a16="http://schemas.microsoft.com/office/drawing/2014/main" val="2822538303"/>
                    </a:ext>
                  </a:extLst>
                </a:gridCol>
                <a:gridCol w="960120">
                  <a:extLst>
                    <a:ext uri="{9D8B030D-6E8A-4147-A177-3AD203B41FA5}">
                      <a16:colId xmlns:a16="http://schemas.microsoft.com/office/drawing/2014/main" val="1170302633"/>
                    </a:ext>
                  </a:extLst>
                </a:gridCol>
                <a:gridCol w="960120">
                  <a:extLst>
                    <a:ext uri="{9D8B030D-6E8A-4147-A177-3AD203B41FA5}">
                      <a16:colId xmlns:a16="http://schemas.microsoft.com/office/drawing/2014/main" val="1023135447"/>
                    </a:ext>
                  </a:extLst>
                </a:gridCol>
                <a:gridCol w="960120">
                  <a:extLst>
                    <a:ext uri="{9D8B030D-6E8A-4147-A177-3AD203B41FA5}">
                      <a16:colId xmlns:a16="http://schemas.microsoft.com/office/drawing/2014/main" val="551313758"/>
                    </a:ext>
                  </a:extLst>
                </a:gridCol>
                <a:gridCol w="960120">
                  <a:extLst>
                    <a:ext uri="{9D8B030D-6E8A-4147-A177-3AD203B41FA5}">
                      <a16:colId xmlns:a16="http://schemas.microsoft.com/office/drawing/2014/main" val="2876262957"/>
                    </a:ext>
                  </a:extLst>
                </a:gridCol>
                <a:gridCol w="960120">
                  <a:extLst>
                    <a:ext uri="{9D8B030D-6E8A-4147-A177-3AD203B41FA5}">
                      <a16:colId xmlns:a16="http://schemas.microsoft.com/office/drawing/2014/main" val="2803906120"/>
                    </a:ext>
                  </a:extLst>
                </a:gridCol>
              </a:tblGrid>
              <a:tr h="237558">
                <a:tc rowSpan="2">
                  <a:txBody>
                    <a:bodyPr/>
                    <a:lstStyle/>
                    <a:p>
                      <a:pPr marL="0" marR="0" algn="ctr">
                        <a:lnSpc>
                          <a:spcPct val="107000"/>
                        </a:lnSpc>
                        <a:spcBef>
                          <a:spcPts val="0"/>
                        </a:spcBef>
                        <a:spcAft>
                          <a:spcPts val="0"/>
                        </a:spcAft>
                      </a:pPr>
                      <a:r>
                        <a:rPr lang="en-US" sz="1400">
                          <a:effectLst/>
                        </a:rPr>
                        <a:t>Variable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gridSpan="8">
                  <a:txBody>
                    <a:bodyPr/>
                    <a:lstStyle/>
                    <a:p>
                      <a:pPr marL="0" marR="0" algn="ctr">
                        <a:lnSpc>
                          <a:spcPct val="107000"/>
                        </a:lnSpc>
                        <a:spcBef>
                          <a:spcPts val="0"/>
                        </a:spcBef>
                        <a:spcAft>
                          <a:spcPts val="0"/>
                        </a:spcAft>
                      </a:pPr>
                      <a:r>
                        <a:rPr lang="en-US" sz="1400">
                          <a:effectLst/>
                        </a:rPr>
                        <a:t>Model considering NMO alternatives (b)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467284"/>
                  </a:ext>
                </a:extLst>
              </a:tr>
              <a:tr h="437321">
                <a:tc vMerge="1">
                  <a:txBody>
                    <a:bodyPr/>
                    <a:lstStyle/>
                    <a:p>
                      <a:endParaRPr lang="en-US"/>
                    </a:p>
                  </a:txBody>
                  <a:tcPr/>
                </a:tc>
                <a:tc>
                  <a:txBody>
                    <a:bodyPr/>
                    <a:lstStyle/>
                    <a:p>
                      <a:pPr marL="0" marR="0" algn="ctr">
                        <a:lnSpc>
                          <a:spcPct val="107000"/>
                        </a:lnSpc>
                        <a:spcBef>
                          <a:spcPts val="0"/>
                        </a:spcBef>
                        <a:spcAft>
                          <a:spcPts val="0"/>
                        </a:spcAft>
                      </a:pPr>
                      <a:r>
                        <a:rPr lang="en-US" sz="1400">
                          <a:effectLst/>
                        </a:rPr>
                        <a:t>Drive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Passenger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Transit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Walk</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Bike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PRKR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TNC</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Micro-mobility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3100053107"/>
                  </a:ext>
                </a:extLst>
              </a:tr>
              <a:tr h="438912">
                <a:tc>
                  <a:txBody>
                    <a:bodyPr/>
                    <a:lstStyle/>
                    <a:p>
                      <a:pPr marL="0" marR="0" algn="l">
                        <a:lnSpc>
                          <a:spcPct val="107000"/>
                        </a:lnSpc>
                        <a:spcBef>
                          <a:spcPts val="0"/>
                        </a:spcBef>
                        <a:spcAft>
                          <a:spcPts val="0"/>
                        </a:spcAft>
                      </a:pPr>
                      <a:r>
                        <a:rPr lang="en-US" sz="1400">
                          <a:effectLst/>
                        </a:rPr>
                        <a:t>Constant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3.664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0.565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3.477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3.744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0.237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2.281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-4.994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-3.604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3151970427"/>
                  </a:ext>
                </a:extLst>
              </a:tr>
              <a:tr h="438912">
                <a:tc>
                  <a:txBody>
                    <a:bodyPr/>
                    <a:lstStyle/>
                    <a:p>
                      <a:pPr marL="0" marR="0" algn="l">
                        <a:lnSpc>
                          <a:spcPct val="107000"/>
                        </a:lnSpc>
                        <a:spcBef>
                          <a:spcPts val="0"/>
                        </a:spcBef>
                        <a:spcAft>
                          <a:spcPts val="0"/>
                        </a:spcAft>
                      </a:pPr>
                      <a:r>
                        <a:rPr lang="en-US" sz="1400">
                          <a:effectLst/>
                        </a:rPr>
                        <a:t>Travel time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-0.054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2449341511"/>
                  </a:ext>
                </a:extLst>
              </a:tr>
              <a:tr h="438912">
                <a:tc>
                  <a:txBody>
                    <a:bodyPr/>
                    <a:lstStyle/>
                    <a:p>
                      <a:pPr marL="0" marR="0" algn="l">
                        <a:lnSpc>
                          <a:spcPct val="107000"/>
                        </a:lnSpc>
                        <a:spcBef>
                          <a:spcPts val="0"/>
                        </a:spcBef>
                        <a:spcAft>
                          <a:spcPts val="0"/>
                        </a:spcAft>
                      </a:pPr>
                      <a:r>
                        <a:rPr lang="en-US" sz="1400">
                          <a:effectLst/>
                        </a:rPr>
                        <a:t>Travel cost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-0.362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-0.362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-0.362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-0.362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-0.362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1630781742"/>
                  </a:ext>
                </a:extLst>
              </a:tr>
              <a:tr h="365760">
                <a:tc>
                  <a:txBody>
                    <a:bodyPr/>
                    <a:lstStyle/>
                    <a:p>
                      <a:pPr marL="0" marR="0" algn="l">
                        <a:lnSpc>
                          <a:spcPct val="107000"/>
                        </a:lnSpc>
                        <a:spcBef>
                          <a:spcPts val="0"/>
                        </a:spcBef>
                        <a:spcAft>
                          <a:spcPts val="0"/>
                        </a:spcAft>
                      </a:pPr>
                      <a:r>
                        <a:rPr lang="en-US" sz="1400">
                          <a:effectLst/>
                        </a:rPr>
                        <a:t>Destination distance from CBD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0.076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0.042</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3904473176"/>
                  </a:ext>
                </a:extLst>
              </a:tr>
              <a:tr h="438912">
                <a:tc>
                  <a:txBody>
                    <a:bodyPr/>
                    <a:lstStyle/>
                    <a:p>
                      <a:pPr marL="0" marR="0" algn="l">
                        <a:lnSpc>
                          <a:spcPct val="107000"/>
                        </a:lnSpc>
                        <a:spcBef>
                          <a:spcPts val="0"/>
                        </a:spcBef>
                        <a:spcAft>
                          <a:spcPts val="0"/>
                        </a:spcAft>
                      </a:pPr>
                      <a:r>
                        <a:rPr lang="en-US" sz="1400">
                          <a:effectLst/>
                        </a:rPr>
                        <a:t>Male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0.216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-1.144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1.269</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0.790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0.681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3501300125"/>
                  </a:ext>
                </a:extLst>
              </a:tr>
              <a:tr h="438912">
                <a:tc>
                  <a:txBody>
                    <a:bodyPr/>
                    <a:lstStyle/>
                    <a:p>
                      <a:pPr marL="0" marR="0" algn="l">
                        <a:lnSpc>
                          <a:spcPct val="107000"/>
                        </a:lnSpc>
                        <a:spcBef>
                          <a:spcPts val="0"/>
                        </a:spcBef>
                        <a:spcAft>
                          <a:spcPts val="0"/>
                        </a:spcAft>
                      </a:pPr>
                      <a:r>
                        <a:rPr lang="en-US" sz="1400">
                          <a:effectLst/>
                        </a:rPr>
                        <a:t>Age ≤ 20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-1.919</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-2.038</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3175241329"/>
                  </a:ext>
                </a:extLst>
              </a:tr>
              <a:tr h="438912">
                <a:tc>
                  <a:txBody>
                    <a:bodyPr/>
                    <a:lstStyle/>
                    <a:p>
                      <a:pPr marL="0" marR="0" algn="l">
                        <a:lnSpc>
                          <a:spcPct val="107000"/>
                        </a:lnSpc>
                        <a:spcBef>
                          <a:spcPts val="0"/>
                        </a:spcBef>
                        <a:spcAft>
                          <a:spcPts val="0"/>
                        </a:spcAft>
                      </a:pPr>
                      <a:r>
                        <a:rPr lang="en-US" sz="1400">
                          <a:effectLst/>
                        </a:rPr>
                        <a:t>Age 21-40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0.314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0.460</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2475927900"/>
                  </a:ext>
                </a:extLst>
              </a:tr>
            </a:tbl>
          </a:graphicData>
        </a:graphic>
      </p:graphicFrame>
    </p:spTree>
    <p:extLst>
      <p:ext uri="{BB962C8B-B14F-4D97-AF65-F5344CB8AC3E}">
        <p14:creationId xmlns:p14="http://schemas.microsoft.com/office/powerpoint/2010/main" val="4211573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C82C-96D7-4468-BC77-71F3596B4E32}"/>
              </a:ext>
            </a:extLst>
          </p:cNvPr>
          <p:cNvSpPr>
            <a:spLocks noGrp="1"/>
          </p:cNvSpPr>
          <p:nvPr>
            <p:ph type="title"/>
          </p:nvPr>
        </p:nvSpPr>
        <p:spPr/>
        <p:txBody>
          <a:bodyPr/>
          <a:lstStyle/>
          <a:p>
            <a:r>
              <a:rPr lang="en-US"/>
              <a:t>Use Case Example 3</a:t>
            </a:r>
            <a:endParaRPr lang="en-US" sz="800"/>
          </a:p>
        </p:txBody>
      </p:sp>
      <p:sp>
        <p:nvSpPr>
          <p:cNvPr id="5" name="Slide Number Placeholder 4">
            <a:extLst>
              <a:ext uri="{FF2B5EF4-FFF2-40B4-BE49-F238E27FC236}">
                <a16:creationId xmlns:a16="http://schemas.microsoft.com/office/drawing/2014/main" id="{D2491CF0-52BB-467B-ACDB-289DC3693B3B}"/>
              </a:ext>
            </a:extLst>
          </p:cNvPr>
          <p:cNvSpPr>
            <a:spLocks noGrp="1"/>
          </p:cNvSpPr>
          <p:nvPr>
            <p:ph type="sldNum" sz="quarter" idx="12"/>
          </p:nvPr>
        </p:nvSpPr>
        <p:spPr/>
        <p:txBody>
          <a:bodyPr/>
          <a:lstStyle/>
          <a:p>
            <a:fld id="{576012C1-3069-4AF3-BCE3-B426AE9E1E23}" type="slidenum">
              <a:rPr lang="en-US" smtClean="0"/>
              <a:pPr/>
              <a:t>75</a:t>
            </a:fld>
            <a:endParaRPr lang="en-US"/>
          </a:p>
        </p:txBody>
      </p:sp>
      <p:sp>
        <p:nvSpPr>
          <p:cNvPr id="6" name="Date Placeholder 5">
            <a:extLst>
              <a:ext uri="{FF2B5EF4-FFF2-40B4-BE49-F238E27FC236}">
                <a16:creationId xmlns:a16="http://schemas.microsoft.com/office/drawing/2014/main" id="{771B347F-5A5D-4215-BD4C-C88EA251C1A9}"/>
              </a:ext>
            </a:extLst>
          </p:cNvPr>
          <p:cNvSpPr>
            <a:spLocks noGrp="1"/>
          </p:cNvSpPr>
          <p:nvPr>
            <p:ph type="dt" sz="half" idx="2"/>
          </p:nvPr>
        </p:nvSpPr>
        <p:spPr/>
        <p:txBody>
          <a:bodyPr/>
          <a:lstStyle/>
          <a:p>
            <a:fld id="{751A3D86-380E-4B1C-AE0E-0AE4E2687684}" type="datetime1">
              <a:rPr lang="en-US" smtClean="0"/>
              <a:t>3/15/2024</a:t>
            </a:fld>
            <a:endParaRPr lang="en-US"/>
          </a:p>
        </p:txBody>
      </p:sp>
      <p:sp>
        <p:nvSpPr>
          <p:cNvPr id="8" name="Footer Placeholder 2">
            <a:extLst>
              <a:ext uri="{FF2B5EF4-FFF2-40B4-BE49-F238E27FC236}">
                <a16:creationId xmlns:a16="http://schemas.microsoft.com/office/drawing/2014/main" id="{C338FCE2-3CC4-4E55-8DFB-FD67D879E4C6}"/>
              </a:ext>
            </a:extLst>
          </p:cNvPr>
          <p:cNvSpPr>
            <a:spLocks noGrp="1"/>
          </p:cNvSpPr>
          <p:nvPr>
            <p:ph type="ftr" sz="quarter" idx="11"/>
          </p:nvPr>
        </p:nvSpPr>
        <p:spPr>
          <a:xfrm rot="16200000">
            <a:off x="9959341" y="4046537"/>
            <a:ext cx="3581400" cy="365125"/>
          </a:xfrm>
        </p:spPr>
        <p:txBody>
          <a:bodyPr/>
          <a:lstStyle/>
          <a:p>
            <a:r>
              <a:rPr lang="en-US"/>
              <a:t>Interim Meeting</a:t>
            </a:r>
          </a:p>
        </p:txBody>
      </p:sp>
      <p:sp>
        <p:nvSpPr>
          <p:cNvPr id="3" name="TextBox 2">
            <a:extLst>
              <a:ext uri="{FF2B5EF4-FFF2-40B4-BE49-F238E27FC236}">
                <a16:creationId xmlns:a16="http://schemas.microsoft.com/office/drawing/2014/main" id="{F6C40313-4CC8-4DFD-9EBD-C4BA277AFB4A}"/>
              </a:ext>
            </a:extLst>
          </p:cNvPr>
          <p:cNvSpPr txBox="1"/>
          <p:nvPr/>
        </p:nvSpPr>
        <p:spPr>
          <a:xfrm>
            <a:off x="1207008" y="1828800"/>
            <a:ext cx="9378166" cy="461665"/>
          </a:xfrm>
          <a:prstGeom prst="rect">
            <a:avLst/>
          </a:prstGeom>
          <a:noFill/>
        </p:spPr>
        <p:txBody>
          <a:bodyPr wrap="square" rtlCol="0">
            <a:spAutoFit/>
          </a:bodyPr>
          <a:lstStyle/>
          <a:p>
            <a:r>
              <a:rPr lang="en-US" sz="2400" b="1"/>
              <a:t>Trip Mode Choice Model Result</a:t>
            </a:r>
          </a:p>
        </p:txBody>
      </p:sp>
      <p:sp>
        <p:nvSpPr>
          <p:cNvPr id="9" name="TextBox 8">
            <a:extLst>
              <a:ext uri="{FF2B5EF4-FFF2-40B4-BE49-F238E27FC236}">
                <a16:creationId xmlns:a16="http://schemas.microsoft.com/office/drawing/2014/main" id="{A3BF46E8-B039-4205-92DF-DB3AF77786A0}"/>
              </a:ext>
            </a:extLst>
          </p:cNvPr>
          <p:cNvSpPr txBox="1"/>
          <p:nvPr/>
        </p:nvSpPr>
        <p:spPr>
          <a:xfrm>
            <a:off x="1261870" y="6019799"/>
            <a:ext cx="3472055" cy="261610"/>
          </a:xfrm>
          <a:prstGeom prst="rect">
            <a:avLst/>
          </a:prstGeom>
          <a:noFill/>
        </p:spPr>
        <p:txBody>
          <a:bodyPr wrap="square" rtlCol="0">
            <a:spAutoFit/>
          </a:bodyPr>
          <a:lstStyle/>
          <a:p>
            <a:r>
              <a:rPr lang="en-US" sz="1100" i="1"/>
              <a:t>Parameters are significant at 90% confidence level</a:t>
            </a:r>
          </a:p>
        </p:txBody>
      </p:sp>
      <p:graphicFrame>
        <p:nvGraphicFramePr>
          <p:cNvPr id="7" name="Table 6">
            <a:extLst>
              <a:ext uri="{FF2B5EF4-FFF2-40B4-BE49-F238E27FC236}">
                <a16:creationId xmlns:a16="http://schemas.microsoft.com/office/drawing/2014/main" id="{A0E5A2C8-2E4F-4E13-A6DE-F71989831D33}"/>
              </a:ext>
            </a:extLst>
          </p:cNvPr>
          <p:cNvGraphicFramePr>
            <a:graphicFrameLocks noGrp="1"/>
          </p:cNvGraphicFramePr>
          <p:nvPr>
            <p:extLst>
              <p:ext uri="{D42A27DB-BD31-4B8C-83A1-F6EECF244321}">
                <p14:modId xmlns:p14="http://schemas.microsoft.com/office/powerpoint/2010/main" val="2257790909"/>
              </p:ext>
            </p:extLst>
          </p:nvPr>
        </p:nvGraphicFramePr>
        <p:xfrm>
          <a:off x="1261869" y="2290465"/>
          <a:ext cx="9966960" cy="3756095"/>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830577183"/>
                    </a:ext>
                  </a:extLst>
                </a:gridCol>
                <a:gridCol w="960120">
                  <a:extLst>
                    <a:ext uri="{9D8B030D-6E8A-4147-A177-3AD203B41FA5}">
                      <a16:colId xmlns:a16="http://schemas.microsoft.com/office/drawing/2014/main" val="4140703998"/>
                    </a:ext>
                  </a:extLst>
                </a:gridCol>
                <a:gridCol w="960120">
                  <a:extLst>
                    <a:ext uri="{9D8B030D-6E8A-4147-A177-3AD203B41FA5}">
                      <a16:colId xmlns:a16="http://schemas.microsoft.com/office/drawing/2014/main" val="3084239264"/>
                    </a:ext>
                  </a:extLst>
                </a:gridCol>
                <a:gridCol w="960120">
                  <a:extLst>
                    <a:ext uri="{9D8B030D-6E8A-4147-A177-3AD203B41FA5}">
                      <a16:colId xmlns:a16="http://schemas.microsoft.com/office/drawing/2014/main" val="2822538303"/>
                    </a:ext>
                  </a:extLst>
                </a:gridCol>
                <a:gridCol w="960120">
                  <a:extLst>
                    <a:ext uri="{9D8B030D-6E8A-4147-A177-3AD203B41FA5}">
                      <a16:colId xmlns:a16="http://schemas.microsoft.com/office/drawing/2014/main" val="1170302633"/>
                    </a:ext>
                  </a:extLst>
                </a:gridCol>
                <a:gridCol w="960120">
                  <a:extLst>
                    <a:ext uri="{9D8B030D-6E8A-4147-A177-3AD203B41FA5}">
                      <a16:colId xmlns:a16="http://schemas.microsoft.com/office/drawing/2014/main" val="1023135447"/>
                    </a:ext>
                  </a:extLst>
                </a:gridCol>
                <a:gridCol w="960120">
                  <a:extLst>
                    <a:ext uri="{9D8B030D-6E8A-4147-A177-3AD203B41FA5}">
                      <a16:colId xmlns:a16="http://schemas.microsoft.com/office/drawing/2014/main" val="551313758"/>
                    </a:ext>
                  </a:extLst>
                </a:gridCol>
                <a:gridCol w="960120">
                  <a:extLst>
                    <a:ext uri="{9D8B030D-6E8A-4147-A177-3AD203B41FA5}">
                      <a16:colId xmlns:a16="http://schemas.microsoft.com/office/drawing/2014/main" val="2876262957"/>
                    </a:ext>
                  </a:extLst>
                </a:gridCol>
                <a:gridCol w="960120">
                  <a:extLst>
                    <a:ext uri="{9D8B030D-6E8A-4147-A177-3AD203B41FA5}">
                      <a16:colId xmlns:a16="http://schemas.microsoft.com/office/drawing/2014/main" val="2803906120"/>
                    </a:ext>
                  </a:extLst>
                </a:gridCol>
              </a:tblGrid>
              <a:tr h="237558">
                <a:tc rowSpan="2">
                  <a:txBody>
                    <a:bodyPr/>
                    <a:lstStyle/>
                    <a:p>
                      <a:pPr marL="0" marR="0" algn="ctr">
                        <a:lnSpc>
                          <a:spcPct val="107000"/>
                        </a:lnSpc>
                        <a:spcBef>
                          <a:spcPts val="0"/>
                        </a:spcBef>
                        <a:spcAft>
                          <a:spcPts val="0"/>
                        </a:spcAft>
                      </a:pPr>
                      <a:r>
                        <a:rPr lang="en-US" sz="1400">
                          <a:effectLst/>
                        </a:rPr>
                        <a:t>Variable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gridSpan="8">
                  <a:txBody>
                    <a:bodyPr/>
                    <a:lstStyle/>
                    <a:p>
                      <a:pPr marL="0" marR="0" algn="ctr">
                        <a:lnSpc>
                          <a:spcPct val="107000"/>
                        </a:lnSpc>
                        <a:spcBef>
                          <a:spcPts val="0"/>
                        </a:spcBef>
                        <a:spcAft>
                          <a:spcPts val="0"/>
                        </a:spcAft>
                      </a:pPr>
                      <a:r>
                        <a:rPr lang="en-US" sz="1400">
                          <a:effectLst/>
                        </a:rPr>
                        <a:t>Model considering NMO alternatives (b)</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1467284"/>
                  </a:ext>
                </a:extLst>
              </a:tr>
              <a:tr h="437321">
                <a:tc vMerge="1">
                  <a:txBody>
                    <a:bodyPr/>
                    <a:lstStyle/>
                    <a:p>
                      <a:endParaRPr lang="en-US"/>
                    </a:p>
                  </a:txBody>
                  <a:tcPr/>
                </a:tc>
                <a:tc>
                  <a:txBody>
                    <a:bodyPr/>
                    <a:lstStyle/>
                    <a:p>
                      <a:pPr marL="0" marR="0" algn="ctr">
                        <a:lnSpc>
                          <a:spcPct val="107000"/>
                        </a:lnSpc>
                        <a:spcBef>
                          <a:spcPts val="0"/>
                        </a:spcBef>
                        <a:spcAft>
                          <a:spcPts val="0"/>
                        </a:spcAft>
                      </a:pPr>
                      <a:r>
                        <a:rPr lang="en-US" sz="1400">
                          <a:effectLst/>
                        </a:rPr>
                        <a:t>Drive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Passenger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Transit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Walk</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Bike</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PRKR</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TNC</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Micro-mobility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3100053107"/>
                  </a:ext>
                </a:extLst>
              </a:tr>
              <a:tr h="438912">
                <a:tc>
                  <a:txBody>
                    <a:bodyPr/>
                    <a:lstStyle/>
                    <a:p>
                      <a:pPr marL="0" marR="0" algn="l">
                        <a:lnSpc>
                          <a:spcPct val="107000"/>
                        </a:lnSpc>
                        <a:spcBef>
                          <a:spcPts val="0"/>
                        </a:spcBef>
                        <a:spcAft>
                          <a:spcPts val="0"/>
                        </a:spcAft>
                      </a:pPr>
                      <a:r>
                        <a:rPr lang="en-US" sz="1400">
                          <a:effectLst/>
                        </a:rPr>
                        <a:t>Household with 1 person</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-1.204</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999794510"/>
                  </a:ext>
                </a:extLst>
              </a:tr>
              <a:tr h="438912">
                <a:tc>
                  <a:txBody>
                    <a:bodyPr/>
                    <a:lstStyle/>
                    <a:p>
                      <a:pPr marL="0" marR="0" algn="l">
                        <a:lnSpc>
                          <a:spcPct val="107000"/>
                        </a:lnSpc>
                        <a:spcBef>
                          <a:spcPts val="0"/>
                        </a:spcBef>
                        <a:spcAft>
                          <a:spcPts val="0"/>
                        </a:spcAft>
                      </a:pPr>
                      <a:r>
                        <a:rPr lang="en-US" sz="1400">
                          <a:effectLst/>
                        </a:rPr>
                        <a:t>Zero car household</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1.216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1.216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1.216</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-0.907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1373922846"/>
                  </a:ext>
                </a:extLst>
              </a:tr>
              <a:tr h="438912">
                <a:tc>
                  <a:txBody>
                    <a:bodyPr/>
                    <a:lstStyle/>
                    <a:p>
                      <a:pPr marL="0" marR="0" algn="l">
                        <a:lnSpc>
                          <a:spcPct val="107000"/>
                        </a:lnSpc>
                        <a:spcBef>
                          <a:spcPts val="0"/>
                        </a:spcBef>
                        <a:spcAft>
                          <a:spcPts val="0"/>
                        </a:spcAft>
                      </a:pPr>
                      <a:r>
                        <a:rPr lang="en-US" sz="1400">
                          <a:effectLst/>
                        </a:rPr>
                        <a:t>Household with 2 cars</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0.758</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699514771"/>
                  </a:ext>
                </a:extLst>
              </a:tr>
              <a:tr h="438912">
                <a:tc>
                  <a:txBody>
                    <a:bodyPr/>
                    <a:lstStyle/>
                    <a:p>
                      <a:pPr marL="0" marR="0" algn="l">
                        <a:lnSpc>
                          <a:spcPct val="107000"/>
                        </a:lnSpc>
                        <a:spcBef>
                          <a:spcPts val="0"/>
                        </a:spcBef>
                        <a:spcAft>
                          <a:spcPts val="0"/>
                        </a:spcAft>
                      </a:pPr>
                      <a:r>
                        <a:rPr lang="en-US" sz="1400">
                          <a:effectLst/>
                        </a:rPr>
                        <a:t>Morning peak</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0.245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0.935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600">
                          <a:effectLst/>
                        </a:rPr>
                        <a:t>0.245</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600">
                          <a:effectLst/>
                        </a:rPr>
                        <a:t>--</a:t>
                      </a:r>
                      <a:endParaRPr lang="en-US" sz="16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2266256806"/>
                  </a:ext>
                </a:extLst>
              </a:tr>
              <a:tr h="438912">
                <a:tc>
                  <a:txBody>
                    <a:bodyPr/>
                    <a:lstStyle/>
                    <a:p>
                      <a:pPr marL="0" marR="0" algn="just">
                        <a:lnSpc>
                          <a:spcPct val="107000"/>
                        </a:lnSpc>
                        <a:spcBef>
                          <a:spcPts val="0"/>
                        </a:spcBef>
                        <a:spcAft>
                          <a:spcPts val="0"/>
                        </a:spcAft>
                      </a:pPr>
                      <a:r>
                        <a:rPr lang="en-US" sz="1400">
                          <a:effectLst/>
                        </a:rPr>
                        <a:t>NMO availability</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5.637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5.637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2161874026"/>
                  </a:ext>
                </a:extLst>
              </a:tr>
              <a:tr h="438912">
                <a:tc>
                  <a:txBody>
                    <a:bodyPr/>
                    <a:lstStyle/>
                    <a:p>
                      <a:pPr marL="0" marR="0" indent="91440" algn="just">
                        <a:lnSpc>
                          <a:spcPct val="107000"/>
                        </a:lnSpc>
                        <a:spcBef>
                          <a:spcPts val="0"/>
                        </a:spcBef>
                        <a:spcAft>
                          <a:spcPts val="0"/>
                        </a:spcAft>
                      </a:pPr>
                      <a:r>
                        <a:rPr lang="en-US" sz="1400">
                          <a:effectLst/>
                        </a:rPr>
                        <a:t>NMO availability* HH </a:t>
                      </a:r>
                    </a:p>
                    <a:p>
                      <a:pPr marL="0" marR="0" indent="91440" algn="just">
                        <a:lnSpc>
                          <a:spcPct val="107000"/>
                        </a:lnSpc>
                        <a:spcBef>
                          <a:spcPts val="0"/>
                        </a:spcBef>
                        <a:spcAft>
                          <a:spcPts val="0"/>
                        </a:spcAft>
                      </a:pPr>
                      <a:r>
                        <a:rPr lang="en-US" sz="1400">
                          <a:effectLst/>
                        </a:rPr>
                        <a:t>car ≤ 1</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1.587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1.587</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1771660632"/>
                  </a:ext>
                </a:extLst>
              </a:tr>
              <a:tr h="438912">
                <a:tc>
                  <a:txBody>
                    <a:bodyPr/>
                    <a:lstStyle/>
                    <a:p>
                      <a:pPr marL="0" marR="0" indent="91440" algn="just">
                        <a:lnSpc>
                          <a:spcPct val="107000"/>
                        </a:lnSpc>
                        <a:spcBef>
                          <a:spcPts val="0"/>
                        </a:spcBef>
                        <a:spcAft>
                          <a:spcPts val="0"/>
                        </a:spcAft>
                      </a:pPr>
                      <a:r>
                        <a:rPr lang="en-US" sz="1400">
                          <a:effectLst/>
                        </a:rPr>
                        <a:t>NMO availability* </a:t>
                      </a:r>
                    </a:p>
                    <a:p>
                      <a:pPr marL="0" marR="0" indent="91440" algn="just">
                        <a:lnSpc>
                          <a:spcPct val="107000"/>
                        </a:lnSpc>
                        <a:spcBef>
                          <a:spcPts val="0"/>
                        </a:spcBef>
                        <a:spcAft>
                          <a:spcPts val="0"/>
                        </a:spcAft>
                      </a:pPr>
                      <a:r>
                        <a:rPr lang="en-US" sz="1400">
                          <a:effectLst/>
                        </a:rPr>
                        <a:t>High income HH</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tc>
                <a:tc>
                  <a:txBody>
                    <a:bodyPr/>
                    <a:lstStyle/>
                    <a:p>
                      <a:pPr marL="0" marR="0" algn="ctr">
                        <a:lnSpc>
                          <a:spcPct val="107000"/>
                        </a:lnSpc>
                        <a:spcBef>
                          <a:spcPts val="0"/>
                        </a:spcBef>
                        <a:spcAft>
                          <a:spcPts val="0"/>
                        </a:spcAft>
                      </a:pPr>
                      <a:r>
                        <a:rPr lang="en-US" sz="1400">
                          <a:effectLst/>
                        </a:rPr>
                        <a:t>3.785</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tc>
                  <a:txBody>
                    <a:bodyPr/>
                    <a:lstStyle/>
                    <a:p>
                      <a:pPr marL="0" marR="0" algn="ctr">
                        <a:lnSpc>
                          <a:spcPct val="107000"/>
                        </a:lnSpc>
                        <a:spcBef>
                          <a:spcPts val="0"/>
                        </a:spcBef>
                        <a:spcAft>
                          <a:spcPts val="0"/>
                        </a:spcAft>
                      </a:pPr>
                      <a:r>
                        <a:rPr lang="en-US" sz="1400">
                          <a:effectLst/>
                        </a:rPr>
                        <a:t>--</a:t>
                      </a:r>
                      <a:endParaRPr lang="en-US" sz="1400">
                        <a:effectLst/>
                        <a:latin typeface="Times New Roman" panose="02020603050405020304" pitchFamily="18" charset="0"/>
                        <a:ea typeface="SimSun" panose="02010600030101010101" pitchFamily="2" charset="-122"/>
                        <a:cs typeface="Times New Roman" panose="02020603050405020304" pitchFamily="18" charset="0"/>
                      </a:endParaRPr>
                    </a:p>
                  </a:txBody>
                  <a:tcPr marL="57226" marR="57226" marT="0" marB="0" anchor="ctr">
                    <a:solidFill>
                      <a:srgbClr val="FFFF99"/>
                    </a:solidFill>
                  </a:tcPr>
                </a:tc>
                <a:extLst>
                  <a:ext uri="{0D108BD9-81ED-4DB2-BD59-A6C34878D82A}">
                    <a16:rowId xmlns:a16="http://schemas.microsoft.com/office/drawing/2014/main" val="2780455148"/>
                  </a:ext>
                </a:extLst>
              </a:tr>
            </a:tbl>
          </a:graphicData>
        </a:graphic>
      </p:graphicFrame>
    </p:spTree>
    <p:extLst>
      <p:ext uri="{BB962C8B-B14F-4D97-AF65-F5344CB8AC3E}">
        <p14:creationId xmlns:p14="http://schemas.microsoft.com/office/powerpoint/2010/main" val="27577738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2E0A090C-0917-4801-836D-56B9E8370284}"/>
              </a:ext>
            </a:extLst>
          </p:cNvPr>
          <p:cNvGraphicFramePr>
            <a:graphicFrameLocks noGrp="1"/>
          </p:cNvGraphicFramePr>
          <p:nvPr>
            <p:ph sz="quarter" idx="1"/>
            <p:extLst>
              <p:ext uri="{D42A27DB-BD31-4B8C-83A1-F6EECF244321}">
                <p14:modId xmlns:p14="http://schemas.microsoft.com/office/powerpoint/2010/main" val="2531139977"/>
              </p:ext>
            </p:extLst>
          </p:nvPr>
        </p:nvGraphicFramePr>
        <p:xfrm>
          <a:off x="1261872" y="1691322"/>
          <a:ext cx="9674948" cy="481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638F8EA-BD1E-4448-BADC-C4A98CCCFC2F}"/>
              </a:ext>
            </a:extLst>
          </p:cNvPr>
          <p:cNvSpPr>
            <a:spLocks noGrp="1"/>
          </p:cNvSpPr>
          <p:nvPr>
            <p:ph type="title"/>
          </p:nvPr>
        </p:nvSpPr>
        <p:spPr/>
        <p:txBody>
          <a:bodyPr/>
          <a:lstStyle/>
          <a:p>
            <a:r>
              <a:rPr lang="en-US"/>
              <a:t>Outline</a:t>
            </a:r>
          </a:p>
        </p:txBody>
      </p:sp>
      <p:sp>
        <p:nvSpPr>
          <p:cNvPr id="5" name="Slide Number Placeholder 4">
            <a:extLst>
              <a:ext uri="{FF2B5EF4-FFF2-40B4-BE49-F238E27FC236}">
                <a16:creationId xmlns:a16="http://schemas.microsoft.com/office/drawing/2014/main" id="{3A375E8F-4895-48C8-80CD-F4DCEE3B3BED}"/>
              </a:ext>
            </a:extLst>
          </p:cNvPr>
          <p:cNvSpPr>
            <a:spLocks noGrp="1"/>
          </p:cNvSpPr>
          <p:nvPr>
            <p:ph type="sldNum" sz="quarter" idx="12"/>
          </p:nvPr>
        </p:nvSpPr>
        <p:spPr/>
        <p:txBody>
          <a:bodyPr/>
          <a:lstStyle/>
          <a:p>
            <a:fld id="{576012C1-3069-4AF3-BCE3-B426AE9E1E23}" type="slidenum">
              <a:rPr lang="en-US" smtClean="0"/>
              <a:pPr/>
              <a:t>76</a:t>
            </a:fld>
            <a:endParaRPr lang="en-US"/>
          </a:p>
        </p:txBody>
      </p:sp>
      <p:sp>
        <p:nvSpPr>
          <p:cNvPr id="6" name="Date Placeholder 5">
            <a:extLst>
              <a:ext uri="{FF2B5EF4-FFF2-40B4-BE49-F238E27FC236}">
                <a16:creationId xmlns:a16="http://schemas.microsoft.com/office/drawing/2014/main" id="{D2BD79FE-3BDF-4992-A5E5-049B5F89F19A}"/>
              </a:ext>
            </a:extLst>
          </p:cNvPr>
          <p:cNvSpPr>
            <a:spLocks noGrp="1"/>
          </p:cNvSpPr>
          <p:nvPr>
            <p:ph type="dt" sz="half" idx="2"/>
          </p:nvPr>
        </p:nvSpPr>
        <p:spPr/>
        <p:txBody>
          <a:bodyPr/>
          <a:lstStyle/>
          <a:p>
            <a:fld id="{BBBC1493-1DED-4960-86F6-5861BF48B166}" type="datetime1">
              <a:rPr lang="en-US" smtClean="0"/>
              <a:t>3/15/2024</a:t>
            </a:fld>
            <a:endParaRPr lang="en-US"/>
          </a:p>
        </p:txBody>
      </p:sp>
      <p:sp>
        <p:nvSpPr>
          <p:cNvPr id="8" name="Footer Placeholder 2">
            <a:extLst>
              <a:ext uri="{FF2B5EF4-FFF2-40B4-BE49-F238E27FC236}">
                <a16:creationId xmlns:a16="http://schemas.microsoft.com/office/drawing/2014/main" id="{4FB5ADCD-D48B-4694-8EA2-4D979B31AEB6}"/>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19263344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4FEB-C782-47D8-8B85-18D21C40284B}"/>
              </a:ext>
            </a:extLst>
          </p:cNvPr>
          <p:cNvSpPr>
            <a:spLocks noGrp="1"/>
          </p:cNvSpPr>
          <p:nvPr>
            <p:ph type="title"/>
          </p:nvPr>
        </p:nvSpPr>
        <p:spPr>
          <a:xfrm>
            <a:off x="1261871" y="365760"/>
            <a:ext cx="9810319" cy="1325562"/>
          </a:xfrm>
        </p:spPr>
        <p:txBody>
          <a:bodyPr/>
          <a:lstStyle/>
          <a:p>
            <a:r>
              <a:rPr lang="en-US"/>
              <a:t>Implementation of Research Findings</a:t>
            </a:r>
          </a:p>
        </p:txBody>
      </p:sp>
      <p:sp>
        <p:nvSpPr>
          <p:cNvPr id="3" name="Content Placeholder 2">
            <a:extLst>
              <a:ext uri="{FF2B5EF4-FFF2-40B4-BE49-F238E27FC236}">
                <a16:creationId xmlns:a16="http://schemas.microsoft.com/office/drawing/2014/main" id="{D98B42DF-9BB0-4C7E-BD08-09D5329B218C}"/>
              </a:ext>
            </a:extLst>
          </p:cNvPr>
          <p:cNvSpPr>
            <a:spLocks noGrp="1"/>
          </p:cNvSpPr>
          <p:nvPr>
            <p:ph idx="1"/>
          </p:nvPr>
        </p:nvSpPr>
        <p:spPr/>
        <p:txBody>
          <a:bodyPr>
            <a:normAutofit/>
          </a:bodyPr>
          <a:lstStyle/>
          <a:p>
            <a:r>
              <a:rPr lang="en-US" sz="2400" kern="0">
                <a:effectLst/>
                <a:latin typeface="Times New Roman" panose="02020603050405020304" pitchFamily="18" charset="0"/>
                <a:ea typeface="Times New Roman" panose="02020603050405020304" pitchFamily="18" charset="0"/>
              </a:rPr>
              <a:t>The research team suggests the selection of agencies for pilot projects based on panel member inputs and presentation of the project guidebook in TRB committee meetings.</a:t>
            </a:r>
          </a:p>
          <a:p>
            <a:r>
              <a:rPr lang="en-US" kern="0">
                <a:latin typeface="Times New Roman" panose="02020603050405020304" pitchFamily="18" charset="0"/>
                <a:ea typeface="Times New Roman" panose="02020603050405020304" pitchFamily="18" charset="0"/>
              </a:rPr>
              <a:t>P</a:t>
            </a:r>
            <a:r>
              <a:rPr lang="en-US" sz="2400" kern="0">
                <a:effectLst/>
                <a:latin typeface="Times New Roman" panose="02020603050405020304" pitchFamily="18" charset="0"/>
                <a:ea typeface="Times New Roman" panose="02020603050405020304" pitchFamily="18" charset="0"/>
              </a:rPr>
              <a:t>ilot projects will allow us to</a:t>
            </a:r>
          </a:p>
          <a:p>
            <a:pPr lvl="1"/>
            <a:r>
              <a:rPr lang="en-US" kern="0">
                <a:effectLst/>
                <a:latin typeface="Times New Roman" panose="02020603050405020304" pitchFamily="18" charset="0"/>
                <a:ea typeface="Times New Roman" panose="02020603050405020304" pitchFamily="18" charset="0"/>
              </a:rPr>
              <a:t>Update the guidebook through practical implementation and allow us to further refine the metrics and update strategies</a:t>
            </a:r>
            <a:r>
              <a:rPr lang="en-US" sz="2000" kern="0"/>
              <a:t>.</a:t>
            </a:r>
          </a:p>
          <a:p>
            <a:pPr lvl="1"/>
            <a:r>
              <a:rPr lang="en-US" sz="2000" kern="0">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roaden the scope of the guidebook and allow for wider applicability </a:t>
            </a:r>
          </a:p>
          <a:p>
            <a:pPr lvl="1"/>
            <a:r>
              <a:rPr lang="en-US" sz="2400" kern="0">
                <a:latin typeface="Times New Roman" panose="02020603050405020304" pitchFamily="18" charset="0"/>
                <a:ea typeface="Times New Roman" panose="02020603050405020304" pitchFamily="18" charset="0"/>
                <a:cs typeface="Times New Roman" panose="02020603050405020304" pitchFamily="18" charset="0"/>
              </a:rPr>
              <a:t>D</a:t>
            </a:r>
            <a:r>
              <a:rPr lang="en-US" sz="2400" kern="0">
                <a:effectLst/>
                <a:latin typeface="Times New Roman" panose="02020603050405020304" pitchFamily="18" charset="0"/>
                <a:ea typeface="Times New Roman" panose="02020603050405020304" pitchFamily="18" charset="0"/>
              </a:rPr>
              <a:t>evelop a lessons learned guide for practitioners on what are the most important challenges for NMO related TDFM update implementation process</a:t>
            </a:r>
            <a:endParaRPr lang="en-US"/>
          </a:p>
        </p:txBody>
      </p:sp>
      <p:sp>
        <p:nvSpPr>
          <p:cNvPr id="4" name="Footer Placeholder 3">
            <a:extLst>
              <a:ext uri="{FF2B5EF4-FFF2-40B4-BE49-F238E27FC236}">
                <a16:creationId xmlns:a16="http://schemas.microsoft.com/office/drawing/2014/main" id="{7C777C18-6EAA-4B63-A486-4A738B7B51B9}"/>
              </a:ext>
            </a:extLst>
          </p:cNvPr>
          <p:cNvSpPr>
            <a:spLocks noGrp="1"/>
          </p:cNvSpPr>
          <p:nvPr>
            <p:ph type="ftr" sz="quarter" idx="11"/>
          </p:nvPr>
        </p:nvSpPr>
        <p:spPr/>
        <p:txBody>
          <a:bodyPr/>
          <a:lstStyle/>
          <a:p>
            <a:r>
              <a:rPr lang="en-US"/>
              <a:t>Panel Meeting</a:t>
            </a:r>
          </a:p>
        </p:txBody>
      </p:sp>
      <p:sp>
        <p:nvSpPr>
          <p:cNvPr id="5" name="Slide Number Placeholder 4">
            <a:extLst>
              <a:ext uri="{FF2B5EF4-FFF2-40B4-BE49-F238E27FC236}">
                <a16:creationId xmlns:a16="http://schemas.microsoft.com/office/drawing/2014/main" id="{3B22C459-83A1-45D9-9299-9EC530FB70E7}"/>
              </a:ext>
            </a:extLst>
          </p:cNvPr>
          <p:cNvSpPr>
            <a:spLocks noGrp="1"/>
          </p:cNvSpPr>
          <p:nvPr>
            <p:ph type="sldNum" sz="quarter" idx="12"/>
          </p:nvPr>
        </p:nvSpPr>
        <p:spPr/>
        <p:txBody>
          <a:bodyPr/>
          <a:lstStyle/>
          <a:p>
            <a:fld id="{576012C1-3069-4AF3-BCE3-B426AE9E1E23}" type="slidenum">
              <a:rPr lang="en-US" smtClean="0"/>
              <a:pPr/>
              <a:t>77</a:t>
            </a:fld>
            <a:endParaRPr lang="en-US"/>
          </a:p>
        </p:txBody>
      </p:sp>
      <p:sp>
        <p:nvSpPr>
          <p:cNvPr id="6" name="Date Placeholder 5">
            <a:extLst>
              <a:ext uri="{FF2B5EF4-FFF2-40B4-BE49-F238E27FC236}">
                <a16:creationId xmlns:a16="http://schemas.microsoft.com/office/drawing/2014/main" id="{4CACE18D-F009-42C6-904F-C03B7BBE34D2}"/>
              </a:ext>
            </a:extLst>
          </p:cNvPr>
          <p:cNvSpPr>
            <a:spLocks noGrp="1"/>
          </p:cNvSpPr>
          <p:nvPr>
            <p:ph type="dt" sz="half" idx="2"/>
          </p:nvPr>
        </p:nvSpPr>
        <p:spPr/>
        <p:txBody>
          <a:bodyPr/>
          <a:lstStyle/>
          <a:p>
            <a:fld id="{751A3D86-380E-4B1C-AE0E-0AE4E2687684}" type="datetime1">
              <a:rPr lang="en-US" smtClean="0"/>
              <a:t>3/15/2024</a:t>
            </a:fld>
            <a:endParaRPr lang="en-US"/>
          </a:p>
        </p:txBody>
      </p:sp>
    </p:spTree>
    <p:extLst>
      <p:ext uri="{BB962C8B-B14F-4D97-AF65-F5344CB8AC3E}">
        <p14:creationId xmlns:p14="http://schemas.microsoft.com/office/powerpoint/2010/main" val="4132578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168A4-72EC-2F84-F97C-87FC9F04351F}"/>
              </a:ext>
            </a:extLst>
          </p:cNvPr>
          <p:cNvSpPr>
            <a:spLocks noGrp="1"/>
          </p:cNvSpPr>
          <p:nvPr>
            <p:ph idx="1"/>
          </p:nvPr>
        </p:nvSpPr>
        <p:spPr/>
        <p:txBody>
          <a:bodyPr/>
          <a:lstStyle/>
          <a:p>
            <a:r>
              <a:rPr lang="en-US" dirty="0"/>
              <a:t>Thank you</a:t>
            </a:r>
          </a:p>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a:t>
            </a:r>
            <a:endParaRPr lang="en-US" dirty="0"/>
          </a:p>
        </p:txBody>
      </p:sp>
      <p:sp>
        <p:nvSpPr>
          <p:cNvPr id="4" name="Footer Placeholder 3">
            <a:extLst>
              <a:ext uri="{FF2B5EF4-FFF2-40B4-BE49-F238E27FC236}">
                <a16:creationId xmlns:a16="http://schemas.microsoft.com/office/drawing/2014/main" id="{03DCE2B1-8E50-BF17-1004-3A6A401B9B64}"/>
              </a:ext>
            </a:extLst>
          </p:cNvPr>
          <p:cNvSpPr>
            <a:spLocks noGrp="1"/>
          </p:cNvSpPr>
          <p:nvPr>
            <p:ph type="ftr" sz="quarter" idx="11"/>
          </p:nvPr>
        </p:nvSpPr>
        <p:spPr/>
        <p:txBody>
          <a:bodyPr/>
          <a:lstStyle/>
          <a:p>
            <a:r>
              <a:rPr lang="en-US" dirty="0"/>
              <a:t>Panel Meeting</a:t>
            </a:r>
          </a:p>
        </p:txBody>
      </p:sp>
      <p:sp>
        <p:nvSpPr>
          <p:cNvPr id="5" name="Slide Number Placeholder 4">
            <a:extLst>
              <a:ext uri="{FF2B5EF4-FFF2-40B4-BE49-F238E27FC236}">
                <a16:creationId xmlns:a16="http://schemas.microsoft.com/office/drawing/2014/main" id="{601BF61D-8E4D-7EEE-B0BF-6256FF0FC59C}"/>
              </a:ext>
            </a:extLst>
          </p:cNvPr>
          <p:cNvSpPr>
            <a:spLocks noGrp="1"/>
          </p:cNvSpPr>
          <p:nvPr>
            <p:ph type="sldNum" sz="quarter" idx="12"/>
          </p:nvPr>
        </p:nvSpPr>
        <p:spPr/>
        <p:txBody>
          <a:bodyPr/>
          <a:lstStyle/>
          <a:p>
            <a:fld id="{576012C1-3069-4AF3-BCE3-B426AE9E1E23}" type="slidenum">
              <a:rPr lang="en-US" smtClean="0"/>
              <a:pPr/>
              <a:t>78</a:t>
            </a:fld>
            <a:endParaRPr lang="en-US"/>
          </a:p>
        </p:txBody>
      </p:sp>
      <p:sp>
        <p:nvSpPr>
          <p:cNvPr id="6" name="Date Placeholder 5">
            <a:extLst>
              <a:ext uri="{FF2B5EF4-FFF2-40B4-BE49-F238E27FC236}">
                <a16:creationId xmlns:a16="http://schemas.microsoft.com/office/drawing/2014/main" id="{78DB6F8D-92C6-8447-1BC5-F2DAFC7CE471}"/>
              </a:ext>
            </a:extLst>
          </p:cNvPr>
          <p:cNvSpPr>
            <a:spLocks noGrp="1"/>
          </p:cNvSpPr>
          <p:nvPr>
            <p:ph type="dt" sz="half" idx="2"/>
          </p:nvPr>
        </p:nvSpPr>
        <p:spPr/>
        <p:txBody>
          <a:bodyPr/>
          <a:lstStyle/>
          <a:p>
            <a:fld id="{08E386E2-129A-4560-91EC-AAF4873A14AF}" type="datetime1">
              <a:rPr lang="en-US" smtClean="0"/>
              <a:t>3/15/2024</a:t>
            </a:fld>
            <a:endParaRPr lang="en-US" dirty="0"/>
          </a:p>
        </p:txBody>
      </p:sp>
    </p:spTree>
    <p:extLst>
      <p:ext uri="{BB962C8B-B14F-4D97-AF65-F5344CB8AC3E}">
        <p14:creationId xmlns:p14="http://schemas.microsoft.com/office/powerpoint/2010/main" val="179877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2DF71-A5E0-46F2-BFA2-48320749B720}"/>
              </a:ext>
            </a:extLst>
          </p:cNvPr>
          <p:cNvSpPr>
            <a:spLocks noGrp="1"/>
          </p:cNvSpPr>
          <p:nvPr>
            <p:ph type="title"/>
          </p:nvPr>
        </p:nvSpPr>
        <p:spPr/>
        <p:txBody>
          <a:bodyPr/>
          <a:lstStyle/>
          <a:p>
            <a:r>
              <a:rPr lang="en-US"/>
              <a:t>Project Timeline (Phase II)</a:t>
            </a:r>
          </a:p>
        </p:txBody>
      </p:sp>
      <p:sp>
        <p:nvSpPr>
          <p:cNvPr id="5" name="Slide Number Placeholder 4">
            <a:extLst>
              <a:ext uri="{FF2B5EF4-FFF2-40B4-BE49-F238E27FC236}">
                <a16:creationId xmlns:a16="http://schemas.microsoft.com/office/drawing/2014/main" id="{58263F0A-FF1E-4839-87D0-5B136061EA13}"/>
              </a:ext>
            </a:extLst>
          </p:cNvPr>
          <p:cNvSpPr>
            <a:spLocks noGrp="1"/>
          </p:cNvSpPr>
          <p:nvPr>
            <p:ph type="sldNum" sz="quarter" idx="12"/>
          </p:nvPr>
        </p:nvSpPr>
        <p:spPr/>
        <p:txBody>
          <a:bodyPr/>
          <a:lstStyle/>
          <a:p>
            <a:fld id="{576012C1-3069-4AF3-BCE3-B426AE9E1E23}" type="slidenum">
              <a:rPr lang="en-US" smtClean="0"/>
              <a:pPr/>
              <a:t>8</a:t>
            </a:fld>
            <a:endParaRPr lang="en-US"/>
          </a:p>
        </p:txBody>
      </p:sp>
      <p:sp>
        <p:nvSpPr>
          <p:cNvPr id="6" name="Date Placeholder 5">
            <a:extLst>
              <a:ext uri="{FF2B5EF4-FFF2-40B4-BE49-F238E27FC236}">
                <a16:creationId xmlns:a16="http://schemas.microsoft.com/office/drawing/2014/main" id="{660FBC27-CB63-478A-9510-48FC25813514}"/>
              </a:ext>
            </a:extLst>
          </p:cNvPr>
          <p:cNvSpPr>
            <a:spLocks noGrp="1"/>
          </p:cNvSpPr>
          <p:nvPr>
            <p:ph type="dt" sz="half" idx="2"/>
          </p:nvPr>
        </p:nvSpPr>
        <p:spPr/>
        <p:txBody>
          <a:bodyPr/>
          <a:lstStyle/>
          <a:p>
            <a:fld id="{0AE0B5F1-F506-4E0D-9D46-E6C90AA1B1B6}" type="datetime1">
              <a:rPr lang="en-US" smtClean="0"/>
              <a:t>3/15/2024</a:t>
            </a:fld>
            <a:endParaRPr lang="en-US"/>
          </a:p>
        </p:txBody>
      </p:sp>
      <p:sp>
        <p:nvSpPr>
          <p:cNvPr id="7" name="Rectangle: Rounded Corners 6">
            <a:extLst>
              <a:ext uri="{FF2B5EF4-FFF2-40B4-BE49-F238E27FC236}">
                <a16:creationId xmlns:a16="http://schemas.microsoft.com/office/drawing/2014/main" id="{BA1122E7-8516-45DD-AC0E-5F28560957A8}"/>
              </a:ext>
            </a:extLst>
          </p:cNvPr>
          <p:cNvSpPr/>
          <p:nvPr/>
        </p:nvSpPr>
        <p:spPr>
          <a:xfrm>
            <a:off x="1261872" y="1824233"/>
            <a:ext cx="7498080" cy="1371600"/>
          </a:xfrm>
          <a:prstGeom prst="roundRect">
            <a:avLst/>
          </a:prstGeom>
          <a:solidFill>
            <a:schemeClr val="accent5">
              <a:lumMod val="60000"/>
              <a:lumOff val="40000"/>
              <a:alpha val="50000"/>
            </a:schemeClr>
          </a:solidFill>
          <a:ln w="50800" cmpd="dbl">
            <a:solidFill>
              <a:schemeClr val="accent1">
                <a:shade val="50000"/>
                <a:alpha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lnSpc>
                <a:spcPct val="115000"/>
              </a:lnSpc>
              <a:spcBef>
                <a:spcPts val="0"/>
              </a:spcBef>
              <a:spcAft>
                <a:spcPts val="0"/>
              </a:spcAft>
            </a:pPr>
            <a:r>
              <a:rPr lang="en-US" sz="2200">
                <a:solidFill>
                  <a:schemeClr val="tx1"/>
                </a:solidFill>
              </a:rPr>
              <a:t>Task 4: Develop a practitioners’ guide for implementation</a:t>
            </a:r>
          </a:p>
        </p:txBody>
      </p:sp>
      <p:sp>
        <p:nvSpPr>
          <p:cNvPr id="8" name="Rectangle: Rounded Corners 7">
            <a:extLst>
              <a:ext uri="{FF2B5EF4-FFF2-40B4-BE49-F238E27FC236}">
                <a16:creationId xmlns:a16="http://schemas.microsoft.com/office/drawing/2014/main" id="{5E65824C-BD37-4B7D-84E3-6F01F4D0AB72}"/>
              </a:ext>
            </a:extLst>
          </p:cNvPr>
          <p:cNvSpPr/>
          <p:nvPr/>
        </p:nvSpPr>
        <p:spPr>
          <a:xfrm>
            <a:off x="8970264" y="1828800"/>
            <a:ext cx="2148840" cy="1367033"/>
          </a:xfrm>
          <a:prstGeom prst="roundRect">
            <a:avLst/>
          </a:prstGeom>
          <a:solidFill>
            <a:srgbClr val="DDCFD5"/>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0"/>
              </a:spcAft>
            </a:pPr>
            <a:r>
              <a:rPr lang="en-US" sz="2200">
                <a:solidFill>
                  <a:schemeClr val="tx1"/>
                </a:solidFill>
              </a:rPr>
              <a:t>02/01/2023-08/31/2023</a:t>
            </a:r>
          </a:p>
        </p:txBody>
      </p:sp>
      <p:sp>
        <p:nvSpPr>
          <p:cNvPr id="9" name="Rectangle: Rounded Corners 8">
            <a:extLst>
              <a:ext uri="{FF2B5EF4-FFF2-40B4-BE49-F238E27FC236}">
                <a16:creationId xmlns:a16="http://schemas.microsoft.com/office/drawing/2014/main" id="{D09DBF61-3776-4618-B82A-29F87F2A00D5}"/>
              </a:ext>
            </a:extLst>
          </p:cNvPr>
          <p:cNvSpPr/>
          <p:nvPr/>
        </p:nvSpPr>
        <p:spPr>
          <a:xfrm>
            <a:off x="1261872" y="3362423"/>
            <a:ext cx="7498080" cy="1371600"/>
          </a:xfrm>
          <a:prstGeom prst="roundRect">
            <a:avLst/>
          </a:prstGeom>
          <a:solidFill>
            <a:srgbClr val="EBF17B">
              <a:alpha val="24706"/>
            </a:srgbClr>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l">
              <a:lnSpc>
                <a:spcPct val="115000"/>
              </a:lnSpc>
              <a:spcBef>
                <a:spcPts val="0"/>
              </a:spcBef>
              <a:spcAft>
                <a:spcPts val="0"/>
              </a:spcAft>
            </a:pPr>
            <a:r>
              <a:rPr lang="en-US" sz="2200">
                <a:solidFill>
                  <a:schemeClr val="tx1"/>
                </a:solidFill>
              </a:rPr>
              <a:t>Task 5: Develop final deliverables</a:t>
            </a:r>
          </a:p>
        </p:txBody>
      </p:sp>
      <p:sp>
        <p:nvSpPr>
          <p:cNvPr id="10" name="Rectangle: Rounded Corners 9">
            <a:extLst>
              <a:ext uri="{FF2B5EF4-FFF2-40B4-BE49-F238E27FC236}">
                <a16:creationId xmlns:a16="http://schemas.microsoft.com/office/drawing/2014/main" id="{768A8347-212E-4E56-BE53-5CD68744F407}"/>
              </a:ext>
            </a:extLst>
          </p:cNvPr>
          <p:cNvSpPr/>
          <p:nvPr/>
        </p:nvSpPr>
        <p:spPr>
          <a:xfrm>
            <a:off x="8970264" y="3362423"/>
            <a:ext cx="2148840" cy="1371599"/>
          </a:xfrm>
          <a:prstGeom prst="roundRect">
            <a:avLst/>
          </a:prstGeom>
          <a:solidFill>
            <a:srgbClr val="FAFCDE"/>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15000"/>
              </a:lnSpc>
              <a:spcBef>
                <a:spcPts val="0"/>
              </a:spcBef>
              <a:spcAft>
                <a:spcPts val="0"/>
              </a:spcAft>
            </a:pPr>
            <a:r>
              <a:rPr lang="en-US" sz="2200">
                <a:solidFill>
                  <a:schemeClr val="tx1"/>
                </a:solidFill>
              </a:rPr>
              <a:t>06/01/2023-12/31/2023</a:t>
            </a:r>
          </a:p>
        </p:txBody>
      </p:sp>
      <p:sp>
        <p:nvSpPr>
          <p:cNvPr id="12" name="Footer Placeholder 2">
            <a:extLst>
              <a:ext uri="{FF2B5EF4-FFF2-40B4-BE49-F238E27FC236}">
                <a16:creationId xmlns:a16="http://schemas.microsoft.com/office/drawing/2014/main" id="{59311C2D-DBC7-4843-8A50-F700CE671451}"/>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113440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2E0A090C-0917-4801-836D-56B9E8370284}"/>
              </a:ext>
            </a:extLst>
          </p:cNvPr>
          <p:cNvGraphicFramePr>
            <a:graphicFrameLocks noGrp="1"/>
          </p:cNvGraphicFramePr>
          <p:nvPr>
            <p:ph sz="quarter" idx="1"/>
            <p:extLst>
              <p:ext uri="{D42A27DB-BD31-4B8C-83A1-F6EECF244321}">
                <p14:modId xmlns:p14="http://schemas.microsoft.com/office/powerpoint/2010/main" val="3778249304"/>
              </p:ext>
            </p:extLst>
          </p:nvPr>
        </p:nvGraphicFramePr>
        <p:xfrm>
          <a:off x="1261872" y="1691322"/>
          <a:ext cx="9674948" cy="4817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3638F8EA-BD1E-4448-BADC-C4A98CCCFC2F}"/>
              </a:ext>
            </a:extLst>
          </p:cNvPr>
          <p:cNvSpPr>
            <a:spLocks noGrp="1"/>
          </p:cNvSpPr>
          <p:nvPr>
            <p:ph type="title"/>
          </p:nvPr>
        </p:nvSpPr>
        <p:spPr/>
        <p:txBody>
          <a:bodyPr/>
          <a:lstStyle/>
          <a:p>
            <a:r>
              <a:rPr lang="en-US"/>
              <a:t>Outline</a:t>
            </a:r>
          </a:p>
        </p:txBody>
      </p:sp>
      <p:sp>
        <p:nvSpPr>
          <p:cNvPr id="5" name="Slide Number Placeholder 4">
            <a:extLst>
              <a:ext uri="{FF2B5EF4-FFF2-40B4-BE49-F238E27FC236}">
                <a16:creationId xmlns:a16="http://schemas.microsoft.com/office/drawing/2014/main" id="{3A375E8F-4895-48C8-80CD-F4DCEE3B3BED}"/>
              </a:ext>
            </a:extLst>
          </p:cNvPr>
          <p:cNvSpPr>
            <a:spLocks noGrp="1"/>
          </p:cNvSpPr>
          <p:nvPr>
            <p:ph type="sldNum" sz="quarter" idx="12"/>
          </p:nvPr>
        </p:nvSpPr>
        <p:spPr/>
        <p:txBody>
          <a:bodyPr/>
          <a:lstStyle/>
          <a:p>
            <a:fld id="{576012C1-3069-4AF3-BCE3-B426AE9E1E23}" type="slidenum">
              <a:rPr lang="en-US" smtClean="0"/>
              <a:pPr/>
              <a:t>9</a:t>
            </a:fld>
            <a:endParaRPr lang="en-US"/>
          </a:p>
        </p:txBody>
      </p:sp>
      <p:sp>
        <p:nvSpPr>
          <p:cNvPr id="6" name="Date Placeholder 5">
            <a:extLst>
              <a:ext uri="{FF2B5EF4-FFF2-40B4-BE49-F238E27FC236}">
                <a16:creationId xmlns:a16="http://schemas.microsoft.com/office/drawing/2014/main" id="{D2BD79FE-3BDF-4992-A5E5-049B5F89F19A}"/>
              </a:ext>
            </a:extLst>
          </p:cNvPr>
          <p:cNvSpPr>
            <a:spLocks noGrp="1"/>
          </p:cNvSpPr>
          <p:nvPr>
            <p:ph type="dt" sz="half" idx="2"/>
          </p:nvPr>
        </p:nvSpPr>
        <p:spPr/>
        <p:txBody>
          <a:bodyPr/>
          <a:lstStyle/>
          <a:p>
            <a:fld id="{BBBC1493-1DED-4960-86F6-5861BF48B166}" type="datetime1">
              <a:rPr lang="en-US" smtClean="0"/>
              <a:t>3/15/2024</a:t>
            </a:fld>
            <a:endParaRPr lang="en-US"/>
          </a:p>
        </p:txBody>
      </p:sp>
      <p:sp>
        <p:nvSpPr>
          <p:cNvPr id="8" name="Footer Placeholder 2">
            <a:extLst>
              <a:ext uri="{FF2B5EF4-FFF2-40B4-BE49-F238E27FC236}">
                <a16:creationId xmlns:a16="http://schemas.microsoft.com/office/drawing/2014/main" id="{4FB5ADCD-D48B-4694-8EA2-4D979B31AEB6}"/>
              </a:ext>
            </a:extLst>
          </p:cNvPr>
          <p:cNvSpPr>
            <a:spLocks noGrp="1"/>
          </p:cNvSpPr>
          <p:nvPr>
            <p:ph type="ftr" sz="quarter" idx="11"/>
          </p:nvPr>
        </p:nvSpPr>
        <p:spPr>
          <a:xfrm rot="16200000">
            <a:off x="9959341" y="4046537"/>
            <a:ext cx="3581400" cy="365125"/>
          </a:xfrm>
        </p:spPr>
        <p:txBody>
          <a:bodyPr/>
          <a:lstStyle/>
          <a:p>
            <a:r>
              <a:rPr lang="en-US"/>
              <a:t>Interim Meeting</a:t>
            </a:r>
          </a:p>
        </p:txBody>
      </p:sp>
    </p:spTree>
    <p:extLst>
      <p:ext uri="{BB962C8B-B14F-4D97-AF65-F5344CB8AC3E}">
        <p14:creationId xmlns:p14="http://schemas.microsoft.com/office/powerpoint/2010/main" val="3600535373"/>
      </p:ext>
    </p:extLst>
  </p:cSld>
  <p:clrMapOvr>
    <a:masterClrMapping/>
  </p:clrMapOvr>
</p:sld>
</file>

<file path=ppt/theme/theme1.xml><?xml version="1.0" encoding="utf-8"?>
<a:theme xmlns:a="http://schemas.openxmlformats.org/drawingml/2006/main" name="tanu 1">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8860F9C07FC047856EF46A2412AC50" ma:contentTypeVersion="7" ma:contentTypeDescription="Create a new document." ma:contentTypeScope="" ma:versionID="3171006e023e19876dc48b34d53f117c">
  <xsd:schema xmlns:xsd="http://www.w3.org/2001/XMLSchema" xmlns:xs="http://www.w3.org/2001/XMLSchema" xmlns:p="http://schemas.microsoft.com/office/2006/metadata/properties" xmlns:ns2="009e640a-6fb9-4a9b-811e-6965fbadb358" xmlns:ns3="db1fff23-5d4b-4add-820c-f8f3b3816bd2" targetNamespace="http://schemas.microsoft.com/office/2006/metadata/properties" ma:root="true" ma:fieldsID="93fd3a31f9b56be91b2f8ce1ab320124" ns2:_="" ns3:_="">
    <xsd:import namespace="009e640a-6fb9-4a9b-811e-6965fbadb358"/>
    <xsd:import namespace="db1fff23-5d4b-4add-820c-f8f3b3816b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9e640a-6fb9-4a9b-811e-6965fbadb3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1fff23-5d4b-4add-820c-f8f3b3816b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4341FF-354D-4187-B9F1-526C8E9942FA}">
  <ds:schemaRefs>
    <ds:schemaRef ds:uri="http://schemas.microsoft.com/sharepoint/v3/contenttype/forms"/>
  </ds:schemaRefs>
</ds:datastoreItem>
</file>

<file path=customXml/itemProps2.xml><?xml version="1.0" encoding="utf-8"?>
<ds:datastoreItem xmlns:ds="http://schemas.openxmlformats.org/officeDocument/2006/customXml" ds:itemID="{748E1F6D-1D8F-4D83-B28A-55244FDC1765}">
  <ds:schemaRefs>
    <ds:schemaRef ds:uri="009e640a-6fb9-4a9b-811e-6965fbadb358"/>
    <ds:schemaRef ds:uri="db1fff23-5d4b-4add-820c-f8f3b3816b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B0A750-C48E-4F3C-95AC-F085B7BC3587}">
  <ds:schemaRefs>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009e640a-6fb9-4a9b-811e-6965fbadb358"/>
    <ds:schemaRef ds:uri="http://schemas.openxmlformats.org/package/2006/metadata/core-properties"/>
    <ds:schemaRef ds:uri="db1fff23-5d4b-4add-820c-f8f3b3816b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TotalTime>
  <Words>4657</Words>
  <Application>Microsoft Office PowerPoint</Application>
  <PresentationFormat>Widescreen</PresentationFormat>
  <Paragraphs>1526</Paragraphs>
  <Slides>78</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78</vt:i4>
      </vt:variant>
    </vt:vector>
  </HeadingPairs>
  <TitlesOfParts>
    <vt:vector size="89" baseType="lpstr">
      <vt:lpstr>SimSun</vt:lpstr>
      <vt:lpstr>Arial</vt:lpstr>
      <vt:lpstr>Calibri</vt:lpstr>
      <vt:lpstr>Calibri Light</vt:lpstr>
      <vt:lpstr>Century Schoolbook</vt:lpstr>
      <vt:lpstr>Century Schoolbook (Headings)</vt:lpstr>
      <vt:lpstr>Times New Roman</vt:lpstr>
      <vt:lpstr>Wingdings</vt:lpstr>
      <vt:lpstr>Wingdings 2</vt:lpstr>
      <vt:lpstr>tanu 1</vt:lpstr>
      <vt:lpstr>Custom Design</vt:lpstr>
      <vt:lpstr>NCHRP 20-102(29)  New Mobility Options in Travel Demand Forecasting and Modeling: Research Presentation   </vt:lpstr>
      <vt:lpstr>Outline</vt:lpstr>
      <vt:lpstr>Outline</vt:lpstr>
      <vt:lpstr>Panel</vt:lpstr>
      <vt:lpstr>Research Team</vt:lpstr>
      <vt:lpstr>Project Objectives (from RFP)</vt:lpstr>
      <vt:lpstr>Project Timeline (Phase I)</vt:lpstr>
      <vt:lpstr>Project Timeline (Phase II)</vt:lpstr>
      <vt:lpstr>Outline</vt:lpstr>
      <vt:lpstr>Phase I: NMO selection, current analysis, and TDFM applications   </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 Literature Review</vt:lpstr>
      <vt:lpstr>Task II: Selection of NMOs</vt:lpstr>
      <vt:lpstr>Task III: Stakeholder Survey</vt:lpstr>
      <vt:lpstr>Task III: Stakeholder Survey </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Task III: Stakeholder Survey (cont.)</vt:lpstr>
      <vt:lpstr>Outline</vt:lpstr>
      <vt:lpstr>Phase II: Guidebook   </vt:lpstr>
      <vt:lpstr>Guidebook Outline</vt:lpstr>
      <vt:lpstr>Performance Metrics</vt:lpstr>
      <vt:lpstr>Performance Metrics</vt:lpstr>
      <vt:lpstr>Performance Metrics</vt:lpstr>
      <vt:lpstr>Performance Metrics</vt:lpstr>
      <vt:lpstr>Potential Impact of NMOs</vt:lpstr>
      <vt:lpstr>Potential Impact of NMO</vt:lpstr>
      <vt:lpstr>Potential Impact of NMO</vt:lpstr>
      <vt:lpstr>TDFM Updates</vt:lpstr>
      <vt:lpstr>TDFM Updates</vt:lpstr>
      <vt:lpstr>TDFM Updates</vt:lpstr>
      <vt:lpstr>TDFM Updates</vt:lpstr>
      <vt:lpstr>TDFM Updates</vt:lpstr>
      <vt:lpstr>Use Case Example 1</vt:lpstr>
      <vt:lpstr>Use Case Example 1</vt:lpstr>
      <vt:lpstr>Use Case Example 1</vt:lpstr>
      <vt:lpstr>Use Case Example 1</vt:lpstr>
      <vt:lpstr>Use Case Example 1</vt:lpstr>
      <vt:lpstr>Use Case Example 2</vt:lpstr>
      <vt:lpstr>Use Case Example 2</vt:lpstr>
      <vt:lpstr>Use Case Example 2</vt:lpstr>
      <vt:lpstr>Use Case Example 2</vt:lpstr>
      <vt:lpstr>Use Case Example 3</vt:lpstr>
      <vt:lpstr>Use Case Example 3</vt:lpstr>
      <vt:lpstr>Use Case Example 3</vt:lpstr>
      <vt:lpstr>Use Case Example 3</vt:lpstr>
      <vt:lpstr>Use Case Example 3</vt:lpstr>
      <vt:lpstr>Outline</vt:lpstr>
      <vt:lpstr>Implementation of Research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22-49 The Effect of Vehicle Mix  on Crash Frequency  and Crash Severity</dc:title>
  <dc:creator>Tanmoy Bhowmik</dc:creator>
  <cp:lastModifiedBy>English, Doug</cp:lastModifiedBy>
  <cp:revision>8</cp:revision>
  <dcterms:created xsi:type="dcterms:W3CDTF">2020-09-19T00:37:44Z</dcterms:created>
  <dcterms:modified xsi:type="dcterms:W3CDTF">2024-03-15T18:14:03Z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0x0101009B8860F9C07FC047856EF46A2412AC50</vt:lpwstr>
  </property>
</Properties>
</file>