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70" r:id="rId5"/>
  </p:sldMasterIdLst>
  <p:notesMasterIdLst>
    <p:notesMasterId r:id="rId47"/>
  </p:notesMasterIdLst>
  <p:sldIdLst>
    <p:sldId id="4445" r:id="rId6"/>
    <p:sldId id="260" r:id="rId7"/>
    <p:sldId id="1547" r:id="rId8"/>
    <p:sldId id="4467" r:id="rId9"/>
    <p:sldId id="4577" r:id="rId10"/>
    <p:sldId id="372" r:id="rId11"/>
    <p:sldId id="680" r:id="rId12"/>
    <p:sldId id="4575" r:id="rId13"/>
    <p:sldId id="682" r:id="rId14"/>
    <p:sldId id="4578" r:id="rId15"/>
    <p:sldId id="4581" r:id="rId16"/>
    <p:sldId id="4583" r:id="rId17"/>
    <p:sldId id="4492" r:id="rId18"/>
    <p:sldId id="4505" r:id="rId19"/>
    <p:sldId id="4506" r:id="rId20"/>
    <p:sldId id="4455" r:id="rId21"/>
    <p:sldId id="4481" r:id="rId22"/>
    <p:sldId id="4480" r:id="rId23"/>
    <p:sldId id="4569" r:id="rId24"/>
    <p:sldId id="4570" r:id="rId25"/>
    <p:sldId id="4571" r:id="rId26"/>
    <p:sldId id="4509" r:id="rId27"/>
    <p:sldId id="4511" r:id="rId28"/>
    <p:sldId id="4498" r:id="rId29"/>
    <p:sldId id="4508" r:id="rId30"/>
    <p:sldId id="4495" r:id="rId31"/>
    <p:sldId id="4513" r:id="rId32"/>
    <p:sldId id="4517" r:id="rId33"/>
    <p:sldId id="4518" r:id="rId34"/>
    <p:sldId id="4519" r:id="rId35"/>
    <p:sldId id="4520" r:id="rId36"/>
    <p:sldId id="4521" r:id="rId37"/>
    <p:sldId id="4522" r:id="rId38"/>
    <p:sldId id="4524" r:id="rId39"/>
    <p:sldId id="4553" r:id="rId40"/>
    <p:sldId id="4586" r:id="rId41"/>
    <p:sldId id="4585" r:id="rId42"/>
    <p:sldId id="1606" r:id="rId43"/>
    <p:sldId id="4587" r:id="rId44"/>
    <p:sldId id="4584" r:id="rId45"/>
    <p:sldId id="4588" r:id="rId46"/>
  </p:sldIdLst>
  <p:sldSz cx="9144000" cy="5143500" type="screen16x9"/>
  <p:notesSz cx="6858000" cy="9525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60" userDrawn="1">
          <p15:clr>
            <a:srgbClr val="A4A3A4"/>
          </p15:clr>
        </p15:guide>
        <p15:guide id="2" orient="horz" pos="1620">
          <p15:clr>
            <a:srgbClr val="A4A3A4"/>
          </p15:clr>
        </p15:guide>
        <p15:guide id="3" pos="3600" userDrawn="1">
          <p15:clr>
            <a:srgbClr val="A4A3A4"/>
          </p15:clr>
        </p15:guide>
        <p15:guide id="4" pos="1059" userDrawn="1">
          <p15:clr>
            <a:srgbClr val="A4A3A4"/>
          </p15:clr>
        </p15:guide>
        <p15:guide id="5" pos="4688" userDrawn="1">
          <p15:clr>
            <a:srgbClr val="A4A3A4"/>
          </p15:clr>
        </p15:guide>
        <p15:guide id="6" pos="4992" userDrawn="1">
          <p15:clr>
            <a:srgbClr val="A4A3A4"/>
          </p15:clr>
        </p15:guide>
        <p15:guide id="7" pos="7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29F370A-C0D7-5419-A256-471CD003E8A5}" name="Williams, Heather" initials="WH" userId="S::Heather.Williams@noblis.org::8a238b1e-42bc-4e13-b743-bfcd6dae404a" providerId="AD"/>
  <p188:author id="{99F4D037-1D63-2C3E-2299-BF2A7808C7FC}" name="Samach, Matt" initials="SM" userId="S::matt.samach@noblis.org::6ca15509-7043-4e3a-9615-2cb3582a1830" providerId="AD"/>
  <p188:author id="{75CF24C9-0B8D-0D59-2B0A-D8D97D01731C}" name="Doran, Jennie" initials="DJ" userId="S::jennie.doran@noblis.org::d66c8cb8-73af-4abf-8061-abe78778f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umas, Erinn (Contractor)" initials="DE(" lastIdx="3" clrIdx="0">
    <p:extLst>
      <p:ext uri="{19B8F6BF-5375-455C-9EA6-DF929625EA0E}">
        <p15:presenceInfo xmlns:p15="http://schemas.microsoft.com/office/powerpoint/2012/main" userId="S::erinn.dumas@noblis.org::1f89f29a-91de-4f09-aa34-c4fa596e4594" providerId="AD"/>
      </p:ext>
    </p:extLst>
  </p:cmAuthor>
  <p:cmAuthor id="2" name="Doran, Jennie" initials="DJ" lastIdx="28" clrIdx="1">
    <p:extLst>
      <p:ext uri="{19B8F6BF-5375-455C-9EA6-DF929625EA0E}">
        <p15:presenceInfo xmlns:p15="http://schemas.microsoft.com/office/powerpoint/2012/main" userId="S::jennie.doran@noblis.org::d66c8cb8-73af-4abf-8061-abe78778f870" providerId="AD"/>
      </p:ext>
    </p:extLst>
  </p:cmAuthor>
  <p:cmAuthor id="3" name="Root, Mark" initials="RM" lastIdx="5" clrIdx="2">
    <p:extLst>
      <p:ext uri="{19B8F6BF-5375-455C-9EA6-DF929625EA0E}">
        <p15:presenceInfo xmlns:p15="http://schemas.microsoft.com/office/powerpoint/2012/main" userId="S::Mark.Root@noblis.org::6f798a03-b35b-4349-b7cf-b4c90ebf6172" providerId="AD"/>
      </p:ext>
    </p:extLst>
  </p:cmAuthor>
  <p:cmAuthor id="4" name="Arevalo, Kenneth" initials="AK" lastIdx="4" clrIdx="3">
    <p:extLst>
      <p:ext uri="{19B8F6BF-5375-455C-9EA6-DF929625EA0E}">
        <p15:presenceInfo xmlns:p15="http://schemas.microsoft.com/office/powerpoint/2012/main" userId="S::kenneth.arevalo@noblis.org::dcc9faa0-1f17-4ce7-8ac2-edec20b7ca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F"/>
    <a:srgbClr val="CCDFFF"/>
    <a:srgbClr val="1BE6D1"/>
    <a:srgbClr val="D0EBE8"/>
    <a:srgbClr val="93C93D"/>
    <a:srgbClr val="EAEBEA"/>
    <a:srgbClr val="E4E5E4"/>
    <a:srgbClr val="FF900D"/>
    <a:srgbClr val="7BF3E7"/>
    <a:srgbClr val="95C9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B552D-A8FC-4527-8716-BA08D91408E4}" v="1" dt="2023-07-12T16:01:27.582"/>
    <p1510:client id="{4B55AE83-AAF1-4B50-90A0-6BE95B661168}" v="12" dt="2023-07-12T16:54:27.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93" autoAdjust="0"/>
  </p:normalViewPr>
  <p:slideViewPr>
    <p:cSldViewPr snapToGrid="0">
      <p:cViewPr varScale="1">
        <p:scale>
          <a:sx n="88" d="100"/>
          <a:sy n="88" d="100"/>
        </p:scale>
        <p:origin x="1056" y="78"/>
      </p:cViewPr>
      <p:guideLst>
        <p:guide pos="2160"/>
        <p:guide orient="horz" pos="1620"/>
        <p:guide pos="3600"/>
        <p:guide pos="1059"/>
        <p:guide pos="4688"/>
        <p:guide pos="4992"/>
        <p:guide pos="768"/>
      </p:guideLst>
    </p:cSldViewPr>
  </p:slideViewPr>
  <p:notesTextViewPr>
    <p:cViewPr>
      <p:scale>
        <a:sx n="1" d="1"/>
        <a:sy n="1" d="1"/>
      </p:scale>
      <p:origin x="0" y="0"/>
    </p:cViewPr>
  </p:notesTextViewPr>
  <p:notesViewPr>
    <p:cSldViewPr snapToGrid="0">
      <p:cViewPr varScale="1">
        <p:scale>
          <a:sx n="202" d="100"/>
          <a:sy n="202" d="100"/>
        </p:scale>
        <p:origin x="115" y="11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udevan, Meenakshy" userId="e0ee897b-0b2a-4d78-a699-b81b5d2c0aba" providerId="ADAL" clId="{A80205CA-E7F3-4308-90DE-725E07ABB573}"/>
    <pc:docChg chg="custSel modSld">
      <pc:chgData name="Vasudevan, Meenakshy" userId="e0ee897b-0b2a-4d78-a699-b81b5d2c0aba" providerId="ADAL" clId="{A80205CA-E7F3-4308-90DE-725E07ABB573}" dt="2023-04-11T13:34:36.440" v="66"/>
      <pc:docMkLst>
        <pc:docMk/>
      </pc:docMkLst>
      <pc:sldChg chg="modSp mod">
        <pc:chgData name="Vasudevan, Meenakshy" userId="e0ee897b-0b2a-4d78-a699-b81b5d2c0aba" providerId="ADAL" clId="{A80205CA-E7F3-4308-90DE-725E07ABB573}" dt="2023-04-11T13:34:08.472" v="64" actId="20577"/>
        <pc:sldMkLst>
          <pc:docMk/>
          <pc:sldMk cId="3620432629" sldId="260"/>
        </pc:sldMkLst>
        <pc:spChg chg="mod">
          <ac:chgData name="Vasudevan, Meenakshy" userId="e0ee897b-0b2a-4d78-a699-b81b5d2c0aba" providerId="ADAL" clId="{A80205CA-E7F3-4308-90DE-725E07ABB573}" dt="2023-04-11T13:34:08.472" v="64" actId="20577"/>
          <ac:spMkLst>
            <pc:docMk/>
            <pc:sldMk cId="3620432629" sldId="260"/>
            <ac:spMk id="3" creationId="{D4CF26AD-4227-4F07-BCAD-215A9149F290}"/>
          </ac:spMkLst>
        </pc:spChg>
      </pc:sldChg>
      <pc:sldChg chg="addSp delSp modSp mod">
        <pc:chgData name="Vasudevan, Meenakshy" userId="e0ee897b-0b2a-4d78-a699-b81b5d2c0aba" providerId="ADAL" clId="{A80205CA-E7F3-4308-90DE-725E07ABB573}" dt="2023-04-11T13:34:36.440" v="66"/>
        <pc:sldMkLst>
          <pc:docMk/>
          <pc:sldMk cId="4282679525" sldId="4587"/>
        </pc:sldMkLst>
        <pc:spChg chg="add mod">
          <ac:chgData name="Vasudevan, Meenakshy" userId="e0ee897b-0b2a-4d78-a699-b81b5d2c0aba" providerId="ADAL" clId="{A80205CA-E7F3-4308-90DE-725E07ABB573}" dt="2023-04-11T13:34:36.440" v="66"/>
          <ac:spMkLst>
            <pc:docMk/>
            <pc:sldMk cId="4282679525" sldId="4587"/>
            <ac:spMk id="3" creationId="{8E1A1D42-9B87-20FB-4E12-3DEAAD75B183}"/>
          </ac:spMkLst>
        </pc:spChg>
        <pc:spChg chg="del">
          <ac:chgData name="Vasudevan, Meenakshy" userId="e0ee897b-0b2a-4d78-a699-b81b5d2c0aba" providerId="ADAL" clId="{A80205CA-E7F3-4308-90DE-725E07ABB573}" dt="2023-04-11T13:34:31.833" v="65" actId="478"/>
          <ac:spMkLst>
            <pc:docMk/>
            <pc:sldMk cId="4282679525" sldId="4587"/>
            <ac:spMk id="4" creationId="{520EB3E9-508D-4D73-0349-1842293201C6}"/>
          </ac:spMkLst>
        </pc:spChg>
      </pc:sldChg>
    </pc:docChg>
  </pc:docChgLst>
  <pc:docChgLst>
    <pc:chgData name="Vasudevan, Meenakshy" userId="e0ee897b-0b2a-4d78-a699-b81b5d2c0aba" providerId="ADAL" clId="{3C8B552D-A8FC-4527-8716-BA08D91408E4}"/>
    <pc:docChg chg="addSld modSld">
      <pc:chgData name="Vasudevan, Meenakshy" userId="e0ee897b-0b2a-4d78-a699-b81b5d2c0aba" providerId="ADAL" clId="{3C8B552D-A8FC-4527-8716-BA08D91408E4}" dt="2023-07-12T16:06:23.764" v="34" actId="255"/>
      <pc:docMkLst>
        <pc:docMk/>
      </pc:docMkLst>
      <pc:sldChg chg="modSp add mod">
        <pc:chgData name="Vasudevan, Meenakshy" userId="e0ee897b-0b2a-4d78-a699-b81b5d2c0aba" providerId="ADAL" clId="{3C8B552D-A8FC-4527-8716-BA08D91408E4}" dt="2023-07-12T16:06:23.764" v="34" actId="255"/>
        <pc:sldMkLst>
          <pc:docMk/>
          <pc:sldMk cId="512305708" sldId="4588"/>
        </pc:sldMkLst>
        <pc:spChg chg="mod">
          <ac:chgData name="Vasudevan, Meenakshy" userId="e0ee897b-0b2a-4d78-a699-b81b5d2c0aba" providerId="ADAL" clId="{3C8B552D-A8FC-4527-8716-BA08D91408E4}" dt="2023-07-12T16:06:09.569" v="32" actId="20577"/>
          <ac:spMkLst>
            <pc:docMk/>
            <pc:sldMk cId="512305708" sldId="4588"/>
            <ac:spMk id="2" creationId="{6FAE1ABE-55BE-E475-0445-751180DE315E}"/>
          </ac:spMkLst>
        </pc:spChg>
        <pc:spChg chg="mod">
          <ac:chgData name="Vasudevan, Meenakshy" userId="e0ee897b-0b2a-4d78-a699-b81b5d2c0aba" providerId="ADAL" clId="{3C8B552D-A8FC-4527-8716-BA08D91408E4}" dt="2023-07-12T16:06:23.764" v="34" actId="255"/>
          <ac:spMkLst>
            <pc:docMk/>
            <pc:sldMk cId="512305708" sldId="4588"/>
            <ac:spMk id="3" creationId="{C8CF80DD-F47E-AFE9-EEB4-3B9BA2DE4CD4}"/>
          </ac:spMkLst>
        </pc:spChg>
      </pc:sldChg>
    </pc:docChg>
  </pc:docChgLst>
  <pc:docChgLst>
    <pc:chgData name="Vasudevan, Meenakshy" userId="e0ee897b-0b2a-4d78-a699-b81b5d2c0aba" providerId="ADAL" clId="{8F8E2506-6C91-427F-8FA7-523C24443BD9}"/>
    <pc:docChg chg="modSld">
      <pc:chgData name="Vasudevan, Meenakshy" userId="e0ee897b-0b2a-4d78-a699-b81b5d2c0aba" providerId="ADAL" clId="{8F8E2506-6C91-427F-8FA7-523C24443BD9}" dt="2023-07-12T19:03:47.734" v="38" actId="1038"/>
      <pc:docMkLst>
        <pc:docMk/>
      </pc:docMkLst>
      <pc:sldChg chg="modSp mod">
        <pc:chgData name="Vasudevan, Meenakshy" userId="e0ee897b-0b2a-4d78-a699-b81b5d2c0aba" providerId="ADAL" clId="{8F8E2506-6C91-427F-8FA7-523C24443BD9}" dt="2023-07-12T19:03:47.734" v="38" actId="1038"/>
        <pc:sldMkLst>
          <pc:docMk/>
          <pc:sldMk cId="3620432629" sldId="260"/>
        </pc:sldMkLst>
        <pc:spChg chg="mod">
          <ac:chgData name="Vasudevan, Meenakshy" userId="e0ee897b-0b2a-4d78-a699-b81b5d2c0aba" providerId="ADAL" clId="{8F8E2506-6C91-427F-8FA7-523C24443BD9}" dt="2023-07-12T19:03:27.744" v="19" actId="14100"/>
          <ac:spMkLst>
            <pc:docMk/>
            <pc:sldMk cId="3620432629" sldId="260"/>
            <ac:spMk id="3" creationId="{D4CF26AD-4227-4F07-BCAD-215A9149F290}"/>
          </ac:spMkLst>
        </pc:spChg>
        <pc:spChg chg="mod">
          <ac:chgData name="Vasudevan, Meenakshy" userId="e0ee897b-0b2a-4d78-a699-b81b5d2c0aba" providerId="ADAL" clId="{8F8E2506-6C91-427F-8FA7-523C24443BD9}" dt="2023-07-12T19:03:47.734" v="38" actId="1038"/>
          <ac:spMkLst>
            <pc:docMk/>
            <pc:sldMk cId="3620432629" sldId="260"/>
            <ac:spMk id="6" creationId="{2B326C2B-5BB4-5805-99C4-DDC7B4623F10}"/>
          </ac:spMkLst>
        </pc:spChg>
      </pc:sldChg>
    </pc:docChg>
  </pc:docChgLst>
  <pc:docChgLst>
    <pc:chgData name="Vasudevan, Meenakshy" userId="S::meenakshy.vasudevan@noblis.org::e0ee897b-0b2a-4d78-a699-b81b5d2c0aba" providerId="AD" clId="Web-{4B55AE83-AAF1-4B50-90A0-6BE95B661168}"/>
    <pc:docChg chg="modSld">
      <pc:chgData name="Vasudevan, Meenakshy" userId="S::meenakshy.vasudevan@noblis.org::e0ee897b-0b2a-4d78-a699-b81b5d2c0aba" providerId="AD" clId="Web-{4B55AE83-AAF1-4B50-90A0-6BE95B661168}" dt="2023-07-12T16:54:27.382" v="11" actId="20577"/>
      <pc:docMkLst>
        <pc:docMk/>
      </pc:docMkLst>
      <pc:sldChg chg="modSp">
        <pc:chgData name="Vasudevan, Meenakshy" userId="S::meenakshy.vasudevan@noblis.org::e0ee897b-0b2a-4d78-a699-b81b5d2c0aba" providerId="AD" clId="Web-{4B55AE83-AAF1-4B50-90A0-6BE95B661168}" dt="2023-07-12T16:54:27.382" v="11" actId="20577"/>
        <pc:sldMkLst>
          <pc:docMk/>
          <pc:sldMk cId="4286204460" sldId="4445"/>
        </pc:sldMkLst>
        <pc:spChg chg="mod">
          <ac:chgData name="Vasudevan, Meenakshy" userId="S::meenakshy.vasudevan@noblis.org::e0ee897b-0b2a-4d78-a699-b81b5d2c0aba" providerId="AD" clId="Web-{4B55AE83-AAF1-4B50-90A0-6BE95B661168}" dt="2023-07-12T16:54:27.382" v="11" actId="20577"/>
          <ac:spMkLst>
            <pc:docMk/>
            <pc:sldMk cId="4286204460" sldId="4445"/>
            <ac:spMk id="3" creationId="{40FB406B-2DDD-58BC-5754-C2C7156E653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40054-7192-4220-9A5D-4D6D970F3634}" type="doc">
      <dgm:prSet loTypeId="urn:microsoft.com/office/officeart/2011/layout/CircleProcess" loCatId="process" qsTypeId="urn:microsoft.com/office/officeart/2005/8/quickstyle/simple1" qsCatId="simple" csTypeId="urn:microsoft.com/office/officeart/2005/8/colors/accent1_2" csCatId="accent1" phldr="1"/>
      <dgm:spPr/>
    </dgm:pt>
    <dgm:pt modelId="{D2D610E8-57DB-4E30-9A7D-ACED7D0CD861}">
      <dgm:prSet phldrT="[Text]" custT="1"/>
      <dgm:spPr/>
      <dgm:t>
        <a:bodyPr/>
        <a:lstStyle/>
        <a:p>
          <a:pPr>
            <a:lnSpc>
              <a:spcPct val="100000"/>
            </a:lnSpc>
            <a:spcAft>
              <a:spcPts val="0"/>
            </a:spcAft>
          </a:pPr>
          <a:r>
            <a:rPr lang="en-US" sz="1000" b="1" dirty="0"/>
            <a:t>Assess CAT Data Sources’ Suitability</a:t>
          </a:r>
        </a:p>
      </dgm:t>
    </dgm:pt>
    <dgm:pt modelId="{65BD1C8B-788F-4B6E-A8B4-64D238C227C9}" type="parTrans" cxnId="{AFEAEF4E-47C6-4001-9D06-477199CA9EBB}">
      <dgm:prSet/>
      <dgm:spPr/>
      <dgm:t>
        <a:bodyPr/>
        <a:lstStyle/>
        <a:p>
          <a:endParaRPr lang="en-US" sz="1000" b="1"/>
        </a:p>
      </dgm:t>
    </dgm:pt>
    <dgm:pt modelId="{3F22B3FB-FEE4-4551-BFD6-474AAF5B05E9}" type="sibTrans" cxnId="{AFEAEF4E-47C6-4001-9D06-477199CA9EBB}">
      <dgm:prSet/>
      <dgm:spPr/>
      <dgm:t>
        <a:bodyPr/>
        <a:lstStyle/>
        <a:p>
          <a:endParaRPr lang="en-US" sz="1000" b="1"/>
        </a:p>
      </dgm:t>
    </dgm:pt>
    <dgm:pt modelId="{05793107-703C-41B3-AEEF-7F94CDF19E8C}">
      <dgm:prSet phldrT="[Text]" custT="1"/>
      <dgm:spPr/>
      <dgm:t>
        <a:bodyPr/>
        <a:lstStyle/>
        <a:p>
          <a:pPr>
            <a:lnSpc>
              <a:spcPct val="100000"/>
            </a:lnSpc>
            <a:spcAft>
              <a:spcPts val="0"/>
            </a:spcAft>
          </a:pPr>
          <a:r>
            <a:rPr lang="en-US" sz="1000" b="1"/>
            <a:t>Develop Experimental Design</a:t>
          </a:r>
        </a:p>
      </dgm:t>
    </dgm:pt>
    <dgm:pt modelId="{FC05A1B7-5233-4409-B316-35EA53956E48}" type="parTrans" cxnId="{417563DE-9AA3-48E7-B45F-ED26ED1D8CC5}">
      <dgm:prSet/>
      <dgm:spPr/>
      <dgm:t>
        <a:bodyPr/>
        <a:lstStyle/>
        <a:p>
          <a:endParaRPr lang="en-US" sz="1000" b="1"/>
        </a:p>
      </dgm:t>
    </dgm:pt>
    <dgm:pt modelId="{A30A10C7-A1E1-4BE3-86E0-8E98B8C5CD70}" type="sibTrans" cxnId="{417563DE-9AA3-48E7-B45F-ED26ED1D8CC5}">
      <dgm:prSet/>
      <dgm:spPr/>
      <dgm:t>
        <a:bodyPr/>
        <a:lstStyle/>
        <a:p>
          <a:endParaRPr lang="en-US" sz="1000" b="1"/>
        </a:p>
      </dgm:t>
    </dgm:pt>
    <dgm:pt modelId="{1AD1612F-CDDD-48C0-9808-7AFCA22FCB3F}">
      <dgm:prSet phldrT="[Text]" custT="1"/>
      <dgm:spPr/>
      <dgm:t>
        <a:bodyPr/>
        <a:lstStyle/>
        <a:p>
          <a:pPr>
            <a:lnSpc>
              <a:spcPct val="100000"/>
            </a:lnSpc>
            <a:spcAft>
              <a:spcPts val="0"/>
            </a:spcAft>
          </a:pPr>
          <a:r>
            <a:rPr lang="en-US" sz="1000" b="1"/>
            <a:t>Develop and Calibrate Simulation Models</a:t>
          </a:r>
        </a:p>
      </dgm:t>
    </dgm:pt>
    <dgm:pt modelId="{A5170215-10EB-4632-A4C2-42741C179074}" type="parTrans" cxnId="{28CA2008-DFB5-40CA-A8B7-B0BF420C9199}">
      <dgm:prSet/>
      <dgm:spPr/>
      <dgm:t>
        <a:bodyPr/>
        <a:lstStyle/>
        <a:p>
          <a:endParaRPr lang="en-US" sz="1000" b="1"/>
        </a:p>
      </dgm:t>
    </dgm:pt>
    <dgm:pt modelId="{46825C05-1D38-4F0B-A108-69389DE2D106}" type="sibTrans" cxnId="{28CA2008-DFB5-40CA-A8B7-B0BF420C9199}">
      <dgm:prSet/>
      <dgm:spPr/>
      <dgm:t>
        <a:bodyPr/>
        <a:lstStyle/>
        <a:p>
          <a:endParaRPr lang="en-US" sz="1000" b="1"/>
        </a:p>
      </dgm:t>
    </dgm:pt>
    <dgm:pt modelId="{4F9CD55D-EF82-4925-963A-64FCD916422F}">
      <dgm:prSet phldrT="[Text]" custT="1"/>
      <dgm:spPr/>
      <dgm:t>
        <a:bodyPr/>
        <a:lstStyle/>
        <a:p>
          <a:pPr>
            <a:lnSpc>
              <a:spcPct val="100000"/>
            </a:lnSpc>
            <a:spcAft>
              <a:spcPts val="0"/>
            </a:spcAft>
          </a:pPr>
          <a:r>
            <a:rPr lang="en-US" sz="1000" b="1"/>
            <a:t>Develop Baseline and Enhanced Ramp Metering Strategies</a:t>
          </a:r>
        </a:p>
      </dgm:t>
    </dgm:pt>
    <dgm:pt modelId="{8E041733-EB31-4B8D-B0E2-21CE2D3179F2}" type="parTrans" cxnId="{E032B51B-F277-4DDF-AA79-87E76ACCF722}">
      <dgm:prSet/>
      <dgm:spPr/>
      <dgm:t>
        <a:bodyPr/>
        <a:lstStyle/>
        <a:p>
          <a:endParaRPr lang="en-US" sz="1000" b="1"/>
        </a:p>
      </dgm:t>
    </dgm:pt>
    <dgm:pt modelId="{9FF575DF-0747-44A3-BF51-D9FE971EE94E}" type="sibTrans" cxnId="{E032B51B-F277-4DDF-AA79-87E76ACCF722}">
      <dgm:prSet/>
      <dgm:spPr/>
      <dgm:t>
        <a:bodyPr/>
        <a:lstStyle/>
        <a:p>
          <a:endParaRPr lang="en-US" sz="1000" b="1"/>
        </a:p>
      </dgm:t>
    </dgm:pt>
    <dgm:pt modelId="{A641FD86-94FB-4C87-8E9C-47D245646B50}">
      <dgm:prSet phldrT="[Text]" custT="1"/>
      <dgm:spPr/>
      <dgm:t>
        <a:bodyPr/>
        <a:lstStyle/>
        <a:p>
          <a:pPr>
            <a:lnSpc>
              <a:spcPct val="100000"/>
            </a:lnSpc>
            <a:spcAft>
              <a:spcPts val="0"/>
            </a:spcAft>
          </a:pPr>
          <a:r>
            <a:rPr lang="en-US" sz="1000" b="1"/>
            <a:t>Evaluate Enhanced Ramp Metering Strategies</a:t>
          </a:r>
        </a:p>
      </dgm:t>
    </dgm:pt>
    <dgm:pt modelId="{B9ECB7A9-5876-41FE-9CA1-840D536F618E}" type="parTrans" cxnId="{E5CD55F8-FB4F-4266-BA83-B571DF0D73C3}">
      <dgm:prSet/>
      <dgm:spPr/>
      <dgm:t>
        <a:bodyPr/>
        <a:lstStyle/>
        <a:p>
          <a:endParaRPr lang="en-US" sz="1000" b="1"/>
        </a:p>
      </dgm:t>
    </dgm:pt>
    <dgm:pt modelId="{8A0B518A-E999-423A-869A-64F170204359}" type="sibTrans" cxnId="{E5CD55F8-FB4F-4266-BA83-B571DF0D73C3}">
      <dgm:prSet/>
      <dgm:spPr/>
      <dgm:t>
        <a:bodyPr/>
        <a:lstStyle/>
        <a:p>
          <a:endParaRPr lang="en-US" sz="1000" b="1"/>
        </a:p>
      </dgm:t>
    </dgm:pt>
    <dgm:pt modelId="{7C7FA407-9730-4AD5-AD41-48C2A0C0D178}" type="pres">
      <dgm:prSet presAssocID="{87440054-7192-4220-9A5D-4D6D970F3634}" presName="Name0" presStyleCnt="0">
        <dgm:presLayoutVars>
          <dgm:chMax val="11"/>
          <dgm:chPref val="11"/>
          <dgm:dir/>
          <dgm:resizeHandles/>
        </dgm:presLayoutVars>
      </dgm:prSet>
      <dgm:spPr/>
    </dgm:pt>
    <dgm:pt modelId="{8E5E30F5-0410-4B93-A468-C567E42D1369}" type="pres">
      <dgm:prSet presAssocID="{A641FD86-94FB-4C87-8E9C-47D245646B50}" presName="Accent5" presStyleCnt="0"/>
      <dgm:spPr/>
    </dgm:pt>
    <dgm:pt modelId="{E4FE0055-1D3A-4DC2-9942-CC58C039A247}" type="pres">
      <dgm:prSet presAssocID="{A641FD86-94FB-4C87-8E9C-47D245646B50}" presName="Accent" presStyleLbl="node1" presStyleIdx="0" presStyleCnt="5"/>
      <dgm:spPr/>
    </dgm:pt>
    <dgm:pt modelId="{107B3E4E-0FDB-4D02-B795-A109E8ABCE8B}" type="pres">
      <dgm:prSet presAssocID="{A641FD86-94FB-4C87-8E9C-47D245646B50}" presName="ParentBackground5" presStyleCnt="0"/>
      <dgm:spPr/>
    </dgm:pt>
    <dgm:pt modelId="{566FF449-E842-4593-8F4E-6F3E508C7FD3}" type="pres">
      <dgm:prSet presAssocID="{A641FD86-94FB-4C87-8E9C-47D245646B50}" presName="ParentBackground" presStyleLbl="fgAcc1" presStyleIdx="0" presStyleCnt="5"/>
      <dgm:spPr/>
    </dgm:pt>
    <dgm:pt modelId="{E7EFA31E-B3D7-4416-B1E5-DD7160554DEB}" type="pres">
      <dgm:prSet presAssocID="{A641FD86-94FB-4C87-8E9C-47D245646B50}" presName="Parent5" presStyleLbl="revTx" presStyleIdx="0" presStyleCnt="0">
        <dgm:presLayoutVars>
          <dgm:chMax val="1"/>
          <dgm:chPref val="1"/>
          <dgm:bulletEnabled val="1"/>
        </dgm:presLayoutVars>
      </dgm:prSet>
      <dgm:spPr/>
    </dgm:pt>
    <dgm:pt modelId="{3EE074FA-3471-44C0-9B7B-E2B8046DE285}" type="pres">
      <dgm:prSet presAssocID="{4F9CD55D-EF82-4925-963A-64FCD916422F}" presName="Accent4" presStyleCnt="0"/>
      <dgm:spPr/>
    </dgm:pt>
    <dgm:pt modelId="{4EF9B723-3A64-42AE-8A93-ABD29DC7A984}" type="pres">
      <dgm:prSet presAssocID="{4F9CD55D-EF82-4925-963A-64FCD916422F}" presName="Accent" presStyleLbl="node1" presStyleIdx="1" presStyleCnt="5"/>
      <dgm:spPr/>
    </dgm:pt>
    <dgm:pt modelId="{2250C3FC-8A7D-43A1-BFCE-C01B9FCD706A}" type="pres">
      <dgm:prSet presAssocID="{4F9CD55D-EF82-4925-963A-64FCD916422F}" presName="ParentBackground4" presStyleCnt="0"/>
      <dgm:spPr/>
    </dgm:pt>
    <dgm:pt modelId="{55517791-BCBE-409A-9607-EE04D871F0E0}" type="pres">
      <dgm:prSet presAssocID="{4F9CD55D-EF82-4925-963A-64FCD916422F}" presName="ParentBackground" presStyleLbl="fgAcc1" presStyleIdx="1" presStyleCnt="5"/>
      <dgm:spPr/>
    </dgm:pt>
    <dgm:pt modelId="{3C149493-FF4A-4761-88A0-74E81D65D77A}" type="pres">
      <dgm:prSet presAssocID="{4F9CD55D-EF82-4925-963A-64FCD916422F}" presName="Parent4" presStyleLbl="revTx" presStyleIdx="0" presStyleCnt="0">
        <dgm:presLayoutVars>
          <dgm:chMax val="1"/>
          <dgm:chPref val="1"/>
          <dgm:bulletEnabled val="1"/>
        </dgm:presLayoutVars>
      </dgm:prSet>
      <dgm:spPr/>
    </dgm:pt>
    <dgm:pt modelId="{519F586D-6F68-4A29-AD63-032C4F65B4B1}" type="pres">
      <dgm:prSet presAssocID="{1AD1612F-CDDD-48C0-9808-7AFCA22FCB3F}" presName="Accent3" presStyleCnt="0"/>
      <dgm:spPr/>
    </dgm:pt>
    <dgm:pt modelId="{EF37FD86-06FB-4B63-8740-F1E53B2FE9B9}" type="pres">
      <dgm:prSet presAssocID="{1AD1612F-CDDD-48C0-9808-7AFCA22FCB3F}" presName="Accent" presStyleLbl="node1" presStyleIdx="2" presStyleCnt="5"/>
      <dgm:spPr/>
    </dgm:pt>
    <dgm:pt modelId="{0CFE86C2-51DC-424E-9973-500B1903AB0B}" type="pres">
      <dgm:prSet presAssocID="{1AD1612F-CDDD-48C0-9808-7AFCA22FCB3F}" presName="ParentBackground3" presStyleCnt="0"/>
      <dgm:spPr/>
    </dgm:pt>
    <dgm:pt modelId="{4325C2E5-9728-4ED6-BA8C-E94AE4D6781E}" type="pres">
      <dgm:prSet presAssocID="{1AD1612F-CDDD-48C0-9808-7AFCA22FCB3F}" presName="ParentBackground" presStyleLbl="fgAcc1" presStyleIdx="2" presStyleCnt="5"/>
      <dgm:spPr/>
    </dgm:pt>
    <dgm:pt modelId="{84685C66-CBDD-47A7-9CB6-4F45FB8E7B92}" type="pres">
      <dgm:prSet presAssocID="{1AD1612F-CDDD-48C0-9808-7AFCA22FCB3F}" presName="Parent3" presStyleLbl="revTx" presStyleIdx="0" presStyleCnt="0">
        <dgm:presLayoutVars>
          <dgm:chMax val="1"/>
          <dgm:chPref val="1"/>
          <dgm:bulletEnabled val="1"/>
        </dgm:presLayoutVars>
      </dgm:prSet>
      <dgm:spPr/>
    </dgm:pt>
    <dgm:pt modelId="{E76A650E-D76C-4B9C-BD02-FE0A44AA71DC}" type="pres">
      <dgm:prSet presAssocID="{05793107-703C-41B3-AEEF-7F94CDF19E8C}" presName="Accent2" presStyleCnt="0"/>
      <dgm:spPr/>
    </dgm:pt>
    <dgm:pt modelId="{85FA5E64-3566-44B3-8414-95F35C2B30D7}" type="pres">
      <dgm:prSet presAssocID="{05793107-703C-41B3-AEEF-7F94CDF19E8C}" presName="Accent" presStyleLbl="node1" presStyleIdx="3" presStyleCnt="5"/>
      <dgm:spPr/>
    </dgm:pt>
    <dgm:pt modelId="{689E59AF-EB00-4CED-BCB8-615ED0A956E9}" type="pres">
      <dgm:prSet presAssocID="{05793107-703C-41B3-AEEF-7F94CDF19E8C}" presName="ParentBackground2" presStyleCnt="0"/>
      <dgm:spPr/>
    </dgm:pt>
    <dgm:pt modelId="{BD89401A-3EA9-4FF2-9F2A-B080EBFD2EED}" type="pres">
      <dgm:prSet presAssocID="{05793107-703C-41B3-AEEF-7F94CDF19E8C}" presName="ParentBackground" presStyleLbl="fgAcc1" presStyleIdx="3" presStyleCnt="5"/>
      <dgm:spPr/>
    </dgm:pt>
    <dgm:pt modelId="{720675F8-BB14-42C4-9FEA-80DECE0390CB}" type="pres">
      <dgm:prSet presAssocID="{05793107-703C-41B3-AEEF-7F94CDF19E8C}" presName="Parent2" presStyleLbl="revTx" presStyleIdx="0" presStyleCnt="0">
        <dgm:presLayoutVars>
          <dgm:chMax val="1"/>
          <dgm:chPref val="1"/>
          <dgm:bulletEnabled val="1"/>
        </dgm:presLayoutVars>
      </dgm:prSet>
      <dgm:spPr/>
    </dgm:pt>
    <dgm:pt modelId="{F7757D5E-E472-465B-BBFD-C18C0CEF47E8}" type="pres">
      <dgm:prSet presAssocID="{D2D610E8-57DB-4E30-9A7D-ACED7D0CD861}" presName="Accent1" presStyleCnt="0"/>
      <dgm:spPr/>
    </dgm:pt>
    <dgm:pt modelId="{D9561CC8-F509-4367-8963-05793DC3749E}" type="pres">
      <dgm:prSet presAssocID="{D2D610E8-57DB-4E30-9A7D-ACED7D0CD861}" presName="Accent" presStyleLbl="node1" presStyleIdx="4" presStyleCnt="5"/>
      <dgm:spPr/>
    </dgm:pt>
    <dgm:pt modelId="{F5F78DF5-B36F-46B5-B287-6F505D54780B}" type="pres">
      <dgm:prSet presAssocID="{D2D610E8-57DB-4E30-9A7D-ACED7D0CD861}" presName="ParentBackground1" presStyleCnt="0"/>
      <dgm:spPr/>
    </dgm:pt>
    <dgm:pt modelId="{8DF98544-71E8-4270-A6A5-F4CBF2214613}" type="pres">
      <dgm:prSet presAssocID="{D2D610E8-57DB-4E30-9A7D-ACED7D0CD861}" presName="ParentBackground" presStyleLbl="fgAcc1" presStyleIdx="4" presStyleCnt="5"/>
      <dgm:spPr/>
    </dgm:pt>
    <dgm:pt modelId="{A92E01FD-4D37-421C-8C0E-406ABFA2E655}" type="pres">
      <dgm:prSet presAssocID="{D2D610E8-57DB-4E30-9A7D-ACED7D0CD861}" presName="Parent1" presStyleLbl="revTx" presStyleIdx="0" presStyleCnt="0">
        <dgm:presLayoutVars>
          <dgm:chMax val="1"/>
          <dgm:chPref val="1"/>
          <dgm:bulletEnabled val="1"/>
        </dgm:presLayoutVars>
      </dgm:prSet>
      <dgm:spPr/>
    </dgm:pt>
  </dgm:ptLst>
  <dgm:cxnLst>
    <dgm:cxn modelId="{28CA2008-DFB5-40CA-A8B7-B0BF420C9199}" srcId="{87440054-7192-4220-9A5D-4D6D970F3634}" destId="{1AD1612F-CDDD-48C0-9808-7AFCA22FCB3F}" srcOrd="2" destOrd="0" parTransId="{A5170215-10EB-4632-A4C2-42741C179074}" sibTransId="{46825C05-1D38-4F0B-A108-69389DE2D106}"/>
    <dgm:cxn modelId="{2081170A-BD12-432F-A692-2CC51B308312}" type="presOf" srcId="{4F9CD55D-EF82-4925-963A-64FCD916422F}" destId="{3C149493-FF4A-4761-88A0-74E81D65D77A}" srcOrd="1" destOrd="0" presId="urn:microsoft.com/office/officeart/2011/layout/CircleProcess"/>
    <dgm:cxn modelId="{512FE80E-DF56-415E-9663-FADD41072E57}" type="presOf" srcId="{A641FD86-94FB-4C87-8E9C-47D245646B50}" destId="{E7EFA31E-B3D7-4416-B1E5-DD7160554DEB}" srcOrd="1" destOrd="0" presId="urn:microsoft.com/office/officeart/2011/layout/CircleProcess"/>
    <dgm:cxn modelId="{DAEA121B-58C7-4AD5-B807-D3CA7ECD1978}" type="presOf" srcId="{A641FD86-94FB-4C87-8E9C-47D245646B50}" destId="{566FF449-E842-4593-8F4E-6F3E508C7FD3}" srcOrd="0" destOrd="0" presId="urn:microsoft.com/office/officeart/2011/layout/CircleProcess"/>
    <dgm:cxn modelId="{E032B51B-F277-4DDF-AA79-87E76ACCF722}" srcId="{87440054-7192-4220-9A5D-4D6D970F3634}" destId="{4F9CD55D-EF82-4925-963A-64FCD916422F}" srcOrd="3" destOrd="0" parTransId="{8E041733-EB31-4B8D-B0E2-21CE2D3179F2}" sibTransId="{9FF575DF-0747-44A3-BF51-D9FE971EE94E}"/>
    <dgm:cxn modelId="{1D518F39-60CC-4D5C-A9D9-B0607F88FE45}" type="presOf" srcId="{D2D610E8-57DB-4E30-9A7D-ACED7D0CD861}" destId="{8DF98544-71E8-4270-A6A5-F4CBF2214613}" srcOrd="0" destOrd="0" presId="urn:microsoft.com/office/officeart/2011/layout/CircleProcess"/>
    <dgm:cxn modelId="{CDF8F442-2176-4576-AB2C-83F21DCACF38}" type="presOf" srcId="{4F9CD55D-EF82-4925-963A-64FCD916422F}" destId="{55517791-BCBE-409A-9607-EE04D871F0E0}" srcOrd="0" destOrd="0" presId="urn:microsoft.com/office/officeart/2011/layout/CircleProcess"/>
    <dgm:cxn modelId="{AFEAEF4E-47C6-4001-9D06-477199CA9EBB}" srcId="{87440054-7192-4220-9A5D-4D6D970F3634}" destId="{D2D610E8-57DB-4E30-9A7D-ACED7D0CD861}" srcOrd="0" destOrd="0" parTransId="{65BD1C8B-788F-4B6E-A8B4-64D238C227C9}" sibTransId="{3F22B3FB-FEE4-4551-BFD6-474AAF5B05E9}"/>
    <dgm:cxn modelId="{8B27C080-8188-4C59-9E78-4E51912A3C26}" type="presOf" srcId="{1AD1612F-CDDD-48C0-9808-7AFCA22FCB3F}" destId="{84685C66-CBDD-47A7-9CB6-4F45FB8E7B92}" srcOrd="1" destOrd="0" presId="urn:microsoft.com/office/officeart/2011/layout/CircleProcess"/>
    <dgm:cxn modelId="{E7053389-A4D2-48FB-8874-4C2F0D307ED2}" type="presOf" srcId="{D2D610E8-57DB-4E30-9A7D-ACED7D0CD861}" destId="{A92E01FD-4D37-421C-8C0E-406ABFA2E655}" srcOrd="1" destOrd="0" presId="urn:microsoft.com/office/officeart/2011/layout/CircleProcess"/>
    <dgm:cxn modelId="{6C4CBAB2-43D0-4BFC-A4A3-1D839F56AA03}" type="presOf" srcId="{87440054-7192-4220-9A5D-4D6D970F3634}" destId="{7C7FA407-9730-4AD5-AD41-48C2A0C0D178}" srcOrd="0" destOrd="0" presId="urn:microsoft.com/office/officeart/2011/layout/CircleProcess"/>
    <dgm:cxn modelId="{5909B2CF-2AE3-470D-80FE-52660EF63EDF}" type="presOf" srcId="{05793107-703C-41B3-AEEF-7F94CDF19E8C}" destId="{BD89401A-3EA9-4FF2-9F2A-B080EBFD2EED}" srcOrd="0" destOrd="0" presId="urn:microsoft.com/office/officeart/2011/layout/CircleProcess"/>
    <dgm:cxn modelId="{55356FD3-F54C-4DA2-AF18-BA532C9B6947}" type="presOf" srcId="{1AD1612F-CDDD-48C0-9808-7AFCA22FCB3F}" destId="{4325C2E5-9728-4ED6-BA8C-E94AE4D6781E}" srcOrd="0" destOrd="0" presId="urn:microsoft.com/office/officeart/2011/layout/CircleProcess"/>
    <dgm:cxn modelId="{417563DE-9AA3-48E7-B45F-ED26ED1D8CC5}" srcId="{87440054-7192-4220-9A5D-4D6D970F3634}" destId="{05793107-703C-41B3-AEEF-7F94CDF19E8C}" srcOrd="1" destOrd="0" parTransId="{FC05A1B7-5233-4409-B316-35EA53956E48}" sibTransId="{A30A10C7-A1E1-4BE3-86E0-8E98B8C5CD70}"/>
    <dgm:cxn modelId="{572CC5E9-EAA7-479F-B2EE-7E47E62B556B}" type="presOf" srcId="{05793107-703C-41B3-AEEF-7F94CDF19E8C}" destId="{720675F8-BB14-42C4-9FEA-80DECE0390CB}" srcOrd="1" destOrd="0" presId="urn:microsoft.com/office/officeart/2011/layout/CircleProcess"/>
    <dgm:cxn modelId="{E5CD55F8-FB4F-4266-BA83-B571DF0D73C3}" srcId="{87440054-7192-4220-9A5D-4D6D970F3634}" destId="{A641FD86-94FB-4C87-8E9C-47D245646B50}" srcOrd="4" destOrd="0" parTransId="{B9ECB7A9-5876-41FE-9CA1-840D536F618E}" sibTransId="{8A0B518A-E999-423A-869A-64F170204359}"/>
    <dgm:cxn modelId="{98E5045E-D17E-419A-8EFE-D5FC8987AB5B}" type="presParOf" srcId="{7C7FA407-9730-4AD5-AD41-48C2A0C0D178}" destId="{8E5E30F5-0410-4B93-A468-C567E42D1369}" srcOrd="0" destOrd="0" presId="urn:microsoft.com/office/officeart/2011/layout/CircleProcess"/>
    <dgm:cxn modelId="{CF62593C-D23F-4E8B-B7CE-FEE97F0B8886}" type="presParOf" srcId="{8E5E30F5-0410-4B93-A468-C567E42D1369}" destId="{E4FE0055-1D3A-4DC2-9942-CC58C039A247}" srcOrd="0" destOrd="0" presId="urn:microsoft.com/office/officeart/2011/layout/CircleProcess"/>
    <dgm:cxn modelId="{C143AD36-EF88-4D1A-85C2-8BAAC6514E5A}" type="presParOf" srcId="{7C7FA407-9730-4AD5-AD41-48C2A0C0D178}" destId="{107B3E4E-0FDB-4D02-B795-A109E8ABCE8B}" srcOrd="1" destOrd="0" presId="urn:microsoft.com/office/officeart/2011/layout/CircleProcess"/>
    <dgm:cxn modelId="{93B5D6D8-04AE-4265-8B1A-ACCBC3C74D1E}" type="presParOf" srcId="{107B3E4E-0FDB-4D02-B795-A109E8ABCE8B}" destId="{566FF449-E842-4593-8F4E-6F3E508C7FD3}" srcOrd="0" destOrd="0" presId="urn:microsoft.com/office/officeart/2011/layout/CircleProcess"/>
    <dgm:cxn modelId="{929C06DD-9BC4-40BA-A5D2-76F74D46168C}" type="presParOf" srcId="{7C7FA407-9730-4AD5-AD41-48C2A0C0D178}" destId="{E7EFA31E-B3D7-4416-B1E5-DD7160554DEB}" srcOrd="2" destOrd="0" presId="urn:microsoft.com/office/officeart/2011/layout/CircleProcess"/>
    <dgm:cxn modelId="{7B59CE08-D09F-46AD-BA20-95358F37B231}" type="presParOf" srcId="{7C7FA407-9730-4AD5-AD41-48C2A0C0D178}" destId="{3EE074FA-3471-44C0-9B7B-E2B8046DE285}" srcOrd="3" destOrd="0" presId="urn:microsoft.com/office/officeart/2011/layout/CircleProcess"/>
    <dgm:cxn modelId="{C55D282B-7ADC-4CEC-B6B6-CC16BE4BCA9B}" type="presParOf" srcId="{3EE074FA-3471-44C0-9B7B-E2B8046DE285}" destId="{4EF9B723-3A64-42AE-8A93-ABD29DC7A984}" srcOrd="0" destOrd="0" presId="urn:microsoft.com/office/officeart/2011/layout/CircleProcess"/>
    <dgm:cxn modelId="{5C245904-2C68-4598-A33D-37F5647813CB}" type="presParOf" srcId="{7C7FA407-9730-4AD5-AD41-48C2A0C0D178}" destId="{2250C3FC-8A7D-43A1-BFCE-C01B9FCD706A}" srcOrd="4" destOrd="0" presId="urn:microsoft.com/office/officeart/2011/layout/CircleProcess"/>
    <dgm:cxn modelId="{D7D4ED14-E486-4F9A-BE28-B2A3EEA1D490}" type="presParOf" srcId="{2250C3FC-8A7D-43A1-BFCE-C01B9FCD706A}" destId="{55517791-BCBE-409A-9607-EE04D871F0E0}" srcOrd="0" destOrd="0" presId="urn:microsoft.com/office/officeart/2011/layout/CircleProcess"/>
    <dgm:cxn modelId="{177DA419-7ED8-4F48-9A0F-E763EBDE6D33}" type="presParOf" srcId="{7C7FA407-9730-4AD5-AD41-48C2A0C0D178}" destId="{3C149493-FF4A-4761-88A0-74E81D65D77A}" srcOrd="5" destOrd="0" presId="urn:microsoft.com/office/officeart/2011/layout/CircleProcess"/>
    <dgm:cxn modelId="{F7A5A193-70BD-4ABD-96C5-CB16B347C2F7}" type="presParOf" srcId="{7C7FA407-9730-4AD5-AD41-48C2A0C0D178}" destId="{519F586D-6F68-4A29-AD63-032C4F65B4B1}" srcOrd="6" destOrd="0" presId="urn:microsoft.com/office/officeart/2011/layout/CircleProcess"/>
    <dgm:cxn modelId="{F62DCBE0-215A-499D-8430-F24097ADBD46}" type="presParOf" srcId="{519F586D-6F68-4A29-AD63-032C4F65B4B1}" destId="{EF37FD86-06FB-4B63-8740-F1E53B2FE9B9}" srcOrd="0" destOrd="0" presId="urn:microsoft.com/office/officeart/2011/layout/CircleProcess"/>
    <dgm:cxn modelId="{679F24C7-D839-4E19-8A21-E5C761AE524F}" type="presParOf" srcId="{7C7FA407-9730-4AD5-AD41-48C2A0C0D178}" destId="{0CFE86C2-51DC-424E-9973-500B1903AB0B}" srcOrd="7" destOrd="0" presId="urn:microsoft.com/office/officeart/2011/layout/CircleProcess"/>
    <dgm:cxn modelId="{0D3ED312-8056-4DF1-B571-F79CEEA95F7B}" type="presParOf" srcId="{0CFE86C2-51DC-424E-9973-500B1903AB0B}" destId="{4325C2E5-9728-4ED6-BA8C-E94AE4D6781E}" srcOrd="0" destOrd="0" presId="urn:microsoft.com/office/officeart/2011/layout/CircleProcess"/>
    <dgm:cxn modelId="{897E9521-61CA-442D-8D92-36DE8D7DB7F7}" type="presParOf" srcId="{7C7FA407-9730-4AD5-AD41-48C2A0C0D178}" destId="{84685C66-CBDD-47A7-9CB6-4F45FB8E7B92}" srcOrd="8" destOrd="0" presId="urn:microsoft.com/office/officeart/2011/layout/CircleProcess"/>
    <dgm:cxn modelId="{6FFA539A-97F3-4680-91D4-913291E609FB}" type="presParOf" srcId="{7C7FA407-9730-4AD5-AD41-48C2A0C0D178}" destId="{E76A650E-D76C-4B9C-BD02-FE0A44AA71DC}" srcOrd="9" destOrd="0" presId="urn:microsoft.com/office/officeart/2011/layout/CircleProcess"/>
    <dgm:cxn modelId="{B62F24F0-5BE4-42B1-913D-1788F18004EC}" type="presParOf" srcId="{E76A650E-D76C-4B9C-BD02-FE0A44AA71DC}" destId="{85FA5E64-3566-44B3-8414-95F35C2B30D7}" srcOrd="0" destOrd="0" presId="urn:microsoft.com/office/officeart/2011/layout/CircleProcess"/>
    <dgm:cxn modelId="{5F145D09-80B6-40CB-B536-91FDD6EEFB6E}" type="presParOf" srcId="{7C7FA407-9730-4AD5-AD41-48C2A0C0D178}" destId="{689E59AF-EB00-4CED-BCB8-615ED0A956E9}" srcOrd="10" destOrd="0" presId="urn:microsoft.com/office/officeart/2011/layout/CircleProcess"/>
    <dgm:cxn modelId="{579C81B4-157E-4146-865F-B408F5370BA7}" type="presParOf" srcId="{689E59AF-EB00-4CED-BCB8-615ED0A956E9}" destId="{BD89401A-3EA9-4FF2-9F2A-B080EBFD2EED}" srcOrd="0" destOrd="0" presId="urn:microsoft.com/office/officeart/2011/layout/CircleProcess"/>
    <dgm:cxn modelId="{753A9F69-6A05-4440-86D0-CDCFF382BA3F}" type="presParOf" srcId="{7C7FA407-9730-4AD5-AD41-48C2A0C0D178}" destId="{720675F8-BB14-42C4-9FEA-80DECE0390CB}" srcOrd="11" destOrd="0" presId="urn:microsoft.com/office/officeart/2011/layout/CircleProcess"/>
    <dgm:cxn modelId="{F5D95866-34CC-4CCC-B8D0-423D3F45AF6D}" type="presParOf" srcId="{7C7FA407-9730-4AD5-AD41-48C2A0C0D178}" destId="{F7757D5E-E472-465B-BBFD-C18C0CEF47E8}" srcOrd="12" destOrd="0" presId="urn:microsoft.com/office/officeart/2011/layout/CircleProcess"/>
    <dgm:cxn modelId="{B43F8FC8-9343-4E2B-BBDB-8CE8B6D45F8F}" type="presParOf" srcId="{F7757D5E-E472-465B-BBFD-C18C0CEF47E8}" destId="{D9561CC8-F509-4367-8963-05793DC3749E}" srcOrd="0" destOrd="0" presId="urn:microsoft.com/office/officeart/2011/layout/CircleProcess"/>
    <dgm:cxn modelId="{5738E2BA-F9EA-4025-9DBC-0CAE23F878D0}" type="presParOf" srcId="{7C7FA407-9730-4AD5-AD41-48C2A0C0D178}" destId="{F5F78DF5-B36F-46B5-B287-6F505D54780B}" srcOrd="13" destOrd="0" presId="urn:microsoft.com/office/officeart/2011/layout/CircleProcess"/>
    <dgm:cxn modelId="{D5CD3700-65FA-4926-82C9-05194A5FAD1C}" type="presParOf" srcId="{F5F78DF5-B36F-46B5-B287-6F505D54780B}" destId="{8DF98544-71E8-4270-A6A5-F4CBF2214613}" srcOrd="0" destOrd="0" presId="urn:microsoft.com/office/officeart/2011/layout/CircleProcess"/>
    <dgm:cxn modelId="{E2097CFC-AEF0-4BB4-BF52-41490F1DB1F7}" type="presParOf" srcId="{7C7FA407-9730-4AD5-AD41-48C2A0C0D178}" destId="{A92E01FD-4D37-421C-8C0E-406ABFA2E655}"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4E465-5C30-48ED-8642-ACCFD9EECF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C3859B-DF56-4EDD-9058-7A2ABB779A33}">
      <dgm:prSet/>
      <dgm:spPr>
        <a:solidFill>
          <a:srgbClr val="C00000"/>
        </a:solidFill>
      </dgm:spPr>
      <dgm:t>
        <a:bodyPr/>
        <a:lstStyle/>
        <a:p>
          <a:pPr algn="ctr"/>
          <a:r>
            <a:rPr lang="en-US" b="1" dirty="0"/>
            <a:t>Derived from </a:t>
          </a:r>
          <a:r>
            <a:rPr lang="en-US" b="1"/>
            <a:t>the enhanced </a:t>
          </a:r>
          <a:r>
            <a:rPr lang="en-US" b="1" dirty="0"/>
            <a:t>queue length estimation</a:t>
          </a:r>
          <a:endParaRPr lang="en-US" dirty="0"/>
        </a:p>
      </dgm:t>
    </dgm:pt>
    <dgm:pt modelId="{DD74BC3E-D452-4FA5-8A29-DC25CF7E6B7B}" type="parTrans" cxnId="{76B9AB23-6F75-4D29-BC0B-9579D40ECE42}">
      <dgm:prSet/>
      <dgm:spPr/>
      <dgm:t>
        <a:bodyPr/>
        <a:lstStyle/>
        <a:p>
          <a:pPr algn="ctr"/>
          <a:endParaRPr lang="en-US"/>
        </a:p>
      </dgm:t>
    </dgm:pt>
    <dgm:pt modelId="{49EE6283-5527-40F4-B3E3-C2C51516FFD9}" type="sibTrans" cxnId="{76B9AB23-6F75-4D29-BC0B-9579D40ECE42}">
      <dgm:prSet/>
      <dgm:spPr/>
      <dgm:t>
        <a:bodyPr/>
        <a:lstStyle/>
        <a:p>
          <a:pPr algn="ctr"/>
          <a:endParaRPr lang="en-US"/>
        </a:p>
      </dgm:t>
    </dgm:pt>
    <dgm:pt modelId="{B477832B-B3CD-4F64-87A0-D533E58FBAC7}" type="pres">
      <dgm:prSet presAssocID="{1364E465-5C30-48ED-8642-ACCFD9EECF46}" presName="linear" presStyleCnt="0">
        <dgm:presLayoutVars>
          <dgm:animLvl val="lvl"/>
          <dgm:resizeHandles val="exact"/>
        </dgm:presLayoutVars>
      </dgm:prSet>
      <dgm:spPr/>
    </dgm:pt>
    <dgm:pt modelId="{5FED7250-9FEF-4104-A394-A5B3F98FC95B}" type="pres">
      <dgm:prSet presAssocID="{A6C3859B-DF56-4EDD-9058-7A2ABB779A33}" presName="parentText" presStyleLbl="node1" presStyleIdx="0" presStyleCnt="1" custLinFactNeighborX="-6111" custLinFactNeighborY="103">
        <dgm:presLayoutVars>
          <dgm:chMax val="0"/>
          <dgm:bulletEnabled val="1"/>
        </dgm:presLayoutVars>
      </dgm:prSet>
      <dgm:spPr/>
    </dgm:pt>
  </dgm:ptLst>
  <dgm:cxnLst>
    <dgm:cxn modelId="{EAB7F520-3361-4174-AC7C-C7741A92BE50}" type="presOf" srcId="{1364E465-5C30-48ED-8642-ACCFD9EECF46}" destId="{B477832B-B3CD-4F64-87A0-D533E58FBAC7}" srcOrd="0" destOrd="0" presId="urn:microsoft.com/office/officeart/2005/8/layout/vList2"/>
    <dgm:cxn modelId="{76B9AB23-6F75-4D29-BC0B-9579D40ECE42}" srcId="{1364E465-5C30-48ED-8642-ACCFD9EECF46}" destId="{A6C3859B-DF56-4EDD-9058-7A2ABB779A33}" srcOrd="0" destOrd="0" parTransId="{DD74BC3E-D452-4FA5-8A29-DC25CF7E6B7B}" sibTransId="{49EE6283-5527-40F4-B3E3-C2C51516FFD9}"/>
    <dgm:cxn modelId="{8AEE5BA7-2730-4FB7-B8BC-CC61CD6FE77D}" type="presOf" srcId="{A6C3859B-DF56-4EDD-9058-7A2ABB779A33}" destId="{5FED7250-9FEF-4104-A394-A5B3F98FC95B}" srcOrd="0" destOrd="0" presId="urn:microsoft.com/office/officeart/2005/8/layout/vList2"/>
    <dgm:cxn modelId="{D4FCD5FE-9427-441D-8030-316F27E4FAE9}" type="presParOf" srcId="{B477832B-B3CD-4F64-87A0-D533E58FBAC7}" destId="{5FED7250-9FEF-4104-A394-A5B3F98FC95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E0055-1D3A-4DC2-9942-CC58C039A247}">
      <dsp:nvSpPr>
        <dsp:cNvPr id="0" name=""/>
        <dsp:cNvSpPr/>
      </dsp:nvSpPr>
      <dsp:spPr>
        <a:xfrm>
          <a:off x="5978013" y="943796"/>
          <a:ext cx="1363084" cy="13633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FF449-E842-4593-8F4E-6F3E508C7FD3}">
      <dsp:nvSpPr>
        <dsp:cNvPr id="0" name=""/>
        <dsp:cNvSpPr/>
      </dsp:nvSpPr>
      <dsp:spPr>
        <a:xfrm>
          <a:off x="6022990" y="989247"/>
          <a:ext cx="1272405" cy="12724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100000"/>
            </a:lnSpc>
            <a:spcBef>
              <a:spcPct val="0"/>
            </a:spcBef>
            <a:spcAft>
              <a:spcPts val="0"/>
            </a:spcAft>
            <a:buNone/>
          </a:pPr>
          <a:r>
            <a:rPr lang="en-US" sz="1000" b="1" kern="1200"/>
            <a:t>Evaluate Enhanced Ramp Metering Strategies</a:t>
          </a:r>
        </a:p>
      </dsp:txBody>
      <dsp:txXfrm>
        <a:off x="6205073" y="1171054"/>
        <a:ext cx="908964" cy="908791"/>
      </dsp:txXfrm>
    </dsp:sp>
    <dsp:sp modelId="{4EF9B723-3A64-42AE-8A93-ABD29DC7A984}">
      <dsp:nvSpPr>
        <dsp:cNvPr id="0" name=""/>
        <dsp:cNvSpPr/>
      </dsp:nvSpPr>
      <dsp:spPr>
        <a:xfrm rot="2700000">
          <a:off x="4568580" y="943867"/>
          <a:ext cx="1362926" cy="136292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517791-BCBE-409A-9607-EE04D871F0E0}">
      <dsp:nvSpPr>
        <dsp:cNvPr id="0" name=""/>
        <dsp:cNvSpPr/>
      </dsp:nvSpPr>
      <dsp:spPr>
        <a:xfrm>
          <a:off x="4614929" y="989247"/>
          <a:ext cx="1272405" cy="12724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100000"/>
            </a:lnSpc>
            <a:spcBef>
              <a:spcPct val="0"/>
            </a:spcBef>
            <a:spcAft>
              <a:spcPts val="0"/>
            </a:spcAft>
            <a:buNone/>
          </a:pPr>
          <a:r>
            <a:rPr lang="en-US" sz="1000" b="1" kern="1200"/>
            <a:t>Develop Baseline and Enhanced Ramp Metering Strategies</a:t>
          </a:r>
        </a:p>
      </dsp:txBody>
      <dsp:txXfrm>
        <a:off x="4796287" y="1171054"/>
        <a:ext cx="908964" cy="908791"/>
      </dsp:txXfrm>
    </dsp:sp>
    <dsp:sp modelId="{EF37FD86-06FB-4B63-8740-F1E53B2FE9B9}">
      <dsp:nvSpPr>
        <dsp:cNvPr id="0" name=""/>
        <dsp:cNvSpPr/>
      </dsp:nvSpPr>
      <dsp:spPr>
        <a:xfrm rot="2700000">
          <a:off x="3160519" y="943867"/>
          <a:ext cx="1362926" cy="136292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5C2E5-9728-4ED6-BA8C-E94AE4D6781E}">
      <dsp:nvSpPr>
        <dsp:cNvPr id="0" name=""/>
        <dsp:cNvSpPr/>
      </dsp:nvSpPr>
      <dsp:spPr>
        <a:xfrm>
          <a:off x="3206143" y="989247"/>
          <a:ext cx="1272405" cy="12724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100000"/>
            </a:lnSpc>
            <a:spcBef>
              <a:spcPct val="0"/>
            </a:spcBef>
            <a:spcAft>
              <a:spcPts val="0"/>
            </a:spcAft>
            <a:buNone/>
          </a:pPr>
          <a:r>
            <a:rPr lang="en-US" sz="1000" b="1" kern="1200"/>
            <a:t>Develop and Calibrate Simulation Models</a:t>
          </a:r>
        </a:p>
      </dsp:txBody>
      <dsp:txXfrm>
        <a:off x="3387500" y="1171054"/>
        <a:ext cx="908964" cy="908791"/>
      </dsp:txXfrm>
    </dsp:sp>
    <dsp:sp modelId="{85FA5E64-3566-44B3-8414-95F35C2B30D7}">
      <dsp:nvSpPr>
        <dsp:cNvPr id="0" name=""/>
        <dsp:cNvSpPr/>
      </dsp:nvSpPr>
      <dsp:spPr>
        <a:xfrm rot="2700000">
          <a:off x="1751733" y="943867"/>
          <a:ext cx="1362926" cy="136292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9401A-3EA9-4FF2-9F2A-B080EBFD2EED}">
      <dsp:nvSpPr>
        <dsp:cNvPr id="0" name=""/>
        <dsp:cNvSpPr/>
      </dsp:nvSpPr>
      <dsp:spPr>
        <a:xfrm>
          <a:off x="1797356" y="989247"/>
          <a:ext cx="1272405" cy="12724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100000"/>
            </a:lnSpc>
            <a:spcBef>
              <a:spcPct val="0"/>
            </a:spcBef>
            <a:spcAft>
              <a:spcPts val="0"/>
            </a:spcAft>
            <a:buNone/>
          </a:pPr>
          <a:r>
            <a:rPr lang="en-US" sz="1000" b="1" kern="1200"/>
            <a:t>Develop Experimental Design</a:t>
          </a:r>
        </a:p>
      </dsp:txBody>
      <dsp:txXfrm>
        <a:off x="1979439" y="1171054"/>
        <a:ext cx="908964" cy="908791"/>
      </dsp:txXfrm>
    </dsp:sp>
    <dsp:sp modelId="{D9561CC8-F509-4367-8963-05793DC3749E}">
      <dsp:nvSpPr>
        <dsp:cNvPr id="0" name=""/>
        <dsp:cNvSpPr/>
      </dsp:nvSpPr>
      <dsp:spPr>
        <a:xfrm rot="2700000">
          <a:off x="342947" y="943867"/>
          <a:ext cx="1362926" cy="136292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98544-71E8-4270-A6A5-F4CBF2214613}">
      <dsp:nvSpPr>
        <dsp:cNvPr id="0" name=""/>
        <dsp:cNvSpPr/>
      </dsp:nvSpPr>
      <dsp:spPr>
        <a:xfrm>
          <a:off x="388570" y="989247"/>
          <a:ext cx="1272405" cy="12724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100000"/>
            </a:lnSpc>
            <a:spcBef>
              <a:spcPct val="0"/>
            </a:spcBef>
            <a:spcAft>
              <a:spcPts val="0"/>
            </a:spcAft>
            <a:buNone/>
          </a:pPr>
          <a:r>
            <a:rPr lang="en-US" sz="1000" b="1" kern="1200" dirty="0"/>
            <a:t>Assess CAT Data Sources’ Suitability</a:t>
          </a:r>
        </a:p>
      </dsp:txBody>
      <dsp:txXfrm>
        <a:off x="570653" y="1171054"/>
        <a:ext cx="908964" cy="908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D7250-9FEF-4104-A394-A5B3F98FC95B}">
      <dsp:nvSpPr>
        <dsp:cNvPr id="0" name=""/>
        <dsp:cNvSpPr/>
      </dsp:nvSpPr>
      <dsp:spPr>
        <a:xfrm>
          <a:off x="0" y="18914"/>
          <a:ext cx="2261425" cy="42471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Derived from </a:t>
          </a:r>
          <a:r>
            <a:rPr lang="en-US" sz="1100" b="1" kern="1200"/>
            <a:t>the enhanced </a:t>
          </a:r>
          <a:r>
            <a:rPr lang="en-US" sz="1100" b="1" kern="1200" dirty="0"/>
            <a:t>queue length estimation</a:t>
          </a:r>
          <a:endParaRPr lang="en-US" sz="1100" kern="1200" dirty="0"/>
        </a:p>
      </dsp:txBody>
      <dsp:txXfrm>
        <a:off x="20733" y="39647"/>
        <a:ext cx="2219959" cy="38324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53533C-B083-524B-8FBA-9B651B539B3F}" type="datetimeFigureOut">
              <a:rPr lang="en-US" smtClean="0"/>
              <a:t>3/11/2024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50BB573-D073-F143-933A-82FDCF9119F2}" type="slidenum">
              <a:rPr lang="en-US" smtClean="0"/>
              <a:t>‹#›</a:t>
            </a:fld>
            <a:endParaRPr lang="en-US"/>
          </a:p>
        </p:txBody>
      </p:sp>
    </p:spTree>
    <p:extLst>
      <p:ext uri="{BB962C8B-B14F-4D97-AF65-F5344CB8AC3E}">
        <p14:creationId xmlns:p14="http://schemas.microsoft.com/office/powerpoint/2010/main" val="3564328020"/>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1</a:t>
            </a:fld>
            <a:endParaRPr lang="en-US"/>
          </a:p>
        </p:txBody>
      </p:sp>
    </p:spTree>
    <p:extLst>
      <p:ext uri="{BB962C8B-B14F-4D97-AF65-F5344CB8AC3E}">
        <p14:creationId xmlns:p14="http://schemas.microsoft.com/office/powerpoint/2010/main" val="231706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0BB573-D073-F143-933A-82FDCF9119F2}" type="slidenum">
              <a:rPr lang="en-US" smtClean="0"/>
              <a:t>12</a:t>
            </a:fld>
            <a:endParaRPr lang="en-US"/>
          </a:p>
        </p:txBody>
      </p:sp>
    </p:spTree>
    <p:extLst>
      <p:ext uri="{BB962C8B-B14F-4D97-AF65-F5344CB8AC3E}">
        <p14:creationId xmlns:p14="http://schemas.microsoft.com/office/powerpoint/2010/main" val="244424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14</a:t>
            </a:fld>
            <a:endParaRPr lang="en-US"/>
          </a:p>
        </p:txBody>
      </p:sp>
    </p:spTree>
    <p:extLst>
      <p:ext uri="{BB962C8B-B14F-4D97-AF65-F5344CB8AC3E}">
        <p14:creationId xmlns:p14="http://schemas.microsoft.com/office/powerpoint/2010/main" val="16083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16</a:t>
            </a:fld>
            <a:endParaRPr lang="en-US"/>
          </a:p>
        </p:txBody>
      </p:sp>
    </p:spTree>
    <p:extLst>
      <p:ext uri="{BB962C8B-B14F-4D97-AF65-F5344CB8AC3E}">
        <p14:creationId xmlns:p14="http://schemas.microsoft.com/office/powerpoint/2010/main" val="4143930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17</a:t>
            </a:fld>
            <a:endParaRPr lang="en-US"/>
          </a:p>
        </p:txBody>
      </p:sp>
    </p:spTree>
    <p:extLst>
      <p:ext uri="{BB962C8B-B14F-4D97-AF65-F5344CB8AC3E}">
        <p14:creationId xmlns:p14="http://schemas.microsoft.com/office/powerpoint/2010/main" val="134499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18</a:t>
            </a:fld>
            <a:endParaRPr lang="en-US"/>
          </a:p>
        </p:txBody>
      </p:sp>
    </p:spTree>
    <p:extLst>
      <p:ext uri="{BB962C8B-B14F-4D97-AF65-F5344CB8AC3E}">
        <p14:creationId xmlns:p14="http://schemas.microsoft.com/office/powerpoint/2010/main" val="2947332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19</a:t>
            </a:fld>
            <a:endParaRPr lang="en-US"/>
          </a:p>
        </p:txBody>
      </p:sp>
    </p:spTree>
    <p:extLst>
      <p:ext uri="{BB962C8B-B14F-4D97-AF65-F5344CB8AC3E}">
        <p14:creationId xmlns:p14="http://schemas.microsoft.com/office/powerpoint/2010/main" val="743324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20</a:t>
            </a:fld>
            <a:endParaRPr lang="en-US"/>
          </a:p>
        </p:txBody>
      </p:sp>
    </p:spTree>
    <p:extLst>
      <p:ext uri="{BB962C8B-B14F-4D97-AF65-F5344CB8AC3E}">
        <p14:creationId xmlns:p14="http://schemas.microsoft.com/office/powerpoint/2010/main" val="291049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21</a:t>
            </a:fld>
            <a:endParaRPr lang="en-US"/>
          </a:p>
        </p:txBody>
      </p:sp>
    </p:spTree>
    <p:extLst>
      <p:ext uri="{BB962C8B-B14F-4D97-AF65-F5344CB8AC3E}">
        <p14:creationId xmlns:p14="http://schemas.microsoft.com/office/powerpoint/2010/main" val="414736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0BB573-D073-F143-933A-82FDCF9119F2}" type="slidenum">
              <a:rPr lang="en-US" smtClean="0"/>
              <a:t>22</a:t>
            </a:fld>
            <a:endParaRPr lang="en-US"/>
          </a:p>
        </p:txBody>
      </p:sp>
    </p:spTree>
    <p:extLst>
      <p:ext uri="{BB962C8B-B14F-4D97-AF65-F5344CB8AC3E}">
        <p14:creationId xmlns:p14="http://schemas.microsoft.com/office/powerpoint/2010/main" val="3213642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23</a:t>
            </a:fld>
            <a:endParaRPr lang="en-US"/>
          </a:p>
        </p:txBody>
      </p:sp>
    </p:spTree>
    <p:extLst>
      <p:ext uri="{BB962C8B-B14F-4D97-AF65-F5344CB8AC3E}">
        <p14:creationId xmlns:p14="http://schemas.microsoft.com/office/powerpoint/2010/main" val="414534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2</a:t>
            </a:fld>
            <a:endParaRPr lang="en-US"/>
          </a:p>
        </p:txBody>
      </p:sp>
    </p:spTree>
    <p:extLst>
      <p:ext uri="{BB962C8B-B14F-4D97-AF65-F5344CB8AC3E}">
        <p14:creationId xmlns:p14="http://schemas.microsoft.com/office/powerpoint/2010/main" val="2593957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24</a:t>
            </a:fld>
            <a:endParaRPr lang="en-US"/>
          </a:p>
        </p:txBody>
      </p:sp>
    </p:spTree>
    <p:extLst>
      <p:ext uri="{BB962C8B-B14F-4D97-AF65-F5344CB8AC3E}">
        <p14:creationId xmlns:p14="http://schemas.microsoft.com/office/powerpoint/2010/main" val="338133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33350" algn="just">
              <a:lnSpc>
                <a:spcPts val="1300"/>
              </a:lnSpc>
              <a:spcBef>
                <a:spcPts val="300"/>
              </a:spcBef>
              <a:spcAft>
                <a:spcPts val="600"/>
              </a:spcAft>
            </a:pPr>
            <a:endParaRPr lang="en-US" sz="1800" dirty="0">
              <a:effectLst/>
              <a:latin typeface="Times New Roman" panose="02020603050405020304" pitchFamily="18" charset="0"/>
              <a:ea typeface="SimSun" panose="02010600030101010101" pitchFamily="2" charset="-122"/>
            </a:endParaRPr>
          </a:p>
        </p:txBody>
      </p:sp>
      <p:sp>
        <p:nvSpPr>
          <p:cNvPr id="4" name="Slide Number Placeholder 3"/>
          <p:cNvSpPr>
            <a:spLocks noGrp="1"/>
          </p:cNvSpPr>
          <p:nvPr>
            <p:ph type="sldNum" sz="quarter" idx="5"/>
          </p:nvPr>
        </p:nvSpPr>
        <p:spPr/>
        <p:txBody>
          <a:bodyPr/>
          <a:lstStyle/>
          <a:p>
            <a:fld id="{550BB573-D073-F143-933A-82FDCF9119F2}" type="slidenum">
              <a:rPr lang="en-US" smtClean="0"/>
              <a:t>25</a:t>
            </a:fld>
            <a:endParaRPr lang="en-US"/>
          </a:p>
        </p:txBody>
      </p:sp>
    </p:spTree>
    <p:extLst>
      <p:ext uri="{BB962C8B-B14F-4D97-AF65-F5344CB8AC3E}">
        <p14:creationId xmlns:p14="http://schemas.microsoft.com/office/powerpoint/2010/main" val="2999924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27</a:t>
            </a:fld>
            <a:endParaRPr lang="en-US"/>
          </a:p>
        </p:txBody>
      </p:sp>
    </p:spTree>
    <p:extLst>
      <p:ext uri="{BB962C8B-B14F-4D97-AF65-F5344CB8AC3E}">
        <p14:creationId xmlns:p14="http://schemas.microsoft.com/office/powerpoint/2010/main" val="2084283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SimSun" panose="02010600030101010101" pitchFamily="2" charset="-122"/>
                  </a:rPr>
                  <a:t>Therefore, we have </a:t>
                </a:r>
                <a:r>
                  <a:rPr lang="en-US" sz="18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𝑆</a:t>
                </a:r>
                <a:r>
                  <a:rPr lang="en-US" sz="14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a:t>
                </a:r>
                <a:r>
                  <a:rPr lang="en-US" sz="18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t</a:t>
                </a:r>
                <a:r>
                  <a:rPr lang="en-US" sz="14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 </a:t>
                </a:r>
                <a:r>
                  <a:rPr lang="en-US" sz="1400" i="0">
                    <a:solidFill>
                      <a:srgbClr val="000000"/>
                    </a:solidFill>
                    <a:effectLst/>
                    <a:latin typeface="Cambria Math" panose="02040503050406030204" pitchFamily="18" charset="0"/>
                  </a:rPr>
                  <a:t>(</a:t>
                </a:r>
                <a:r>
                  <a:rPr lang="en-US" sz="18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𝑥,𝑦)</a:t>
                </a:r>
                <a:r>
                  <a:rPr lang="en-US" sz="1800" i="0">
                    <a:effectLst/>
                    <a:latin typeface="Cambria Math" panose="02040503050406030204" pitchFamily="18" charset="0"/>
                    <a:ea typeface="SimSun" panose="02010600030101010101" pitchFamily="2" charset="-122"/>
                    <a:cs typeface="Times New Roman" panose="02020603050405020304" pitchFamily="18" charset="0"/>
                  </a:rPr>
                  <a:t>&lt;0</a:t>
                </a:r>
                <a:r>
                  <a:rPr lang="en-US" sz="1800">
                    <a:effectLst/>
                    <a:latin typeface="Times New Roman" panose="02020603050405020304" pitchFamily="18" charset="0"/>
                    <a:ea typeface="SimSun" panose="02010600030101010101" pitchFamily="2" charset="-122"/>
                  </a:rPr>
                  <a:t> for any downstream position </a:t>
                </a:r>
                <a:r>
                  <a:rPr lang="en-US" sz="1400" i="0">
                    <a:effectLst/>
                    <a:latin typeface="Cambria Math" panose="02040503050406030204" pitchFamily="18" charset="0"/>
                  </a:rPr>
                  <a:t>(</a:t>
                </a:r>
                <a:r>
                  <a:rPr lang="en-US" sz="18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𝑥,𝑦)</a:t>
                </a:r>
                <a:r>
                  <a:rPr lang="en-US" sz="1800">
                    <a:effectLst/>
                    <a:latin typeface="Times New Roman" panose="02020603050405020304" pitchFamily="18" charset="0"/>
                    <a:ea typeface="SimSun" panose="02010600030101010101" pitchFamily="2" charset="-122"/>
                  </a:rPr>
                  <a:t> and  </a:t>
                </a:r>
                <a:r>
                  <a:rPr lang="en-US" sz="18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𝑆</a:t>
                </a:r>
                <a:r>
                  <a:rPr lang="en-US" sz="14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a:t>
                </a:r>
                <a:r>
                  <a:rPr lang="en-US" sz="18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t</a:t>
                </a:r>
                <a:r>
                  <a:rPr lang="en-US" sz="14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 </a:t>
                </a:r>
                <a:r>
                  <a:rPr lang="en-US" sz="1400" i="0">
                    <a:solidFill>
                      <a:srgbClr val="000000"/>
                    </a:solidFill>
                    <a:effectLst/>
                    <a:latin typeface="Cambria Math" panose="02040503050406030204" pitchFamily="18" charset="0"/>
                  </a:rPr>
                  <a:t>(</a:t>
                </a:r>
                <a:r>
                  <a:rPr lang="en-US" sz="18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𝑥,𝑦)</a:t>
                </a:r>
                <a:r>
                  <a:rPr lang="en-US" sz="1800" i="0">
                    <a:effectLst/>
                    <a:latin typeface="Cambria Math" panose="02040503050406030204" pitchFamily="18" charset="0"/>
                    <a:ea typeface="SimSun" panose="02010600030101010101" pitchFamily="2" charset="-122"/>
                    <a:cs typeface="Times New Roman" panose="02020603050405020304" pitchFamily="18" charset="0"/>
                  </a:rPr>
                  <a:t>&gt;0</a:t>
                </a:r>
                <a:r>
                  <a:rPr lang="en-US" sz="1800">
                    <a:effectLst/>
                    <a:latin typeface="Times New Roman" panose="02020603050405020304" pitchFamily="18" charset="0"/>
                    <a:ea typeface="SimSun" panose="02010600030101010101" pitchFamily="2" charset="-122"/>
                  </a:rPr>
                  <a:t> for any upstream position </a:t>
                </a:r>
                <a:r>
                  <a:rPr lang="en-US" sz="1400" i="0">
                    <a:effectLst/>
                    <a:latin typeface="Cambria Math" panose="02040503050406030204" pitchFamily="18" charset="0"/>
                  </a:rPr>
                  <a:t>(</a:t>
                </a:r>
                <a:r>
                  <a:rPr lang="en-US" sz="1800" i="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a:t>𝑥,𝑦)</a:t>
                </a:r>
                <a:r>
                  <a:rPr lang="en-US" sz="1800">
                    <a:effectLst/>
                    <a:latin typeface="Times New Roman" panose="02020603050405020304" pitchFamily="18" charset="0"/>
                    <a:ea typeface="SimSun" panose="02010600030101010101" pitchFamily="2" charset="-122"/>
                  </a:rPr>
                  <a:t>. </a:t>
                </a:r>
                <a:endParaRPr lang="en-US"/>
              </a:p>
            </p:txBody>
          </p:sp>
        </mc:Fallback>
      </mc:AlternateContent>
      <p:sp>
        <p:nvSpPr>
          <p:cNvPr id="4" name="Slide Number Placeholder 3"/>
          <p:cNvSpPr>
            <a:spLocks noGrp="1"/>
          </p:cNvSpPr>
          <p:nvPr>
            <p:ph type="sldNum" sz="quarter" idx="5"/>
          </p:nvPr>
        </p:nvSpPr>
        <p:spPr/>
        <p:txBody>
          <a:bodyPr/>
          <a:lstStyle/>
          <a:p>
            <a:fld id="{550BB573-D073-F143-933A-82FDCF9119F2}" type="slidenum">
              <a:rPr lang="en-US" smtClean="0"/>
              <a:t>28</a:t>
            </a:fld>
            <a:endParaRPr lang="en-US"/>
          </a:p>
        </p:txBody>
      </p:sp>
    </p:spTree>
    <p:extLst>
      <p:ext uri="{BB962C8B-B14F-4D97-AF65-F5344CB8AC3E}">
        <p14:creationId xmlns:p14="http://schemas.microsoft.com/office/powerpoint/2010/main" val="3308667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29</a:t>
            </a:fld>
            <a:endParaRPr lang="en-US"/>
          </a:p>
        </p:txBody>
      </p:sp>
    </p:spTree>
    <p:extLst>
      <p:ext uri="{BB962C8B-B14F-4D97-AF65-F5344CB8AC3E}">
        <p14:creationId xmlns:p14="http://schemas.microsoft.com/office/powerpoint/2010/main" val="4239080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30</a:t>
            </a:fld>
            <a:endParaRPr lang="en-US"/>
          </a:p>
        </p:txBody>
      </p:sp>
    </p:spTree>
    <p:extLst>
      <p:ext uri="{BB962C8B-B14F-4D97-AF65-F5344CB8AC3E}">
        <p14:creationId xmlns:p14="http://schemas.microsoft.com/office/powerpoint/2010/main" val="831212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0BB573-D073-F143-933A-82FDCF9119F2}" type="slidenum">
              <a:rPr lang="en-US" smtClean="0"/>
              <a:t>31</a:t>
            </a:fld>
            <a:endParaRPr lang="en-US"/>
          </a:p>
        </p:txBody>
      </p:sp>
    </p:spTree>
    <p:extLst>
      <p:ext uri="{BB962C8B-B14F-4D97-AF65-F5344CB8AC3E}">
        <p14:creationId xmlns:p14="http://schemas.microsoft.com/office/powerpoint/2010/main" val="2775658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0BB573-D073-F143-933A-82FDCF9119F2}" type="slidenum">
              <a:rPr lang="en-US" smtClean="0"/>
              <a:t>32</a:t>
            </a:fld>
            <a:endParaRPr lang="en-US"/>
          </a:p>
        </p:txBody>
      </p:sp>
    </p:spTree>
    <p:extLst>
      <p:ext uri="{BB962C8B-B14F-4D97-AF65-F5344CB8AC3E}">
        <p14:creationId xmlns:p14="http://schemas.microsoft.com/office/powerpoint/2010/main" val="2266263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5"/>
          </p:nvPr>
        </p:nvSpPr>
        <p:spPr/>
        <p:txBody>
          <a:bodyPr/>
          <a:lstStyle/>
          <a:p>
            <a:fld id="{550BB573-D073-F143-933A-82FDCF9119F2}" type="slidenum">
              <a:rPr lang="en-US" smtClean="0"/>
              <a:t>33</a:t>
            </a:fld>
            <a:endParaRPr lang="en-US"/>
          </a:p>
        </p:txBody>
      </p:sp>
    </p:spTree>
    <p:extLst>
      <p:ext uri="{BB962C8B-B14F-4D97-AF65-F5344CB8AC3E}">
        <p14:creationId xmlns:p14="http://schemas.microsoft.com/office/powerpoint/2010/main" val="2307989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0BB573-D073-F143-933A-82FDCF9119F2}" type="slidenum">
              <a:rPr lang="en-US" smtClean="0"/>
              <a:t>34</a:t>
            </a:fld>
            <a:endParaRPr lang="en-US"/>
          </a:p>
        </p:txBody>
      </p:sp>
    </p:spTree>
    <p:extLst>
      <p:ext uri="{BB962C8B-B14F-4D97-AF65-F5344CB8AC3E}">
        <p14:creationId xmlns:p14="http://schemas.microsoft.com/office/powerpoint/2010/main" val="293050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5</a:t>
            </a:fld>
            <a:endParaRPr lang="en-US"/>
          </a:p>
        </p:txBody>
      </p:sp>
    </p:spTree>
    <p:extLst>
      <p:ext uri="{BB962C8B-B14F-4D97-AF65-F5344CB8AC3E}">
        <p14:creationId xmlns:p14="http://schemas.microsoft.com/office/powerpoint/2010/main" val="4076299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36</a:t>
            </a:fld>
            <a:endParaRPr lang="en-US"/>
          </a:p>
        </p:txBody>
      </p:sp>
    </p:spTree>
    <p:extLst>
      <p:ext uri="{BB962C8B-B14F-4D97-AF65-F5344CB8AC3E}">
        <p14:creationId xmlns:p14="http://schemas.microsoft.com/office/powerpoint/2010/main" val="3702067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37</a:t>
            </a:fld>
            <a:endParaRPr lang="en-US"/>
          </a:p>
        </p:txBody>
      </p:sp>
    </p:spTree>
    <p:extLst>
      <p:ext uri="{BB962C8B-B14F-4D97-AF65-F5344CB8AC3E}">
        <p14:creationId xmlns:p14="http://schemas.microsoft.com/office/powerpoint/2010/main" val="4063424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38</a:t>
            </a:fld>
            <a:endParaRPr lang="en-US"/>
          </a:p>
        </p:txBody>
      </p:sp>
    </p:spTree>
    <p:extLst>
      <p:ext uri="{BB962C8B-B14F-4D97-AF65-F5344CB8AC3E}">
        <p14:creationId xmlns:p14="http://schemas.microsoft.com/office/powerpoint/2010/main" val="356446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0BB573-D073-F143-933A-82FDCF9119F2}" type="slidenum">
              <a:rPr lang="en-US" smtClean="0"/>
              <a:t>6</a:t>
            </a:fld>
            <a:endParaRPr lang="en-US"/>
          </a:p>
        </p:txBody>
      </p:sp>
    </p:spTree>
    <p:extLst>
      <p:ext uri="{BB962C8B-B14F-4D97-AF65-F5344CB8AC3E}">
        <p14:creationId xmlns:p14="http://schemas.microsoft.com/office/powerpoint/2010/main" val="268183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7</a:t>
            </a:fld>
            <a:endParaRPr lang="en-US"/>
          </a:p>
        </p:txBody>
      </p:sp>
    </p:spTree>
    <p:extLst>
      <p:ext uri="{BB962C8B-B14F-4D97-AF65-F5344CB8AC3E}">
        <p14:creationId xmlns:p14="http://schemas.microsoft.com/office/powerpoint/2010/main" val="274290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8</a:t>
            </a:fld>
            <a:endParaRPr lang="en-US"/>
          </a:p>
        </p:txBody>
      </p:sp>
    </p:spTree>
    <p:extLst>
      <p:ext uri="{BB962C8B-B14F-4D97-AF65-F5344CB8AC3E}">
        <p14:creationId xmlns:p14="http://schemas.microsoft.com/office/powerpoint/2010/main" val="44562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9</a:t>
            </a:fld>
            <a:endParaRPr lang="en-US"/>
          </a:p>
        </p:txBody>
      </p:sp>
    </p:spTree>
    <p:extLst>
      <p:ext uri="{BB962C8B-B14F-4D97-AF65-F5344CB8AC3E}">
        <p14:creationId xmlns:p14="http://schemas.microsoft.com/office/powerpoint/2010/main" val="12888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10000"/>
              </a:lnSpc>
              <a:spcBef>
                <a:spcPts val="100"/>
              </a:spcBef>
              <a:spcAft>
                <a:spcPts val="100"/>
              </a:spcAft>
              <a:buFontTx/>
              <a:buChar char="-"/>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0BB573-D073-F143-933A-82FDCF9119F2}" type="slidenum">
              <a:rPr lang="en-US" smtClean="0"/>
              <a:t>10</a:t>
            </a:fld>
            <a:endParaRPr lang="en-US"/>
          </a:p>
        </p:txBody>
      </p:sp>
    </p:spTree>
    <p:extLst>
      <p:ext uri="{BB962C8B-B14F-4D97-AF65-F5344CB8AC3E}">
        <p14:creationId xmlns:p14="http://schemas.microsoft.com/office/powerpoint/2010/main" val="24807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5BC55C-FBFE-4335-8831-DE24BCA5D47D}" type="slidenum">
              <a:rPr lang="en-US" smtClean="0"/>
              <a:t>11</a:t>
            </a:fld>
            <a:endParaRPr lang="en-US"/>
          </a:p>
        </p:txBody>
      </p:sp>
    </p:spTree>
    <p:extLst>
      <p:ext uri="{BB962C8B-B14F-4D97-AF65-F5344CB8AC3E}">
        <p14:creationId xmlns:p14="http://schemas.microsoft.com/office/powerpoint/2010/main" val="250866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56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292FA64-544D-804A-BC0C-3343CCB92EDF}"/>
              </a:ext>
            </a:extLst>
          </p:cNvPr>
          <p:cNvSpPr>
            <a:spLocks noGrp="1"/>
          </p:cNvSpPr>
          <p:nvPr>
            <p:ph type="pic" sz="quarter" idx="10"/>
          </p:nvPr>
        </p:nvSpPr>
        <p:spPr>
          <a:xfrm>
            <a:off x="5989320" y="-2286"/>
            <a:ext cx="3154680" cy="5148072"/>
          </a:xfrm>
          <a:prstGeom prst="rect">
            <a:avLst/>
          </a:prstGeom>
        </p:spPr>
        <p:txBody>
          <a:bodyPr/>
          <a:lstStyle/>
          <a:p>
            <a:endParaRPr lang="en-US"/>
          </a:p>
        </p:txBody>
      </p:sp>
      <p:sp>
        <p:nvSpPr>
          <p:cNvPr id="2" name="Title 1"/>
          <p:cNvSpPr>
            <a:spLocks noGrp="1"/>
          </p:cNvSpPr>
          <p:nvPr>
            <p:ph type="title"/>
          </p:nvPr>
        </p:nvSpPr>
        <p:spPr>
          <a:xfrm>
            <a:off x="307362" y="273844"/>
            <a:ext cx="5357854" cy="1152619"/>
          </a:xfrm>
        </p:spPr>
        <p:txBody>
          <a:bodyPr/>
          <a:lstStyle>
            <a:lvl1pPr algn="l">
              <a:defRPr>
                <a:solidFill>
                  <a:srgbClr val="2E5B78"/>
                </a:solidFill>
              </a:defRPr>
            </a:lvl1pPr>
          </a:lstStyle>
          <a:p>
            <a:r>
              <a:rPr lang="en-US"/>
              <a:t>Click to edit Master title style</a:t>
            </a:r>
          </a:p>
        </p:txBody>
      </p:sp>
      <p:sp>
        <p:nvSpPr>
          <p:cNvPr id="10" name="Content Placeholder 9">
            <a:extLst>
              <a:ext uri="{FF2B5EF4-FFF2-40B4-BE49-F238E27FC236}">
                <a16:creationId xmlns:a16="http://schemas.microsoft.com/office/drawing/2014/main" id="{2DD2329E-FAFB-E540-A060-02194D0C9A5D}"/>
              </a:ext>
            </a:extLst>
          </p:cNvPr>
          <p:cNvSpPr>
            <a:spLocks noGrp="1"/>
          </p:cNvSpPr>
          <p:nvPr>
            <p:ph sz="quarter" idx="11"/>
          </p:nvPr>
        </p:nvSpPr>
        <p:spPr>
          <a:xfrm>
            <a:off x="307363" y="1702634"/>
            <a:ext cx="5358426" cy="286142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EF1C9C64-4804-E64F-8B46-27C5E2154104}"/>
              </a:ext>
            </a:extLst>
          </p:cNvPr>
          <p:cNvCxnSpPr>
            <a:cxnSpLocks/>
          </p:cNvCxnSpPr>
          <p:nvPr userDrawn="1"/>
        </p:nvCxnSpPr>
        <p:spPr bwMode="auto">
          <a:xfrm flipH="1">
            <a:off x="307362" y="1566202"/>
            <a:ext cx="2825913" cy="0"/>
          </a:xfrm>
          <a:prstGeom prst="line">
            <a:avLst/>
          </a:prstGeom>
          <a:solidFill>
            <a:schemeClr val="bg1"/>
          </a:solidFill>
          <a:ln w="63500" cap="rnd" cmpd="sng" algn="ctr">
            <a:solidFill>
              <a:srgbClr val="93C843"/>
            </a:solidFill>
            <a:prstDash val="solid"/>
            <a:round/>
            <a:headEnd type="none" w="med" len="med"/>
            <a:tailEnd type="none" w="med" len="med"/>
          </a:ln>
          <a:effectLst/>
        </p:spPr>
      </p:cxnSp>
      <p:sp>
        <p:nvSpPr>
          <p:cNvPr id="6" name="Slide Number Placeholder 5">
            <a:extLst>
              <a:ext uri="{FF2B5EF4-FFF2-40B4-BE49-F238E27FC236}">
                <a16:creationId xmlns:a16="http://schemas.microsoft.com/office/drawing/2014/main" id="{8C96F9A7-3C3B-0849-92C8-C5C2723ACBF2}"/>
              </a:ext>
            </a:extLst>
          </p:cNvPr>
          <p:cNvSpPr>
            <a:spLocks noGrp="1"/>
          </p:cNvSpPr>
          <p:nvPr>
            <p:ph type="sldNum" sz="quarter" idx="12"/>
          </p:nvPr>
        </p:nvSpPr>
        <p:spPr/>
        <p:txBody>
          <a:bodyPr/>
          <a:lstStyle/>
          <a:p>
            <a:pPr algn="ctr"/>
            <a:fld id="{2AA54F96-7B9E-AE40-B001-B6CE5D33BA91}" type="slidenum">
              <a:rPr lang="en-US" smtClean="0"/>
              <a:pPr algn="ctr"/>
              <a:t>‹#›</a:t>
            </a:fld>
            <a:endParaRPr lang="en-US"/>
          </a:p>
        </p:txBody>
      </p:sp>
    </p:spTree>
    <p:extLst>
      <p:ext uri="{BB962C8B-B14F-4D97-AF65-F5344CB8AC3E}">
        <p14:creationId xmlns:p14="http://schemas.microsoft.com/office/powerpoint/2010/main" val="421625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6245D0E7-C97C-0D4F-8EDE-95C53F4C45ED}"/>
              </a:ext>
            </a:extLst>
          </p:cNvPr>
          <p:cNvCxnSpPr>
            <a:cxnSpLocks/>
          </p:cNvCxnSpPr>
          <p:nvPr userDrawn="1"/>
        </p:nvCxnSpPr>
        <p:spPr bwMode="auto">
          <a:xfrm flipH="1">
            <a:off x="3159044" y="942747"/>
            <a:ext cx="2825913" cy="0"/>
          </a:xfrm>
          <a:prstGeom prst="line">
            <a:avLst/>
          </a:prstGeom>
          <a:solidFill>
            <a:schemeClr val="bg1"/>
          </a:solidFill>
          <a:ln w="63500" cap="rnd" cmpd="sng" algn="ctr">
            <a:solidFill>
              <a:srgbClr val="93C843"/>
            </a:solidFill>
            <a:prstDash val="solid"/>
            <a:round/>
            <a:headEnd type="none" w="med" len="med"/>
            <a:tailEnd type="none" w="med" len="med"/>
          </a:ln>
          <a:effectLst/>
        </p:spPr>
      </p:cxnSp>
      <p:sp>
        <p:nvSpPr>
          <p:cNvPr id="6" name="Slide Number Placeholder 5">
            <a:extLst>
              <a:ext uri="{FF2B5EF4-FFF2-40B4-BE49-F238E27FC236}">
                <a16:creationId xmlns:a16="http://schemas.microsoft.com/office/drawing/2014/main" id="{4C3DCF68-EFA7-954D-8A76-97ECAB7D1027}"/>
              </a:ext>
            </a:extLst>
          </p:cNvPr>
          <p:cNvSpPr>
            <a:spLocks noGrp="1"/>
          </p:cNvSpPr>
          <p:nvPr>
            <p:ph type="sldNum" sz="quarter" idx="10"/>
          </p:nvPr>
        </p:nvSpPr>
        <p:spPr/>
        <p:txBody>
          <a:bodyPr/>
          <a:lstStyle/>
          <a:p>
            <a:pPr algn="ctr"/>
            <a:fld id="{2AA54F96-7B9E-AE40-B001-B6CE5D33BA91}" type="slidenum">
              <a:rPr lang="en-US" smtClean="0"/>
              <a:pPr algn="ctr"/>
              <a:t>‹#›</a:t>
            </a:fld>
            <a:endParaRPr lang="en-US"/>
          </a:p>
        </p:txBody>
      </p:sp>
    </p:spTree>
    <p:extLst>
      <p:ext uri="{BB962C8B-B14F-4D97-AF65-F5344CB8AC3E}">
        <p14:creationId xmlns:p14="http://schemas.microsoft.com/office/powerpoint/2010/main" val="278255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509B70-F95E-974F-8E0D-985BCBE74AA4}"/>
              </a:ext>
            </a:extLst>
          </p:cNvPr>
          <p:cNvSpPr>
            <a:spLocks noGrp="1"/>
          </p:cNvSpPr>
          <p:nvPr>
            <p:ph type="sldNum" sz="quarter" idx="10"/>
          </p:nvPr>
        </p:nvSpPr>
        <p:spPr/>
        <p:txBody>
          <a:bodyPr/>
          <a:lstStyle/>
          <a:p>
            <a:pPr algn="ctr"/>
            <a:fld id="{2AA54F96-7B9E-AE40-B001-B6CE5D33BA91}" type="slidenum">
              <a:rPr lang="en-US" smtClean="0"/>
              <a:pPr algn="ctr"/>
              <a:t>‹#›</a:t>
            </a:fld>
            <a:endParaRPr lang="en-US"/>
          </a:p>
        </p:txBody>
      </p:sp>
    </p:spTree>
    <p:extLst>
      <p:ext uri="{BB962C8B-B14F-4D97-AF65-F5344CB8AC3E}">
        <p14:creationId xmlns:p14="http://schemas.microsoft.com/office/powerpoint/2010/main" val="867162727"/>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7362" y="188261"/>
            <a:ext cx="8529278" cy="613552"/>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CB53DFE4-D4B6-9042-B2CC-E81BD8122FA6}"/>
              </a:ext>
            </a:extLst>
          </p:cNvPr>
          <p:cNvSpPr>
            <a:spLocks noGrp="1"/>
          </p:cNvSpPr>
          <p:nvPr>
            <p:ph sz="quarter" idx="10"/>
          </p:nvPr>
        </p:nvSpPr>
        <p:spPr>
          <a:xfrm>
            <a:off x="306747" y="1062038"/>
            <a:ext cx="8529278" cy="3536950"/>
          </a:xfrm>
        </p:spPr>
        <p:txBody>
          <a:bodyPr/>
          <a:lstStyle>
            <a:lvl1pPr>
              <a:lnSpc>
                <a:spcPct val="100000"/>
              </a:lnSpc>
              <a:defRPr/>
            </a:lvl1pPr>
            <a:lvl2pPr>
              <a:lnSpc>
                <a:spcPct val="100000"/>
              </a:lnSpc>
              <a:defRPr/>
            </a:lvl2pPr>
            <a:lvl3pPr>
              <a:lnSpc>
                <a:spcPct val="100000"/>
              </a:lnSpc>
              <a:defRPr/>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4632730D-38B7-1F4A-BF30-61661EAD1E0C}"/>
              </a:ext>
            </a:extLst>
          </p:cNvPr>
          <p:cNvCxnSpPr>
            <a:cxnSpLocks/>
          </p:cNvCxnSpPr>
          <p:nvPr userDrawn="1"/>
        </p:nvCxnSpPr>
        <p:spPr bwMode="auto">
          <a:xfrm flipH="1">
            <a:off x="3159044" y="942747"/>
            <a:ext cx="2825913" cy="0"/>
          </a:xfrm>
          <a:prstGeom prst="line">
            <a:avLst/>
          </a:prstGeom>
          <a:solidFill>
            <a:schemeClr val="bg1"/>
          </a:solidFill>
          <a:ln w="63500" cap="rnd" cmpd="sng" algn="ctr">
            <a:solidFill>
              <a:srgbClr val="93C843"/>
            </a:solidFill>
            <a:prstDash val="solid"/>
            <a:round/>
            <a:headEnd type="none" w="med" len="med"/>
            <a:tailEnd type="none" w="med" len="med"/>
          </a:ln>
          <a:effectLst/>
        </p:spPr>
      </p:cxnSp>
      <p:sp>
        <p:nvSpPr>
          <p:cNvPr id="4" name="Slide Number Placeholder 3">
            <a:extLst>
              <a:ext uri="{FF2B5EF4-FFF2-40B4-BE49-F238E27FC236}">
                <a16:creationId xmlns:a16="http://schemas.microsoft.com/office/drawing/2014/main" id="{D0606E1C-4AE7-2148-B92E-B4D7DF68D13E}"/>
              </a:ext>
            </a:extLst>
          </p:cNvPr>
          <p:cNvSpPr>
            <a:spLocks noGrp="1"/>
          </p:cNvSpPr>
          <p:nvPr>
            <p:ph type="sldNum" sz="quarter" idx="11"/>
          </p:nvPr>
        </p:nvSpPr>
        <p:spPr/>
        <p:txBody>
          <a:bodyPr/>
          <a:lstStyle/>
          <a:p>
            <a:fld id="{2AA54F96-7B9E-AE40-B001-B6CE5D33BA91}" type="slidenum">
              <a:rPr lang="en-US" smtClean="0"/>
              <a:pPr/>
              <a:t>‹#›</a:t>
            </a:fld>
            <a:endParaRPr lang="en-US"/>
          </a:p>
        </p:txBody>
      </p:sp>
    </p:spTree>
    <p:extLst>
      <p:ext uri="{BB962C8B-B14F-4D97-AF65-F5344CB8AC3E}">
        <p14:creationId xmlns:p14="http://schemas.microsoft.com/office/powerpoint/2010/main" val="276079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7436FF-35ED-8645-BDBB-0AD21136664D}"/>
              </a:ext>
            </a:extLst>
          </p:cNvPr>
          <p:cNvSpPr/>
          <p:nvPr userDrawn="1"/>
        </p:nvSpPr>
        <p:spPr>
          <a:xfrm flipV="1">
            <a:off x="0" y="906780"/>
            <a:ext cx="9144000" cy="1178498"/>
          </a:xfrm>
          <a:prstGeom prst="rect">
            <a:avLst/>
          </a:prstGeom>
          <a:solidFill>
            <a:srgbClr val="95C93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7362" y="188261"/>
            <a:ext cx="8529278" cy="613552"/>
          </a:xfrm>
        </p:spPr>
        <p:txBody>
          <a:bodyPr>
            <a:normAutofit/>
          </a:bodyPr>
          <a:lstStyle>
            <a:lvl1pPr>
              <a:defRPr sz="3000" b="0">
                <a:solidFill>
                  <a:srgbClr val="2D5A77"/>
                </a:solidFill>
              </a:defRPr>
            </a:lvl1pPr>
          </a:lstStyle>
          <a:p>
            <a:r>
              <a:rPr lang="en-US"/>
              <a:t>Click to edit Master title style</a:t>
            </a:r>
          </a:p>
        </p:txBody>
      </p:sp>
      <p:sp>
        <p:nvSpPr>
          <p:cNvPr id="3" name="Content Placeholder 2"/>
          <p:cNvSpPr>
            <a:spLocks noGrp="1"/>
          </p:cNvSpPr>
          <p:nvPr>
            <p:ph idx="1"/>
          </p:nvPr>
        </p:nvSpPr>
        <p:spPr>
          <a:xfrm>
            <a:off x="307362" y="981681"/>
            <a:ext cx="8529278" cy="1028697"/>
          </a:xfrm>
          <a:prstGeom prst="rect">
            <a:avLst/>
          </a:prstGeom>
        </p:spPr>
        <p:txBody>
          <a:bodyPr anchor="ctr" anchorCtr="0">
            <a:noAutofit/>
          </a:bodyPr>
          <a:lstStyle>
            <a:lvl1pPr marL="0" indent="0" algn="ctr">
              <a:lnSpc>
                <a:spcPct val="110000"/>
              </a:lnSpc>
              <a:buNone/>
              <a:defRPr sz="1600">
                <a:solidFill>
                  <a:sysClr val="windowText" lastClr="000000"/>
                </a:solidFill>
              </a:defRPr>
            </a:lvl1pPr>
            <a:lvl2pPr marL="457166" indent="0" algn="ctr">
              <a:buClr>
                <a:schemeClr val="tx1">
                  <a:lumMod val="50000"/>
                  <a:lumOff val="50000"/>
                </a:schemeClr>
              </a:buClr>
              <a:buNone/>
              <a:defRPr>
                <a:solidFill>
                  <a:sysClr val="windowText" lastClr="000000"/>
                </a:solidFill>
              </a:defRPr>
            </a:lvl2pPr>
            <a:lvl3pPr marL="914330" indent="0" algn="ctr">
              <a:buClr>
                <a:schemeClr val="tx1">
                  <a:lumMod val="50000"/>
                  <a:lumOff val="50000"/>
                </a:schemeClr>
              </a:buClr>
              <a:buNone/>
              <a:defRPr>
                <a:solidFill>
                  <a:sysClr val="windowText" lastClr="000000"/>
                </a:solidFill>
              </a:defRPr>
            </a:lvl3pPr>
            <a:lvl4pPr marL="1371496" indent="0" algn="ctr">
              <a:buClr>
                <a:schemeClr val="tx1">
                  <a:lumMod val="50000"/>
                  <a:lumOff val="50000"/>
                </a:schemeClr>
              </a:buClr>
              <a:buSzPct val="120000"/>
              <a:buFont typeface="Arial" panose="020B0604020202020204" pitchFamily="34" charset="0"/>
              <a:buNone/>
              <a:defRPr>
                <a:solidFill>
                  <a:sysClr val="windowText" lastClr="000000"/>
                </a:solidFill>
              </a:defRPr>
            </a:lvl4pPr>
            <a:lvl5pPr marL="1828662" indent="0" algn="ctr">
              <a:buClr>
                <a:schemeClr val="tx1">
                  <a:lumMod val="50000"/>
                  <a:lumOff val="50000"/>
                </a:schemeClr>
              </a:buClr>
              <a:buFont typeface="System Font Regular"/>
              <a:buNone/>
              <a:defRPr>
                <a:solidFill>
                  <a:sysClr val="windowText" lastClr="000000"/>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0AC2EB45-285C-A74B-BA7A-CD98118299C0}"/>
              </a:ext>
            </a:extLst>
          </p:cNvPr>
          <p:cNvSpPr>
            <a:spLocks noGrp="1"/>
          </p:cNvSpPr>
          <p:nvPr>
            <p:ph sz="quarter" idx="10"/>
          </p:nvPr>
        </p:nvSpPr>
        <p:spPr>
          <a:xfrm>
            <a:off x="307363" y="2216150"/>
            <a:ext cx="4064576" cy="2341563"/>
          </a:xfrm>
          <a:prstGeom prst="rect">
            <a:avLst/>
          </a:prstGeom>
        </p:spPr>
        <p:txBody>
          <a:bodyPr/>
          <a:lstStyle>
            <a:lvl1pPr>
              <a:lnSpc>
                <a:spcPct val="100000"/>
              </a:lnSpc>
              <a:buClr>
                <a:schemeClr val="tx2"/>
              </a:buClr>
              <a:defRPr/>
            </a:lvl1pPr>
            <a:lvl2pPr>
              <a:lnSpc>
                <a:spcPct val="100000"/>
              </a:lnSpc>
              <a:buClr>
                <a:schemeClr val="tx2"/>
              </a:buClr>
              <a:defRPr/>
            </a:lvl2pPr>
            <a:lvl3pPr>
              <a:lnSpc>
                <a:spcPct val="100000"/>
              </a:lnSpc>
              <a:buClr>
                <a:schemeClr val="tx2"/>
              </a:buClr>
              <a:defRPr/>
            </a:lvl3pPr>
            <a:lvl4pPr>
              <a:lnSpc>
                <a:spcPct val="100000"/>
              </a:lnSpc>
              <a:buClr>
                <a:schemeClr val="tx2"/>
              </a:buClr>
              <a:defRPr sz="1400"/>
            </a:lvl4pPr>
            <a:lvl5pPr>
              <a:lnSpc>
                <a:spcPct val="100000"/>
              </a:lnSpc>
              <a:buClr>
                <a:schemeClr val="tx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4FA1E67A-C339-B540-919A-6AAD948710B2}"/>
              </a:ext>
            </a:extLst>
          </p:cNvPr>
          <p:cNvSpPr>
            <a:spLocks noGrp="1"/>
          </p:cNvSpPr>
          <p:nvPr>
            <p:ph sz="quarter" idx="11"/>
          </p:nvPr>
        </p:nvSpPr>
        <p:spPr>
          <a:xfrm>
            <a:off x="4772063" y="2216150"/>
            <a:ext cx="4064576" cy="2341563"/>
          </a:xfrm>
          <a:prstGeom prst="rect">
            <a:avLst/>
          </a:prstGeom>
        </p:spPr>
        <p:txBody>
          <a:bodyPr/>
          <a:lstStyle>
            <a:lvl1pPr>
              <a:lnSpc>
                <a:spcPct val="100000"/>
              </a:lnSpc>
              <a:buClr>
                <a:schemeClr val="tx2"/>
              </a:buClr>
              <a:defRPr/>
            </a:lvl1pPr>
            <a:lvl2pPr>
              <a:lnSpc>
                <a:spcPct val="100000"/>
              </a:lnSpc>
              <a:buClr>
                <a:schemeClr val="tx2"/>
              </a:buClr>
              <a:defRPr/>
            </a:lvl2pPr>
            <a:lvl3pPr>
              <a:lnSpc>
                <a:spcPct val="100000"/>
              </a:lnSpc>
              <a:buClr>
                <a:schemeClr val="tx2"/>
              </a:buClr>
              <a:defRPr/>
            </a:lvl3pPr>
            <a:lvl4pPr>
              <a:lnSpc>
                <a:spcPct val="100000"/>
              </a:lnSpc>
              <a:buClr>
                <a:schemeClr val="tx2"/>
              </a:buClr>
              <a:defRPr sz="1400"/>
            </a:lvl4pPr>
            <a:lvl5pPr>
              <a:lnSpc>
                <a:spcPct val="100000"/>
              </a:lnSpc>
              <a:buClr>
                <a:schemeClr val="tx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4D9F8FF5-751E-8147-B6C7-27502EBBDF36}"/>
              </a:ext>
            </a:extLst>
          </p:cNvPr>
          <p:cNvSpPr>
            <a:spLocks noGrp="1"/>
          </p:cNvSpPr>
          <p:nvPr>
            <p:ph type="sldNum" sz="quarter" idx="12"/>
          </p:nvPr>
        </p:nvSpPr>
        <p:spPr/>
        <p:txBody>
          <a:bodyPr/>
          <a:lstStyle/>
          <a:p>
            <a:fld id="{2AA54F96-7B9E-AE40-B001-B6CE5D33BA91}" type="slidenum">
              <a:rPr lang="en-US" smtClean="0"/>
              <a:pPr/>
              <a:t>‹#›</a:t>
            </a:fld>
            <a:endParaRPr lang="en-US"/>
          </a:p>
        </p:txBody>
      </p:sp>
    </p:spTree>
    <p:extLst>
      <p:ext uri="{BB962C8B-B14F-4D97-AF65-F5344CB8AC3E}">
        <p14:creationId xmlns:p14="http://schemas.microsoft.com/office/powerpoint/2010/main" val="87310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292FA64-544D-804A-BC0C-3343CCB92EDF}"/>
              </a:ext>
            </a:extLst>
          </p:cNvPr>
          <p:cNvSpPr>
            <a:spLocks noGrp="1"/>
          </p:cNvSpPr>
          <p:nvPr>
            <p:ph type="pic" sz="quarter" idx="10"/>
          </p:nvPr>
        </p:nvSpPr>
        <p:spPr>
          <a:xfrm>
            <a:off x="5989320" y="-2287"/>
            <a:ext cx="3154680" cy="5145787"/>
          </a:xfrm>
          <a:prstGeom prst="rect">
            <a:avLst/>
          </a:prstGeom>
        </p:spPr>
        <p:txBody>
          <a:bodyPr/>
          <a:lstStyle/>
          <a:p>
            <a:r>
              <a:rPr lang="en-US"/>
              <a:t>Click icon to add picture</a:t>
            </a:r>
          </a:p>
        </p:txBody>
      </p:sp>
      <p:sp>
        <p:nvSpPr>
          <p:cNvPr id="2" name="Title 1"/>
          <p:cNvSpPr>
            <a:spLocks noGrp="1"/>
          </p:cNvSpPr>
          <p:nvPr>
            <p:ph type="title"/>
          </p:nvPr>
        </p:nvSpPr>
        <p:spPr>
          <a:xfrm>
            <a:off x="307362" y="273844"/>
            <a:ext cx="5357854" cy="1152619"/>
          </a:xfrm>
        </p:spPr>
        <p:txBody>
          <a:bodyPr/>
          <a:lstStyle>
            <a:lvl1pPr algn="l">
              <a:defRPr>
                <a:solidFill>
                  <a:srgbClr val="2E5B78"/>
                </a:solidFill>
              </a:defRPr>
            </a:lvl1pPr>
          </a:lstStyle>
          <a:p>
            <a:r>
              <a:rPr lang="en-US"/>
              <a:t>Click to edit Master title style</a:t>
            </a:r>
          </a:p>
        </p:txBody>
      </p:sp>
      <p:sp>
        <p:nvSpPr>
          <p:cNvPr id="10" name="Content Placeholder 9">
            <a:extLst>
              <a:ext uri="{FF2B5EF4-FFF2-40B4-BE49-F238E27FC236}">
                <a16:creationId xmlns:a16="http://schemas.microsoft.com/office/drawing/2014/main" id="{2DD2329E-FAFB-E540-A060-02194D0C9A5D}"/>
              </a:ext>
            </a:extLst>
          </p:cNvPr>
          <p:cNvSpPr>
            <a:spLocks noGrp="1"/>
          </p:cNvSpPr>
          <p:nvPr>
            <p:ph sz="quarter" idx="11"/>
          </p:nvPr>
        </p:nvSpPr>
        <p:spPr>
          <a:xfrm>
            <a:off x="307363" y="1702634"/>
            <a:ext cx="5358426" cy="286142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EF1C9C64-4804-E64F-8B46-27C5E2154104}"/>
              </a:ext>
            </a:extLst>
          </p:cNvPr>
          <p:cNvCxnSpPr>
            <a:cxnSpLocks/>
          </p:cNvCxnSpPr>
          <p:nvPr userDrawn="1"/>
        </p:nvCxnSpPr>
        <p:spPr bwMode="auto">
          <a:xfrm flipH="1">
            <a:off x="307362" y="1566202"/>
            <a:ext cx="2825913" cy="0"/>
          </a:xfrm>
          <a:prstGeom prst="line">
            <a:avLst/>
          </a:prstGeom>
          <a:solidFill>
            <a:schemeClr val="bg1"/>
          </a:solidFill>
          <a:ln w="63500" cap="rnd" cmpd="sng" algn="ctr">
            <a:solidFill>
              <a:srgbClr val="93C843"/>
            </a:solidFill>
            <a:prstDash val="solid"/>
            <a:round/>
            <a:headEnd type="none" w="med" len="med"/>
            <a:tailEnd type="none" w="med" len="med"/>
          </a:ln>
          <a:effectLst/>
        </p:spPr>
      </p:cxnSp>
      <p:sp>
        <p:nvSpPr>
          <p:cNvPr id="11" name="Slide Number Placeholder 10">
            <a:extLst>
              <a:ext uri="{FF2B5EF4-FFF2-40B4-BE49-F238E27FC236}">
                <a16:creationId xmlns:a16="http://schemas.microsoft.com/office/drawing/2014/main" id="{06EA6AD8-75E4-DC4A-9B2C-71EDB8924DBE}"/>
              </a:ext>
            </a:extLst>
          </p:cNvPr>
          <p:cNvSpPr>
            <a:spLocks noGrp="1"/>
          </p:cNvSpPr>
          <p:nvPr>
            <p:ph type="sldNum" sz="quarter" idx="12"/>
          </p:nvPr>
        </p:nvSpPr>
        <p:spPr/>
        <p:txBody>
          <a:bodyPr/>
          <a:lstStyle/>
          <a:p>
            <a:fld id="{2AA54F96-7B9E-AE40-B001-B6CE5D33BA91}" type="slidenum">
              <a:rPr lang="en-US" smtClean="0"/>
              <a:pPr/>
              <a:t>‹#›</a:t>
            </a:fld>
            <a:endParaRPr lang="en-US"/>
          </a:p>
        </p:txBody>
      </p:sp>
    </p:spTree>
    <p:extLst>
      <p:ext uri="{BB962C8B-B14F-4D97-AF65-F5344CB8AC3E}">
        <p14:creationId xmlns:p14="http://schemas.microsoft.com/office/powerpoint/2010/main" val="162141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6245D0E7-C97C-0D4F-8EDE-95C53F4C45ED}"/>
              </a:ext>
            </a:extLst>
          </p:cNvPr>
          <p:cNvCxnSpPr>
            <a:cxnSpLocks/>
          </p:cNvCxnSpPr>
          <p:nvPr userDrawn="1"/>
        </p:nvCxnSpPr>
        <p:spPr bwMode="auto">
          <a:xfrm flipH="1">
            <a:off x="3159044" y="942747"/>
            <a:ext cx="2825913" cy="0"/>
          </a:xfrm>
          <a:prstGeom prst="line">
            <a:avLst/>
          </a:prstGeom>
          <a:solidFill>
            <a:schemeClr val="bg1"/>
          </a:solidFill>
          <a:ln w="63500" cap="rnd" cmpd="sng" algn="ctr">
            <a:solidFill>
              <a:srgbClr val="93C843"/>
            </a:solidFill>
            <a:prstDash val="solid"/>
            <a:round/>
            <a:headEnd type="none" w="med" len="med"/>
            <a:tailEnd type="none" w="med" len="med"/>
          </a:ln>
          <a:effectLst/>
        </p:spPr>
      </p:cxnSp>
      <p:sp>
        <p:nvSpPr>
          <p:cNvPr id="5" name="Slide Number Placeholder 4">
            <a:extLst>
              <a:ext uri="{FF2B5EF4-FFF2-40B4-BE49-F238E27FC236}">
                <a16:creationId xmlns:a16="http://schemas.microsoft.com/office/drawing/2014/main" id="{9C837E30-61F6-DA41-B338-D1D4938575B8}"/>
              </a:ext>
            </a:extLst>
          </p:cNvPr>
          <p:cNvSpPr>
            <a:spLocks noGrp="1"/>
          </p:cNvSpPr>
          <p:nvPr>
            <p:ph type="sldNum" sz="quarter" idx="10"/>
          </p:nvPr>
        </p:nvSpPr>
        <p:spPr/>
        <p:txBody>
          <a:bodyPr/>
          <a:lstStyle/>
          <a:p>
            <a:fld id="{2AA54F96-7B9E-AE40-B001-B6CE5D33BA91}" type="slidenum">
              <a:rPr lang="en-US" smtClean="0"/>
              <a:pPr/>
              <a:t>‹#›</a:t>
            </a:fld>
            <a:endParaRPr lang="en-US"/>
          </a:p>
        </p:txBody>
      </p:sp>
    </p:spTree>
    <p:extLst>
      <p:ext uri="{BB962C8B-B14F-4D97-AF65-F5344CB8AC3E}">
        <p14:creationId xmlns:p14="http://schemas.microsoft.com/office/powerpoint/2010/main" val="274718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700">
                <a:solidFill>
                  <a:srgbClr val="2E5B78"/>
                </a:solidFill>
              </a:defRPr>
            </a:lvl1pPr>
          </a:lstStyle>
          <a:p>
            <a:r>
              <a:rPr lang="en-US" dirty="0"/>
              <a:t>Click to edit master title style</a:t>
            </a:r>
          </a:p>
        </p:txBody>
      </p:sp>
      <p:sp>
        <p:nvSpPr>
          <p:cNvPr id="3" name="Content Placeholder 2"/>
          <p:cNvSpPr>
            <a:spLocks noGrp="1"/>
          </p:cNvSpPr>
          <p:nvPr>
            <p:ph sz="half" idx="1"/>
          </p:nvPr>
        </p:nvSpPr>
        <p:spPr>
          <a:xfrm>
            <a:off x="457204" y="946549"/>
            <a:ext cx="4024371" cy="3334940"/>
          </a:xfrm>
        </p:spPr>
        <p:txBody>
          <a:bodyPr/>
          <a:lstStyle>
            <a:lvl1pPr>
              <a:buSzPct val="100000"/>
              <a:defRPr sz="1800"/>
            </a:lvl1pPr>
            <a:lvl2pPr>
              <a:defRPr sz="1500"/>
            </a:lvl2pPr>
            <a:lvl3pPr>
              <a:defRPr sz="1350"/>
            </a:lvl3pPr>
            <a:lvl4pPr>
              <a:defRPr sz="1350"/>
            </a:lvl4pPr>
            <a:lvl5pPr>
              <a:defRPr sz="13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972" y="946549"/>
            <a:ext cx="4026005" cy="3334940"/>
          </a:xfrm>
        </p:spPr>
        <p:txBody>
          <a:bodyPr/>
          <a:lstStyle>
            <a:lvl1pPr>
              <a:buSzPct val="100000"/>
              <a:defRPr sz="1800"/>
            </a:lvl1pPr>
            <a:lvl2pPr>
              <a:defRPr sz="1500"/>
            </a:lvl2pPr>
            <a:lvl3pPr>
              <a:defRPr sz="1350"/>
            </a:lvl3pPr>
            <a:lvl4pPr>
              <a:defRPr sz="1350"/>
            </a:lvl4pPr>
            <a:lvl5pPr>
              <a:defRPr sz="13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734958"/>
      </p:ext>
    </p:extLst>
  </p:cSld>
  <p:clrMapOvr>
    <a:masterClrMapping/>
  </p:clrMapOvr>
  <p:transition>
    <p:cut/>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700">
                <a:solidFill>
                  <a:srgbClr val="2E5B78"/>
                </a:solidFill>
              </a:defRPr>
            </a:lvl1pPr>
          </a:lstStyle>
          <a:p>
            <a:r>
              <a:rPr lang="en-US"/>
              <a:t>Click to edit master title style</a:t>
            </a:r>
          </a:p>
        </p:txBody>
      </p:sp>
      <p:sp>
        <p:nvSpPr>
          <p:cNvPr id="3" name="Content Placeholder 2"/>
          <p:cNvSpPr>
            <a:spLocks noGrp="1"/>
          </p:cNvSpPr>
          <p:nvPr>
            <p:ph idx="1"/>
          </p:nvPr>
        </p:nvSpPr>
        <p:spPr>
          <a:xfrm>
            <a:off x="457204" y="946547"/>
            <a:ext cx="8232775" cy="3529200"/>
          </a:xfrm>
        </p:spPr>
        <p:txBody>
          <a:bodyPr/>
          <a:lstStyle>
            <a:lvl1pPr marL="342892" indent="-342892">
              <a:buSzPct val="100000"/>
              <a:buFont typeface="Arial" panose="020B0604020202020204" pitchFamily="34" charset="0"/>
              <a:buChar char="■"/>
              <a:defRPr sz="1800"/>
            </a:lvl1pPr>
            <a:lvl2pPr>
              <a:defRPr sz="150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4239490"/>
      </p:ext>
    </p:extLst>
  </p:cSld>
  <p:clrMapOvr>
    <a:masterClrMapping/>
  </p:clrMapOvr>
  <p:transition>
    <p:cut/>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7362" y="188261"/>
            <a:ext cx="8529278" cy="613552"/>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CB53DFE4-D4B6-9042-B2CC-E81BD8122FA6}"/>
              </a:ext>
            </a:extLst>
          </p:cNvPr>
          <p:cNvSpPr>
            <a:spLocks noGrp="1"/>
          </p:cNvSpPr>
          <p:nvPr>
            <p:ph sz="quarter" idx="10"/>
          </p:nvPr>
        </p:nvSpPr>
        <p:spPr>
          <a:xfrm>
            <a:off x="306747" y="1062038"/>
            <a:ext cx="8529278" cy="3536950"/>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4632730D-38B7-1F4A-BF30-61661EAD1E0C}"/>
              </a:ext>
            </a:extLst>
          </p:cNvPr>
          <p:cNvCxnSpPr>
            <a:cxnSpLocks/>
          </p:cNvCxnSpPr>
          <p:nvPr userDrawn="1"/>
        </p:nvCxnSpPr>
        <p:spPr bwMode="auto">
          <a:xfrm flipH="1">
            <a:off x="3159044" y="942747"/>
            <a:ext cx="2825913" cy="0"/>
          </a:xfrm>
          <a:prstGeom prst="line">
            <a:avLst/>
          </a:prstGeom>
          <a:solidFill>
            <a:schemeClr val="bg1"/>
          </a:solidFill>
          <a:ln w="63500" cap="rnd" cmpd="sng" algn="ctr">
            <a:solidFill>
              <a:srgbClr val="93C843"/>
            </a:solidFill>
            <a:prstDash val="solid"/>
            <a:round/>
            <a:headEnd type="none" w="med" len="med"/>
            <a:tailEnd type="none" w="med" len="med"/>
          </a:ln>
          <a:effectLst/>
        </p:spPr>
      </p:cxnSp>
      <p:sp>
        <p:nvSpPr>
          <p:cNvPr id="6" name="Slide Number Placeholder 5">
            <a:extLst>
              <a:ext uri="{FF2B5EF4-FFF2-40B4-BE49-F238E27FC236}">
                <a16:creationId xmlns:a16="http://schemas.microsoft.com/office/drawing/2014/main" id="{C00C592D-F596-3242-8E4A-FEEBCBBE5DAD}"/>
              </a:ext>
            </a:extLst>
          </p:cNvPr>
          <p:cNvSpPr>
            <a:spLocks noGrp="1"/>
          </p:cNvSpPr>
          <p:nvPr>
            <p:ph type="sldNum" sz="quarter" idx="11"/>
          </p:nvPr>
        </p:nvSpPr>
        <p:spPr/>
        <p:txBody>
          <a:bodyPr/>
          <a:lstStyle/>
          <a:p>
            <a:pPr algn="ctr"/>
            <a:fld id="{2AA54F96-7B9E-AE40-B001-B6CE5D33BA91}" type="slidenum">
              <a:rPr lang="en-US" smtClean="0"/>
              <a:pPr algn="ctr"/>
              <a:t>‹#›</a:t>
            </a:fld>
            <a:endParaRPr lang="en-US"/>
          </a:p>
        </p:txBody>
      </p:sp>
    </p:spTree>
    <p:extLst>
      <p:ext uri="{BB962C8B-B14F-4D97-AF65-F5344CB8AC3E}">
        <p14:creationId xmlns:p14="http://schemas.microsoft.com/office/powerpoint/2010/main" val="245411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7436FF-35ED-8645-BDBB-0AD21136664D}"/>
              </a:ext>
            </a:extLst>
          </p:cNvPr>
          <p:cNvSpPr/>
          <p:nvPr userDrawn="1"/>
        </p:nvSpPr>
        <p:spPr>
          <a:xfrm flipV="1">
            <a:off x="0" y="906780"/>
            <a:ext cx="9144000" cy="1178498"/>
          </a:xfrm>
          <a:prstGeom prst="rect">
            <a:avLst/>
          </a:prstGeom>
          <a:solidFill>
            <a:srgbClr val="93C84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7362" y="188261"/>
            <a:ext cx="8529278" cy="613552"/>
          </a:xfrm>
        </p:spPr>
        <p:txBody>
          <a:bodyPr>
            <a:normAutofit/>
          </a:bodyPr>
          <a:lstStyle>
            <a:lvl1pPr>
              <a:defRPr sz="3000" b="0">
                <a:solidFill>
                  <a:srgbClr val="2D5A77"/>
                </a:solidFill>
              </a:defRPr>
            </a:lvl1pPr>
          </a:lstStyle>
          <a:p>
            <a:r>
              <a:rPr lang="en-US"/>
              <a:t>Click to edit Master title style</a:t>
            </a:r>
          </a:p>
        </p:txBody>
      </p:sp>
      <p:sp>
        <p:nvSpPr>
          <p:cNvPr id="3" name="Content Placeholder 2"/>
          <p:cNvSpPr>
            <a:spLocks noGrp="1"/>
          </p:cNvSpPr>
          <p:nvPr>
            <p:ph idx="1"/>
          </p:nvPr>
        </p:nvSpPr>
        <p:spPr>
          <a:xfrm>
            <a:off x="307362" y="981681"/>
            <a:ext cx="8529278" cy="1028697"/>
          </a:xfrm>
          <a:prstGeom prst="rect">
            <a:avLst/>
          </a:prstGeom>
        </p:spPr>
        <p:txBody>
          <a:bodyPr anchor="ctr" anchorCtr="0">
            <a:noAutofit/>
          </a:bodyPr>
          <a:lstStyle>
            <a:lvl1pPr marL="0" indent="0" algn="ctr">
              <a:lnSpc>
                <a:spcPct val="110000"/>
              </a:lnSpc>
              <a:buNone/>
              <a:defRPr sz="1600">
                <a:solidFill>
                  <a:sysClr val="windowText" lastClr="000000"/>
                </a:solidFill>
              </a:defRPr>
            </a:lvl1pPr>
            <a:lvl2pPr marL="457166" indent="0" algn="ctr">
              <a:buClr>
                <a:schemeClr val="tx1">
                  <a:lumMod val="50000"/>
                  <a:lumOff val="50000"/>
                </a:schemeClr>
              </a:buClr>
              <a:buNone/>
              <a:defRPr>
                <a:solidFill>
                  <a:sysClr val="windowText" lastClr="000000"/>
                </a:solidFill>
              </a:defRPr>
            </a:lvl2pPr>
            <a:lvl3pPr marL="914330" indent="0" algn="ctr">
              <a:buClr>
                <a:schemeClr val="tx1">
                  <a:lumMod val="50000"/>
                  <a:lumOff val="50000"/>
                </a:schemeClr>
              </a:buClr>
              <a:buNone/>
              <a:defRPr>
                <a:solidFill>
                  <a:sysClr val="windowText" lastClr="000000"/>
                </a:solidFill>
              </a:defRPr>
            </a:lvl3pPr>
            <a:lvl4pPr marL="1371496" indent="0" algn="ctr">
              <a:buClr>
                <a:schemeClr val="tx1">
                  <a:lumMod val="50000"/>
                  <a:lumOff val="50000"/>
                </a:schemeClr>
              </a:buClr>
              <a:buSzPct val="120000"/>
              <a:buFont typeface="Arial" panose="020B0604020202020204" pitchFamily="34" charset="0"/>
              <a:buNone/>
              <a:defRPr>
                <a:solidFill>
                  <a:sysClr val="windowText" lastClr="000000"/>
                </a:solidFill>
              </a:defRPr>
            </a:lvl4pPr>
            <a:lvl5pPr marL="1828662" indent="0" algn="ctr">
              <a:buClr>
                <a:schemeClr val="tx1">
                  <a:lumMod val="50000"/>
                  <a:lumOff val="50000"/>
                </a:schemeClr>
              </a:buClr>
              <a:buFont typeface="System Font Regular"/>
              <a:buNone/>
              <a:defRPr>
                <a:solidFill>
                  <a:sysClr val="windowText" lastClr="000000"/>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0AC2EB45-285C-A74B-BA7A-CD98118299C0}"/>
              </a:ext>
            </a:extLst>
          </p:cNvPr>
          <p:cNvSpPr>
            <a:spLocks noGrp="1"/>
          </p:cNvSpPr>
          <p:nvPr>
            <p:ph sz="quarter" idx="10"/>
          </p:nvPr>
        </p:nvSpPr>
        <p:spPr>
          <a:xfrm>
            <a:off x="307363" y="2216150"/>
            <a:ext cx="4064576" cy="2341563"/>
          </a:xfrm>
          <a:prstGeom prst="rect">
            <a:avLst/>
          </a:prstGeom>
        </p:spPr>
        <p:txBody>
          <a:bodyPr>
            <a:noAutofit/>
          </a:bodyPr>
          <a:lstStyle>
            <a:lvl1pPr>
              <a:lnSpc>
                <a:spcPct val="100000"/>
              </a:lnSpc>
              <a:buClr>
                <a:schemeClr val="tx2"/>
              </a:buClr>
              <a:defRPr/>
            </a:lvl1pPr>
            <a:lvl2pPr>
              <a:lnSpc>
                <a:spcPct val="100000"/>
              </a:lnSpc>
              <a:buClr>
                <a:schemeClr val="tx2"/>
              </a:buClr>
              <a:defRPr/>
            </a:lvl2pPr>
            <a:lvl3pPr>
              <a:lnSpc>
                <a:spcPct val="100000"/>
              </a:lnSpc>
              <a:buClr>
                <a:schemeClr val="tx2"/>
              </a:buClr>
              <a:defRPr/>
            </a:lvl3pPr>
            <a:lvl4pPr>
              <a:lnSpc>
                <a:spcPct val="100000"/>
              </a:lnSpc>
              <a:buClr>
                <a:schemeClr val="tx2"/>
              </a:buClr>
              <a:defRPr sz="1400"/>
            </a:lvl4pPr>
            <a:lvl5pPr>
              <a:lnSpc>
                <a:spcPct val="100000"/>
              </a:lnSpc>
              <a:buClr>
                <a:schemeClr val="tx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4FA1E67A-C339-B540-919A-6AAD948710B2}"/>
              </a:ext>
            </a:extLst>
          </p:cNvPr>
          <p:cNvSpPr>
            <a:spLocks noGrp="1"/>
          </p:cNvSpPr>
          <p:nvPr>
            <p:ph sz="quarter" idx="11"/>
          </p:nvPr>
        </p:nvSpPr>
        <p:spPr>
          <a:xfrm>
            <a:off x="4772063" y="2216150"/>
            <a:ext cx="4064576" cy="2341563"/>
          </a:xfrm>
          <a:prstGeom prst="rect">
            <a:avLst/>
          </a:prstGeom>
        </p:spPr>
        <p:txBody>
          <a:bodyPr>
            <a:noAutofit/>
          </a:bodyPr>
          <a:lstStyle>
            <a:lvl1pPr>
              <a:lnSpc>
                <a:spcPct val="100000"/>
              </a:lnSpc>
              <a:buClr>
                <a:schemeClr val="tx2"/>
              </a:buClr>
              <a:defRPr/>
            </a:lvl1pPr>
            <a:lvl2pPr>
              <a:lnSpc>
                <a:spcPct val="100000"/>
              </a:lnSpc>
              <a:buClr>
                <a:schemeClr val="tx2"/>
              </a:buClr>
              <a:defRPr/>
            </a:lvl2pPr>
            <a:lvl3pPr>
              <a:lnSpc>
                <a:spcPct val="100000"/>
              </a:lnSpc>
              <a:buClr>
                <a:schemeClr val="tx2"/>
              </a:buClr>
              <a:defRPr/>
            </a:lvl3pPr>
            <a:lvl4pPr>
              <a:lnSpc>
                <a:spcPct val="100000"/>
              </a:lnSpc>
              <a:buClr>
                <a:schemeClr val="tx2"/>
              </a:buClr>
              <a:defRPr sz="1400"/>
            </a:lvl4pPr>
            <a:lvl5pPr>
              <a:lnSpc>
                <a:spcPct val="100000"/>
              </a:lnSpc>
              <a:buClr>
                <a:schemeClr val="tx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2DBEEE18-226F-7B4C-BC14-3B382C54C6A7}"/>
              </a:ext>
            </a:extLst>
          </p:cNvPr>
          <p:cNvSpPr>
            <a:spLocks noGrp="1"/>
          </p:cNvSpPr>
          <p:nvPr>
            <p:ph type="sldNum" sz="quarter" idx="12"/>
          </p:nvPr>
        </p:nvSpPr>
        <p:spPr/>
        <p:txBody>
          <a:bodyPr/>
          <a:lstStyle/>
          <a:p>
            <a:pPr algn="ctr"/>
            <a:fld id="{2AA54F96-7B9E-AE40-B001-B6CE5D33BA91}" type="slidenum">
              <a:rPr lang="en-US" smtClean="0"/>
              <a:pPr algn="ctr"/>
              <a:t>‹#›</a:t>
            </a:fld>
            <a:endParaRPr lang="en-US"/>
          </a:p>
        </p:txBody>
      </p:sp>
    </p:spTree>
    <p:extLst>
      <p:ext uri="{BB962C8B-B14F-4D97-AF65-F5344CB8AC3E}">
        <p14:creationId xmlns:p14="http://schemas.microsoft.com/office/powerpoint/2010/main" val="240000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362" y="188261"/>
            <a:ext cx="8529278" cy="61264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8">
            <a:extLst>
              <a:ext uri="{FF2B5EF4-FFF2-40B4-BE49-F238E27FC236}">
                <a16:creationId xmlns:a16="http://schemas.microsoft.com/office/drawing/2014/main" id="{D9F71F97-D500-9F49-87AE-5C84194F260F}"/>
              </a:ext>
            </a:extLst>
          </p:cNvPr>
          <p:cNvSpPr>
            <a:spLocks noGrp="1"/>
          </p:cNvSpPr>
          <p:nvPr>
            <p:ph type="body" idx="1"/>
          </p:nvPr>
        </p:nvSpPr>
        <p:spPr>
          <a:xfrm>
            <a:off x="307362" y="1062038"/>
            <a:ext cx="8529278" cy="351044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5E3506EE-B4DC-7C4F-897C-07CD43A30CAC}"/>
              </a:ext>
            </a:extLst>
          </p:cNvPr>
          <p:cNvSpPr>
            <a:spLocks noGrp="1" noChangeAspect="1"/>
          </p:cNvSpPr>
          <p:nvPr>
            <p:ph type="sldNum" sz="quarter" idx="4"/>
          </p:nvPr>
        </p:nvSpPr>
        <p:spPr>
          <a:xfrm>
            <a:off x="8915400" y="4782081"/>
            <a:ext cx="228600" cy="228600"/>
          </a:xfrm>
          <a:prstGeom prst="rect">
            <a:avLst/>
          </a:prstGeom>
          <a:solidFill>
            <a:schemeClr val="accent6">
              <a:lumMod val="20000"/>
              <a:lumOff val="80000"/>
            </a:schemeClr>
          </a:solidFill>
        </p:spPr>
        <p:txBody>
          <a:bodyPr vert="horz" lIns="0" tIns="0" rIns="0" bIns="0" rtlCol="0" anchor="ctr" anchorCtr="0">
            <a:noAutofit/>
          </a:bodyPr>
          <a:lstStyle>
            <a:lvl1pPr algn="ctr">
              <a:defRPr kumimoji="0" lang="en-US" sz="800" b="1" i="0" u="none" strike="noStrike" kern="1200" cap="none" spc="0" normalizeH="0" baseline="0" smtClean="0">
                <a:ln>
                  <a:noFill/>
                </a:ln>
                <a:solidFill>
                  <a:srgbClr val="000000">
                    <a:tint val="75000"/>
                  </a:srgbClr>
                </a:solidFill>
                <a:effectLst/>
                <a:uLnTx/>
                <a:uFillTx/>
                <a:latin typeface="Arial" panose="020B0604020202020204"/>
                <a:ea typeface="+mn-ea"/>
                <a:cs typeface="+mn-cs"/>
              </a:defRPr>
            </a:lvl1pPr>
          </a:lstStyle>
          <a:p>
            <a:fld id="{2AA54F96-7B9E-AE40-B001-B6CE5D33BA91}" type="slidenum">
              <a:rPr lang="en-US" smtClean="0"/>
              <a:pPr/>
              <a:t>‹#›</a:t>
            </a:fld>
            <a:endParaRPr lang="en-US"/>
          </a:p>
        </p:txBody>
      </p:sp>
    </p:spTree>
    <p:extLst>
      <p:ext uri="{BB962C8B-B14F-4D97-AF65-F5344CB8AC3E}">
        <p14:creationId xmlns:p14="http://schemas.microsoft.com/office/powerpoint/2010/main" val="234584867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2" r:id="rId4"/>
    <p:sldLayoutId id="2147483664" r:id="rId5"/>
    <p:sldLayoutId id="2147483696" r:id="rId6"/>
    <p:sldLayoutId id="2147483697" r:id="rId7"/>
  </p:sldLayoutIdLst>
  <p:hf hdr="0" ftr="0" dt="0"/>
  <p:txStyles>
    <p:titleStyle>
      <a:lvl1pPr algn="ctr" defTabSz="685783" rtl="0" eaLnBrk="1" latinLnBrk="0" hangingPunct="1">
        <a:lnSpc>
          <a:spcPct val="90000"/>
        </a:lnSpc>
        <a:spcBef>
          <a:spcPct val="0"/>
        </a:spcBef>
        <a:buNone/>
        <a:defRPr sz="3000" b="0" i="0" kern="1200">
          <a:solidFill>
            <a:srgbClr val="2E5B78"/>
          </a:solidFill>
          <a:latin typeface="Arial" panose="020B0604020202020204" pitchFamily="34" charset="0"/>
          <a:ea typeface="+mj-ea"/>
          <a:cs typeface="Arial" panose="020B0604020202020204" pitchFamily="34" charset="0"/>
        </a:defRPr>
      </a:lvl1pPr>
    </p:titleStyle>
    <p:bodyStyle>
      <a:lvl1pPr marL="344462" marR="0" indent="-344462" algn="l" defTabSz="914331" rtl="0" eaLnBrk="1" fontAlgn="auto" latinLnBrk="0" hangingPunct="1">
        <a:lnSpc>
          <a:spcPct val="100000"/>
        </a:lnSpc>
        <a:spcBef>
          <a:spcPts val="1000"/>
        </a:spcBef>
        <a:spcAft>
          <a:spcPts val="0"/>
        </a:spcAft>
        <a:buClr>
          <a:schemeClr val="tx2"/>
        </a:buClr>
        <a:buSzPct val="15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801628" marR="0" indent="-344462" algn="l" defTabSz="914331" rtl="0" eaLnBrk="1" fontAlgn="auto" latinLnBrk="0" hangingPunct="1">
        <a:lnSpc>
          <a:spcPct val="100000"/>
        </a:lnSpc>
        <a:spcBef>
          <a:spcPts val="500"/>
        </a:spcBef>
        <a:spcAft>
          <a:spcPts val="0"/>
        </a:spcAft>
        <a:buClr>
          <a:schemeClr val="tx2"/>
        </a:buClr>
        <a:buSzPct val="12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2pPr>
      <a:lvl3pPr marL="1142914" marR="0" indent="-228584" algn="l" defTabSz="914331" rtl="0" eaLnBrk="1" fontAlgn="auto" latinLnBrk="0" hangingPunct="1">
        <a:lnSpc>
          <a:spcPct val="100000"/>
        </a:lnSpc>
        <a:spcBef>
          <a:spcPts val="500"/>
        </a:spcBef>
        <a:spcAft>
          <a:spcPts val="0"/>
        </a:spcAft>
        <a:buClr>
          <a:schemeClr val="tx2"/>
        </a:buClr>
        <a:buSzTx/>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1600080" marR="0" indent="-228584" algn="l" defTabSz="914331" rtl="0" eaLnBrk="1" fontAlgn="auto" latinLnBrk="0" hangingPunct="1">
        <a:lnSpc>
          <a:spcPct val="100000"/>
        </a:lnSpc>
        <a:spcBef>
          <a:spcPts val="500"/>
        </a:spcBef>
        <a:spcAft>
          <a:spcPts val="0"/>
        </a:spcAft>
        <a:buClr>
          <a:schemeClr val="tx2"/>
        </a:buClr>
        <a:buSzTx/>
        <a:buFont typeface="Wingdings" pitchFamily="2" charset="2"/>
        <a:buChar char="§"/>
        <a:tabLst/>
        <a:defRPr sz="1400" kern="1200">
          <a:solidFill>
            <a:schemeClr val="tx1"/>
          </a:solidFill>
          <a:latin typeface="Arial" panose="020B0604020202020204" pitchFamily="34" charset="0"/>
          <a:ea typeface="+mn-ea"/>
          <a:cs typeface="Arial" panose="020B0604020202020204" pitchFamily="34" charset="0"/>
        </a:defRPr>
      </a:lvl4pPr>
      <a:lvl5pPr marL="2057246" marR="0" indent="-228584" algn="l" defTabSz="914331" rtl="0" eaLnBrk="1" fontAlgn="auto" latinLnBrk="0" hangingPunct="1">
        <a:lnSpc>
          <a:spcPct val="100000"/>
        </a:lnSpc>
        <a:spcBef>
          <a:spcPts val="500"/>
        </a:spcBef>
        <a:spcAft>
          <a:spcPts val="0"/>
        </a:spcAft>
        <a:buClr>
          <a:schemeClr val="tx2"/>
        </a:buClr>
        <a:buSzTx/>
        <a:buFont typeface="Wingdings" pitchFamily="2" charset="2"/>
        <a:buChar char="ü"/>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56"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362" y="188262"/>
            <a:ext cx="8529278" cy="613552"/>
          </a:xfrm>
          <a:prstGeom prst="rect">
            <a:avLst/>
          </a:prstGeom>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4"/>
          </p:nvPr>
        </p:nvSpPr>
        <p:spPr>
          <a:xfrm>
            <a:off x="8915400" y="4782081"/>
            <a:ext cx="228600" cy="228600"/>
          </a:xfrm>
          <a:prstGeom prst="rect">
            <a:avLst/>
          </a:prstGeom>
          <a:solidFill>
            <a:schemeClr val="accent6">
              <a:lumMod val="20000"/>
              <a:lumOff val="80000"/>
            </a:schemeClr>
          </a:solidFill>
        </p:spPr>
        <p:txBody>
          <a:bodyPr vert="horz" lIns="0" tIns="0" rIns="0" bIns="0" rtlCol="0" anchor="ctr" anchorCtr="0">
            <a:noAutofit/>
          </a:bodyPr>
          <a:lstStyle>
            <a:lvl1pPr>
              <a:defRPr kumimoji="0" lang="en-US" sz="800" b="1" i="0" u="none" strike="noStrike" cap="none" spc="0" normalizeH="0" baseline="0" smtClean="0">
                <a:ln>
                  <a:noFill/>
                </a:ln>
                <a:solidFill>
                  <a:srgbClr val="000000">
                    <a:tint val="75000"/>
                  </a:srgbClr>
                </a:solidFill>
                <a:effectLst/>
                <a:uLnTx/>
                <a:uFillTx/>
                <a:latin typeface="Arial" panose="020B0604020202020204"/>
              </a:defRPr>
            </a:lvl1pPr>
          </a:lstStyle>
          <a:p>
            <a:pPr algn="ctr"/>
            <a:fld id="{2AA54F96-7B9E-AE40-B001-B6CE5D33BA91}" type="slidenum">
              <a:rPr lang="en-US" smtClean="0"/>
              <a:pPr algn="ctr"/>
              <a:t>‹#›</a:t>
            </a:fld>
            <a:endParaRPr lang="en-US"/>
          </a:p>
        </p:txBody>
      </p:sp>
      <p:sp>
        <p:nvSpPr>
          <p:cNvPr id="9" name="Text Placeholder 8">
            <a:extLst>
              <a:ext uri="{FF2B5EF4-FFF2-40B4-BE49-F238E27FC236}">
                <a16:creationId xmlns:a16="http://schemas.microsoft.com/office/drawing/2014/main" id="{D9F71F97-D500-9F49-87AE-5C84194F260F}"/>
              </a:ext>
            </a:extLst>
          </p:cNvPr>
          <p:cNvSpPr>
            <a:spLocks noGrp="1"/>
          </p:cNvSpPr>
          <p:nvPr>
            <p:ph type="body" idx="1"/>
          </p:nvPr>
        </p:nvSpPr>
        <p:spPr>
          <a:xfrm>
            <a:off x="307362" y="1062038"/>
            <a:ext cx="8529278" cy="3510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18749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Lst>
  <p:hf hdr="0" ftr="0" dt="0"/>
  <p:txStyles>
    <p:titleStyle>
      <a:lvl1pPr algn="ctr" defTabSz="685783" rtl="0" eaLnBrk="1" latinLnBrk="0" hangingPunct="1">
        <a:lnSpc>
          <a:spcPct val="90000"/>
        </a:lnSpc>
        <a:spcBef>
          <a:spcPct val="0"/>
        </a:spcBef>
        <a:buNone/>
        <a:defRPr sz="3000" b="0" i="0" kern="1200">
          <a:solidFill>
            <a:srgbClr val="2E5B78"/>
          </a:solidFill>
          <a:latin typeface="Arial" panose="020B0604020202020204" pitchFamily="34" charset="0"/>
          <a:ea typeface="+mj-ea"/>
          <a:cs typeface="Arial" panose="020B0604020202020204" pitchFamily="34" charset="0"/>
        </a:defRPr>
      </a:lvl1pPr>
    </p:titleStyle>
    <p:bodyStyle>
      <a:lvl1pPr marL="344462" marR="0" indent="-344462" algn="l" defTabSz="914331" rtl="0" eaLnBrk="1" fontAlgn="auto" latinLnBrk="0" hangingPunct="1">
        <a:lnSpc>
          <a:spcPct val="100000"/>
        </a:lnSpc>
        <a:spcBef>
          <a:spcPts val="1000"/>
        </a:spcBef>
        <a:spcAft>
          <a:spcPts val="0"/>
        </a:spcAft>
        <a:buClr>
          <a:schemeClr val="tx2"/>
        </a:buClr>
        <a:buSzPct val="15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801628" marR="0" indent="-344462" algn="l" defTabSz="914331" rtl="0" eaLnBrk="1" fontAlgn="auto" latinLnBrk="0" hangingPunct="1">
        <a:lnSpc>
          <a:spcPct val="100000"/>
        </a:lnSpc>
        <a:spcBef>
          <a:spcPts val="500"/>
        </a:spcBef>
        <a:spcAft>
          <a:spcPts val="0"/>
        </a:spcAft>
        <a:buClr>
          <a:schemeClr val="tx2"/>
        </a:buClr>
        <a:buSzPct val="12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2pPr>
      <a:lvl3pPr marL="1142914" marR="0" indent="-228584" algn="l" defTabSz="914331" rtl="0" eaLnBrk="1" fontAlgn="auto" latinLnBrk="0" hangingPunct="1">
        <a:lnSpc>
          <a:spcPct val="100000"/>
        </a:lnSpc>
        <a:spcBef>
          <a:spcPts val="500"/>
        </a:spcBef>
        <a:spcAft>
          <a:spcPts val="0"/>
        </a:spcAft>
        <a:buClr>
          <a:schemeClr val="tx2"/>
        </a:buClr>
        <a:buSzTx/>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1600080" marR="0" indent="-228584" algn="l" defTabSz="914331" rtl="0" eaLnBrk="1" fontAlgn="auto" latinLnBrk="0" hangingPunct="1">
        <a:lnSpc>
          <a:spcPct val="100000"/>
        </a:lnSpc>
        <a:spcBef>
          <a:spcPts val="500"/>
        </a:spcBef>
        <a:spcAft>
          <a:spcPts val="0"/>
        </a:spcAft>
        <a:buClr>
          <a:schemeClr val="tx2"/>
        </a:buClr>
        <a:buSzTx/>
        <a:buFont typeface="Wingdings" pitchFamily="2" charset="2"/>
        <a:buChar char="§"/>
        <a:tabLst/>
        <a:defRPr sz="1400" kern="1200">
          <a:solidFill>
            <a:schemeClr val="tx1"/>
          </a:solidFill>
          <a:latin typeface="Arial" panose="020B0604020202020204" pitchFamily="34" charset="0"/>
          <a:ea typeface="+mn-ea"/>
          <a:cs typeface="Arial" panose="020B0604020202020204" pitchFamily="34" charset="0"/>
        </a:defRPr>
      </a:lvl4pPr>
      <a:lvl5pPr marL="2057246" marR="0" indent="-228584" algn="l" defTabSz="914331" rtl="0" eaLnBrk="1" fontAlgn="auto" latinLnBrk="0" hangingPunct="1">
        <a:lnSpc>
          <a:spcPct val="100000"/>
        </a:lnSpc>
        <a:spcBef>
          <a:spcPts val="500"/>
        </a:spcBef>
        <a:spcAft>
          <a:spcPts val="0"/>
        </a:spcAft>
        <a:buClr>
          <a:schemeClr val="tx2"/>
        </a:buClr>
        <a:buSzTx/>
        <a:buFont typeface="Wingdings" pitchFamily="2" charset="2"/>
        <a:buChar char="ü"/>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emf"/><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40FB406B-2DDD-58BC-5754-C2C7156E6539}"/>
              </a:ext>
            </a:extLst>
          </p:cNvPr>
          <p:cNvSpPr txBox="1">
            <a:spLocks/>
          </p:cNvSpPr>
          <p:nvPr/>
        </p:nvSpPr>
        <p:spPr>
          <a:xfrm>
            <a:off x="861237" y="1371600"/>
            <a:ext cx="7477220" cy="3592411"/>
          </a:xfrm>
          <a:prstGeom prst="rect">
            <a:avLst/>
          </a:prstGeom>
        </p:spPr>
        <p:txBody>
          <a:bodyPr lIns="91440" tIns="45720" rIns="91440" bIns="45720" anchor="t"/>
          <a:lstStyle>
            <a:lvl1pPr algn="ctr" defTabSz="685783" rtl="0" eaLnBrk="1" latinLnBrk="0" hangingPunct="1">
              <a:lnSpc>
                <a:spcPct val="90000"/>
              </a:lnSpc>
              <a:spcBef>
                <a:spcPct val="0"/>
              </a:spcBef>
              <a:buNone/>
              <a:defRPr sz="3000" b="0" i="0" kern="1200">
                <a:solidFill>
                  <a:srgbClr val="2E5B78"/>
                </a:solidFill>
                <a:latin typeface="Arial" panose="020B0604020202020204" pitchFamily="34" charset="0"/>
                <a:ea typeface="+mj-ea"/>
                <a:cs typeface="Arial" panose="020B0604020202020204" pitchFamily="34" charset="0"/>
              </a:defRPr>
            </a:lvl1pPr>
          </a:lstStyle>
          <a:p>
            <a:pPr>
              <a:lnSpc>
                <a:spcPct val="100000"/>
              </a:lnSpc>
              <a:spcBef>
                <a:spcPts val="600"/>
              </a:spcBef>
            </a:pPr>
            <a:r>
              <a:rPr lang="en-US" altLang="en-US" sz="1600" b="1" dirty="0">
                <a:solidFill>
                  <a:schemeClr val="tx2"/>
                </a:solidFill>
                <a:latin typeface="+mn-lt"/>
                <a:sym typeface="Arial Bold" panose="020B0704020202020204" pitchFamily="34" charset="0"/>
              </a:rPr>
              <a:t>NCHRP Project 08-145</a:t>
            </a:r>
            <a:br>
              <a:rPr lang="en-US" altLang="en-US" sz="1600" b="1" dirty="0">
                <a:solidFill>
                  <a:schemeClr val="tx2"/>
                </a:solidFill>
                <a:latin typeface="+mn-lt"/>
                <a:sym typeface="Arial Bold" panose="020B0704020202020204" pitchFamily="34" charset="0"/>
              </a:rPr>
            </a:br>
            <a:endParaRPr lang="en-US" altLang="en-US" sz="1600" b="1" dirty="0">
              <a:solidFill>
                <a:schemeClr val="tx2"/>
              </a:solidFill>
              <a:latin typeface="+mn-lt"/>
              <a:sym typeface="Arial Bold" panose="020B0704020202020204" pitchFamily="34" charset="0"/>
            </a:endParaRPr>
          </a:p>
          <a:p>
            <a:pPr>
              <a:lnSpc>
                <a:spcPct val="100000"/>
              </a:lnSpc>
              <a:spcBef>
                <a:spcPts val="600"/>
              </a:spcBef>
            </a:pPr>
            <a:r>
              <a:rPr lang="en-US" altLang="en-US" sz="2400" b="1" i="1" dirty="0">
                <a:solidFill>
                  <a:schemeClr val="tx2"/>
                </a:solidFill>
                <a:latin typeface="+mn-lt"/>
                <a:sym typeface="Arial Bold" panose="020B0704020202020204" pitchFamily="34" charset="0"/>
              </a:rPr>
              <a:t>NCHRP Research Report 1080: Using Cooperative Automated Transportation Data to Enhance Freeway Operational Strategies</a:t>
            </a:r>
            <a:br>
              <a:rPr lang="en-US" altLang="en-US" sz="2000" b="1" dirty="0">
                <a:solidFill>
                  <a:schemeClr val="tx2"/>
                </a:solidFill>
                <a:latin typeface="+mn-lt"/>
                <a:sym typeface="Arial Bold" panose="020B0704020202020204" pitchFamily="34" charset="0"/>
              </a:rPr>
            </a:br>
            <a:br>
              <a:rPr lang="en-US" altLang="en-US" sz="2000" b="1" dirty="0">
                <a:solidFill>
                  <a:schemeClr val="tx2"/>
                </a:solidFill>
                <a:latin typeface="+mn-lt"/>
                <a:sym typeface="Arial Bold" panose="020B0704020202020204" pitchFamily="34" charset="0"/>
              </a:rPr>
            </a:br>
            <a:endParaRPr lang="en-US" altLang="en-US" sz="1400" b="1" dirty="0">
              <a:solidFill>
                <a:schemeClr val="tx1"/>
              </a:solidFill>
              <a:latin typeface="+mn-lt"/>
              <a:sym typeface="Arial Bold" panose="020B0704020202020204" pitchFamily="34" charset="0"/>
            </a:endParaRPr>
          </a:p>
          <a:p>
            <a:pPr>
              <a:lnSpc>
                <a:spcPct val="100000"/>
              </a:lnSpc>
              <a:spcBef>
                <a:spcPts val="600"/>
              </a:spcBef>
            </a:pPr>
            <a:endParaRPr lang="en-US" altLang="en-US" sz="1400" b="1" dirty="0">
              <a:solidFill>
                <a:schemeClr val="tx1"/>
              </a:solidFill>
              <a:latin typeface="+mn-lt"/>
              <a:sym typeface="Arial Bold" panose="020B0704020202020204" pitchFamily="34" charset="0"/>
            </a:endParaRPr>
          </a:p>
          <a:p>
            <a:pPr>
              <a:lnSpc>
                <a:spcPct val="100000"/>
              </a:lnSpc>
              <a:spcBef>
                <a:spcPts val="600"/>
              </a:spcBef>
            </a:pPr>
            <a:r>
              <a:rPr lang="en-US" altLang="en-US" sz="1400" b="1" dirty="0">
                <a:solidFill>
                  <a:schemeClr val="tx1"/>
                </a:solidFill>
                <a:latin typeface="+mn-lt"/>
                <a:sym typeface="Arial Bold" panose="020B0704020202020204" pitchFamily="34" charset="0"/>
              </a:rPr>
              <a:t>Final Project Presentation</a:t>
            </a:r>
          </a:p>
          <a:p>
            <a:pPr>
              <a:lnSpc>
                <a:spcPct val="100000"/>
              </a:lnSpc>
              <a:spcBef>
                <a:spcPts val="600"/>
              </a:spcBef>
            </a:pPr>
            <a:r>
              <a:rPr lang="en-US" altLang="en-US" sz="1400" b="1" dirty="0">
                <a:solidFill>
                  <a:schemeClr val="tx1"/>
                </a:solidFill>
                <a:latin typeface="+mn-lt"/>
                <a:cs typeface="Arial"/>
                <a:sym typeface="Arial Bold" panose="020B0704020202020204" pitchFamily="34" charset="0"/>
              </a:rPr>
              <a:t>July 2023</a:t>
            </a:r>
            <a:endParaRPr lang="en-US" altLang="en-US" sz="1400" b="1" i="1" dirty="0">
              <a:solidFill>
                <a:schemeClr val="tx1"/>
              </a:solidFill>
              <a:latin typeface="+mn-lt"/>
              <a:cs typeface="Aria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6FF25A1E-4486-42D3-5AB0-32DFD7842CC3}"/>
              </a:ext>
            </a:extLst>
          </p:cNvPr>
          <p:cNvPicPr>
            <a:picLocks noChangeAspect="1"/>
          </p:cNvPicPr>
          <p:nvPr/>
        </p:nvPicPr>
        <p:blipFill>
          <a:blip r:embed="rId3"/>
          <a:stretch>
            <a:fillRect/>
          </a:stretch>
        </p:blipFill>
        <p:spPr>
          <a:xfrm>
            <a:off x="222953" y="179489"/>
            <a:ext cx="1555841" cy="414388"/>
          </a:xfrm>
          <a:prstGeom prst="rect">
            <a:avLst/>
          </a:prstGeom>
        </p:spPr>
      </p:pic>
    </p:spTree>
    <p:extLst>
      <p:ext uri="{BB962C8B-B14F-4D97-AF65-F5344CB8AC3E}">
        <p14:creationId xmlns:p14="http://schemas.microsoft.com/office/powerpoint/2010/main" val="4286204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56B3-68E2-4248-B28C-482DC66471E9}"/>
              </a:ext>
            </a:extLst>
          </p:cNvPr>
          <p:cNvSpPr>
            <a:spLocks noGrp="1"/>
          </p:cNvSpPr>
          <p:nvPr>
            <p:ph type="title"/>
          </p:nvPr>
        </p:nvSpPr>
        <p:spPr/>
        <p:txBody>
          <a:bodyPr>
            <a:normAutofit/>
          </a:bodyPr>
          <a:lstStyle/>
          <a:p>
            <a:r>
              <a:rPr lang="en-US" dirty="0"/>
              <a:t>Ramp Metering Use Case (Example)</a:t>
            </a:r>
          </a:p>
        </p:txBody>
      </p:sp>
      <p:sp>
        <p:nvSpPr>
          <p:cNvPr id="6" name="Content Placeholder 2">
            <a:extLst>
              <a:ext uri="{FF2B5EF4-FFF2-40B4-BE49-F238E27FC236}">
                <a16:creationId xmlns:a16="http://schemas.microsoft.com/office/drawing/2014/main" id="{D063B548-E424-45C6-B406-14115854C9A7}"/>
              </a:ext>
            </a:extLst>
          </p:cNvPr>
          <p:cNvSpPr>
            <a:spLocks noGrp="1"/>
          </p:cNvSpPr>
          <p:nvPr>
            <p:ph sz="quarter" idx="10"/>
          </p:nvPr>
        </p:nvSpPr>
        <p:spPr>
          <a:xfrm>
            <a:off x="306747" y="1062038"/>
            <a:ext cx="8529278" cy="1250949"/>
          </a:xfrm>
        </p:spPr>
        <p:txBody>
          <a:bodyPr>
            <a:normAutofit/>
          </a:bodyPr>
          <a:lstStyle/>
          <a:p>
            <a:r>
              <a:rPr lang="en-US" sz="1200" b="1" dirty="0"/>
              <a:t>Objective</a:t>
            </a:r>
            <a:r>
              <a:rPr lang="en-US" sz="1200" dirty="0"/>
              <a:t>: To regulate the entry of on-ramp vehicles, in order to effectively reduce overall freeway congestion, avoid queue spillback from the on-ramp to nearby local streets, minimize the impact of shockwave propagation on freeway mainlines, and improve merging safety and system-wide traffic flow.</a:t>
            </a:r>
          </a:p>
        </p:txBody>
      </p:sp>
      <p:sp>
        <p:nvSpPr>
          <p:cNvPr id="8" name="Content Placeholder 2">
            <a:extLst>
              <a:ext uri="{FF2B5EF4-FFF2-40B4-BE49-F238E27FC236}">
                <a16:creationId xmlns:a16="http://schemas.microsoft.com/office/drawing/2014/main" id="{1C598EA4-40EE-4AB0-8615-1051BBFB00B7}"/>
              </a:ext>
            </a:extLst>
          </p:cNvPr>
          <p:cNvSpPr txBox="1">
            <a:spLocks/>
          </p:cNvSpPr>
          <p:nvPr/>
        </p:nvSpPr>
        <p:spPr>
          <a:xfrm>
            <a:off x="306747" y="1819176"/>
            <a:ext cx="2877612" cy="3020909"/>
          </a:xfrm>
          <a:prstGeom prst="rect">
            <a:avLst/>
          </a:prstGeom>
          <a:solidFill>
            <a:schemeClr val="bg1"/>
          </a:solidFill>
        </p:spPr>
        <p:txBody>
          <a:bodyPr vert="horz" lIns="91440" tIns="45720" rIns="91440" bIns="45720" rtlCol="0">
            <a:normAutofit/>
          </a:bodyPr>
          <a:lstStyle>
            <a:lvl1pPr marL="344462" marR="0" indent="-344462" algn="l" defTabSz="914331" rtl="0" eaLnBrk="1" fontAlgn="auto" latinLnBrk="0" hangingPunct="1">
              <a:lnSpc>
                <a:spcPct val="90000"/>
              </a:lnSpc>
              <a:spcBef>
                <a:spcPts val="1000"/>
              </a:spcBef>
              <a:spcAft>
                <a:spcPts val="0"/>
              </a:spcAft>
              <a:buClr>
                <a:schemeClr val="tx2"/>
              </a:buClr>
              <a:buSzPct val="15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801628" marR="0" indent="-344462" algn="l" defTabSz="914331" rtl="0" eaLnBrk="1" fontAlgn="auto" latinLnBrk="0" hangingPunct="1">
              <a:lnSpc>
                <a:spcPct val="90000"/>
              </a:lnSpc>
              <a:spcBef>
                <a:spcPts val="500"/>
              </a:spcBef>
              <a:spcAft>
                <a:spcPts val="0"/>
              </a:spcAft>
              <a:buClr>
                <a:schemeClr val="tx2"/>
              </a:buClr>
              <a:buSzPct val="12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2pPr>
            <a:lvl3pPr marL="1142914" marR="0" indent="-228584" algn="l" defTabSz="914331" rtl="0" eaLnBrk="1" fontAlgn="auto" latinLnBrk="0" hangingPunct="1">
              <a:lnSpc>
                <a:spcPct val="90000"/>
              </a:lnSpc>
              <a:spcBef>
                <a:spcPts val="500"/>
              </a:spcBef>
              <a:spcAft>
                <a:spcPts val="0"/>
              </a:spcAft>
              <a:buClr>
                <a:schemeClr val="tx2"/>
              </a:buClr>
              <a:buSzTx/>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1600080" marR="0" indent="-228584" algn="l" defTabSz="914331" rtl="0" eaLnBrk="1" fontAlgn="auto" latinLnBrk="0" hangingPunct="1">
              <a:lnSpc>
                <a:spcPct val="90000"/>
              </a:lnSpc>
              <a:spcBef>
                <a:spcPts val="500"/>
              </a:spcBef>
              <a:spcAft>
                <a:spcPts val="0"/>
              </a:spcAft>
              <a:buClr>
                <a:schemeClr val="tx2"/>
              </a:buClr>
              <a:buSzTx/>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4pPr>
            <a:lvl5pPr marL="2057246" marR="0" indent="-228584" algn="l" defTabSz="914331" rtl="0" eaLnBrk="1" fontAlgn="auto" latinLnBrk="0" hangingPunct="1">
              <a:lnSpc>
                <a:spcPct val="90000"/>
              </a:lnSpc>
              <a:spcBef>
                <a:spcPts val="500"/>
              </a:spcBef>
              <a:spcAft>
                <a:spcPts val="0"/>
              </a:spcAft>
              <a:buClr>
                <a:schemeClr val="tx2"/>
              </a:buClr>
              <a:buSzTx/>
              <a:buFont typeface="Wingdings" pitchFamily="2" charset="2"/>
              <a:buChar char="ü"/>
              <a:tabLst/>
              <a:defRPr sz="16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1" dirty="0"/>
              <a:t>Constraints</a:t>
            </a:r>
            <a:r>
              <a:rPr lang="en-US" sz="1200" dirty="0"/>
              <a:t>:</a:t>
            </a:r>
          </a:p>
          <a:p>
            <a:pPr lvl="1"/>
            <a:r>
              <a:rPr lang="en-US" sz="1200" dirty="0"/>
              <a:t>Lane-level location info of mainline vehicles needed</a:t>
            </a:r>
          </a:p>
          <a:p>
            <a:pPr lvl="1"/>
            <a:r>
              <a:rPr lang="en-US" sz="1200" dirty="0"/>
              <a:t>Market Penetration Rates (MPR) of CVs/CAVs may impact strategy performance</a:t>
            </a:r>
          </a:p>
          <a:p>
            <a:pPr lvl="1"/>
            <a:r>
              <a:rPr lang="en-US" sz="1200" dirty="0"/>
              <a:t>Ability of enhanced ramp metering to allow CAVs to proceed autonomously or to use CV/CAV platoons on mainline to create gaps to allow vehicles to safely merge into mainline traffic depends on MPR of CV/CAVs</a:t>
            </a:r>
          </a:p>
        </p:txBody>
      </p:sp>
      <p:pic>
        <p:nvPicPr>
          <p:cNvPr id="9" name="Picture 8">
            <a:extLst>
              <a:ext uri="{FF2B5EF4-FFF2-40B4-BE49-F238E27FC236}">
                <a16:creationId xmlns:a16="http://schemas.microsoft.com/office/drawing/2014/main" id="{2E4F361E-66C5-4633-A0EA-4306C2F861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5503" y="1665960"/>
            <a:ext cx="5140522" cy="3352385"/>
          </a:xfrm>
          <a:prstGeom prst="rect">
            <a:avLst/>
          </a:prstGeom>
          <a:noFill/>
          <a:ln>
            <a:noFill/>
          </a:ln>
        </p:spPr>
      </p:pic>
      <p:sp>
        <p:nvSpPr>
          <p:cNvPr id="3" name="TextBox 8">
            <a:extLst>
              <a:ext uri="{FF2B5EF4-FFF2-40B4-BE49-F238E27FC236}">
                <a16:creationId xmlns:a16="http://schemas.microsoft.com/office/drawing/2014/main" id="{B48758F4-2D8E-B94C-3EFD-2DE73888B6FC}"/>
              </a:ext>
            </a:extLst>
          </p:cNvPr>
          <p:cNvSpPr txBox="1">
            <a:spLocks noChangeArrowheads="1"/>
          </p:cNvSpPr>
          <p:nvPr/>
        </p:nvSpPr>
        <p:spPr bwMode="auto">
          <a:xfrm>
            <a:off x="8135938" y="4911892"/>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10</a:t>
            </a:fld>
            <a:endParaRPr lang="en-US" altLang="en-US" sz="750" b="1" dirty="0">
              <a:solidFill>
                <a:schemeClr val="tx1"/>
              </a:solidFill>
            </a:endParaRPr>
          </a:p>
        </p:txBody>
      </p:sp>
    </p:spTree>
    <p:extLst>
      <p:ext uri="{BB962C8B-B14F-4D97-AF65-F5344CB8AC3E}">
        <p14:creationId xmlns:p14="http://schemas.microsoft.com/office/powerpoint/2010/main" val="3825667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tx2"/>
                </a:solidFill>
              </a:rPr>
              <a:t>Interim Report</a:t>
            </a:r>
          </a:p>
        </p:txBody>
      </p:sp>
      <p:sp>
        <p:nvSpPr>
          <p:cNvPr id="6" name="Content Placeholder 5">
            <a:extLst>
              <a:ext uri="{FF2B5EF4-FFF2-40B4-BE49-F238E27FC236}">
                <a16:creationId xmlns:a16="http://schemas.microsoft.com/office/drawing/2014/main" id="{DF118D4E-0291-4CB8-B284-769687676FCB}"/>
              </a:ext>
            </a:extLst>
          </p:cNvPr>
          <p:cNvSpPr>
            <a:spLocks noGrp="1"/>
          </p:cNvSpPr>
          <p:nvPr>
            <p:ph sz="quarter" idx="10"/>
          </p:nvPr>
        </p:nvSpPr>
        <p:spPr>
          <a:xfrm>
            <a:off x="306747" y="1062038"/>
            <a:ext cx="7345337" cy="3536950"/>
          </a:xfrm>
        </p:spPr>
        <p:txBody>
          <a:bodyPr/>
          <a:lstStyle/>
          <a:p>
            <a:pPr marL="0" indent="0">
              <a:spcBef>
                <a:spcPts val="600"/>
              </a:spcBef>
              <a:buNone/>
            </a:pPr>
            <a:r>
              <a:rPr lang="en-US" sz="1200" b="1" dirty="0"/>
              <a:t>PURPOSE</a:t>
            </a:r>
          </a:p>
          <a:p>
            <a:pPr>
              <a:spcBef>
                <a:spcPts val="600"/>
              </a:spcBef>
              <a:spcAft>
                <a:spcPts val="450"/>
              </a:spcAft>
            </a:pPr>
            <a:r>
              <a:rPr lang="en-US" sz="1200" dirty="0"/>
              <a:t>Develop interim report documenting results of previous tasks (Tasks 2 and 3) and an updated plan for Tasks 5 and 6</a:t>
            </a:r>
          </a:p>
          <a:p>
            <a:pPr>
              <a:spcBef>
                <a:spcPts val="600"/>
              </a:spcBef>
              <a:spcAft>
                <a:spcPts val="450"/>
              </a:spcAft>
            </a:pPr>
            <a:r>
              <a:rPr lang="en-US" sz="1200" dirty="0"/>
              <a:t>Meet with NCHRP 08-145 Panel to review report and obtain approval for subsequent tasks </a:t>
            </a:r>
          </a:p>
          <a:p>
            <a:pPr>
              <a:spcBef>
                <a:spcPts val="600"/>
              </a:spcBef>
              <a:spcAft>
                <a:spcPts val="450"/>
              </a:spcAft>
            </a:pPr>
            <a:endParaRPr lang="en-US" sz="1200" dirty="0"/>
          </a:p>
          <a:p>
            <a:pPr marL="0" indent="0">
              <a:spcBef>
                <a:spcPts val="600"/>
              </a:spcBef>
              <a:buNone/>
            </a:pPr>
            <a:r>
              <a:rPr lang="en-US" sz="1200" b="1" dirty="0">
                <a:solidFill>
                  <a:srgbClr val="000000"/>
                </a:solidFill>
              </a:rPr>
              <a:t>APPROACH AND OUTCOME</a:t>
            </a:r>
            <a:endParaRPr lang="en-US" sz="1200" dirty="0">
              <a:solidFill>
                <a:srgbClr val="000000"/>
              </a:solidFill>
            </a:endParaRPr>
          </a:p>
          <a:p>
            <a:r>
              <a:rPr lang="en-US" sz="1200" b="0" i="0" dirty="0">
                <a:solidFill>
                  <a:srgbClr val="000000"/>
                </a:solidFill>
                <a:effectLst/>
                <a:latin typeface="Arial" panose="020B0604020202020204" pitchFamily="34" charset="0"/>
              </a:rPr>
              <a:t>Interim report was delivered on 8 March 2022 for review by the panel </a:t>
            </a:r>
          </a:p>
          <a:p>
            <a:r>
              <a:rPr lang="en-US" sz="1200" b="0" i="0" dirty="0">
                <a:solidFill>
                  <a:srgbClr val="000000"/>
                </a:solidFill>
                <a:effectLst/>
                <a:latin typeface="Arial" panose="020B0604020202020204" pitchFamily="34" charset="0"/>
              </a:rPr>
              <a:t>Virtual meeting was held with panel on 19 and 20 April 2022</a:t>
            </a:r>
          </a:p>
          <a:p>
            <a:r>
              <a:rPr lang="en-US" sz="1200" b="0" i="0" dirty="0">
                <a:solidFill>
                  <a:srgbClr val="000000"/>
                </a:solidFill>
                <a:effectLst/>
                <a:latin typeface="Arial" panose="020B0604020202020204" pitchFamily="34" charset="0"/>
              </a:rPr>
              <a:t>Panel selected Ramp Metering for enhancement using CAT data in a simulation environment (simulation model of I-210 EB corridor)</a:t>
            </a:r>
          </a:p>
          <a:p>
            <a:pPr>
              <a:spcBef>
                <a:spcPts val="600"/>
              </a:spcBef>
              <a:spcAft>
                <a:spcPts val="450"/>
              </a:spcAft>
            </a:pPr>
            <a:endParaRPr lang="en-US" sz="1200" dirty="0"/>
          </a:p>
        </p:txBody>
      </p:sp>
      <p:sp>
        <p:nvSpPr>
          <p:cNvPr id="11" name="TextBox 8">
            <a:extLst>
              <a:ext uri="{FF2B5EF4-FFF2-40B4-BE49-F238E27FC236}">
                <a16:creationId xmlns:a16="http://schemas.microsoft.com/office/drawing/2014/main" id="{6B039DAD-C404-165A-C4A3-4A24C39F574D}"/>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11</a:t>
            </a:fld>
            <a:endParaRPr lang="en-US" altLang="en-US" sz="750" b="1">
              <a:solidFill>
                <a:schemeClr val="tx1"/>
              </a:solidFill>
            </a:endParaRPr>
          </a:p>
        </p:txBody>
      </p:sp>
      <p:grpSp>
        <p:nvGrpSpPr>
          <p:cNvPr id="12" name="Group 11">
            <a:extLst>
              <a:ext uri="{FF2B5EF4-FFF2-40B4-BE49-F238E27FC236}">
                <a16:creationId xmlns:a16="http://schemas.microsoft.com/office/drawing/2014/main" id="{44B5C63A-081F-7246-EAE7-B0B94550BFAD}"/>
              </a:ext>
            </a:extLst>
          </p:cNvPr>
          <p:cNvGrpSpPr/>
          <p:nvPr/>
        </p:nvGrpSpPr>
        <p:grpSpPr>
          <a:xfrm>
            <a:off x="7938092" y="757142"/>
            <a:ext cx="1113037" cy="4092363"/>
            <a:chOff x="10584122" y="1009523"/>
            <a:chExt cx="1484049" cy="5456484"/>
          </a:xfrm>
        </p:grpSpPr>
        <p:sp>
          <p:nvSpPr>
            <p:cNvPr id="13" name="Arrow: Right 12">
              <a:extLst>
                <a:ext uri="{FF2B5EF4-FFF2-40B4-BE49-F238E27FC236}">
                  <a16:creationId xmlns:a16="http://schemas.microsoft.com/office/drawing/2014/main" id="{D96DF247-23B7-C8BB-5B7B-4660430E2FAE}"/>
                </a:ext>
              </a:extLst>
            </p:cNvPr>
            <p:cNvSpPr/>
            <p:nvPr/>
          </p:nvSpPr>
          <p:spPr bwMode="auto">
            <a:xfrm rot="5400000">
              <a:off x="8998329" y="3226312"/>
              <a:ext cx="4740649" cy="484632"/>
            </a:xfrm>
            <a:prstGeom prst="rightArrow">
              <a:avLst/>
            </a:prstGeom>
            <a:solidFill>
              <a:schemeClr val="bg2"/>
            </a:solidFill>
            <a:ln>
              <a:solidFill>
                <a:schemeClr val="bg2">
                  <a:lumMod val="75000"/>
                </a:schemeClr>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err="1">
                <a:solidFill>
                  <a:schemeClr val="bg1"/>
                </a:solidFill>
              </a:endParaRPr>
            </a:p>
          </p:txBody>
        </p:sp>
        <p:sp>
          <p:nvSpPr>
            <p:cNvPr id="14" name="Rectangle: Rounded Corners 13">
              <a:extLst>
                <a:ext uri="{FF2B5EF4-FFF2-40B4-BE49-F238E27FC236}">
                  <a16:creationId xmlns:a16="http://schemas.microsoft.com/office/drawing/2014/main" id="{C6F3F06A-32EE-1513-CC4C-CFD4881A587F}"/>
                </a:ext>
              </a:extLst>
            </p:cNvPr>
            <p:cNvSpPr/>
            <p:nvPr/>
          </p:nvSpPr>
          <p:spPr bwMode="auto">
            <a:xfrm>
              <a:off x="10584125" y="1009523"/>
              <a:ext cx="1484046"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Literature Review</a:t>
              </a:r>
            </a:p>
          </p:txBody>
        </p:sp>
        <p:sp>
          <p:nvSpPr>
            <p:cNvPr id="15" name="Rectangle: Rounded Corners 14">
              <a:extLst>
                <a:ext uri="{FF2B5EF4-FFF2-40B4-BE49-F238E27FC236}">
                  <a16:creationId xmlns:a16="http://schemas.microsoft.com/office/drawing/2014/main" id="{E2D39F93-03C6-EEB2-6404-37B8469DFE82}"/>
                </a:ext>
              </a:extLst>
            </p:cNvPr>
            <p:cNvSpPr/>
            <p:nvPr/>
          </p:nvSpPr>
          <p:spPr bwMode="auto">
            <a:xfrm>
              <a:off x="10584123" y="2209407"/>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Str. Eval &amp; Op. Con</a:t>
              </a:r>
            </a:p>
          </p:txBody>
        </p:sp>
        <p:sp>
          <p:nvSpPr>
            <p:cNvPr id="16" name="Rectangle: Rounded Corners 15">
              <a:extLst>
                <a:ext uri="{FF2B5EF4-FFF2-40B4-BE49-F238E27FC236}">
                  <a16:creationId xmlns:a16="http://schemas.microsoft.com/office/drawing/2014/main" id="{122797BE-77EF-0686-8A68-B2F8B0159945}"/>
                </a:ext>
              </a:extLst>
            </p:cNvPr>
            <p:cNvSpPr/>
            <p:nvPr/>
          </p:nvSpPr>
          <p:spPr bwMode="auto">
            <a:xfrm>
              <a:off x="10584123" y="3409291"/>
              <a:ext cx="1484045" cy="656947"/>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Interim Report</a:t>
              </a:r>
              <a:endParaRPr lang="en-US" sz="1350" dirty="0">
                <a:solidFill>
                  <a:schemeClr val="tx1"/>
                </a:solidFill>
              </a:endParaRPr>
            </a:p>
          </p:txBody>
        </p:sp>
        <p:sp>
          <p:nvSpPr>
            <p:cNvPr id="17" name="Rectangle: Rounded Corners 16">
              <a:extLst>
                <a:ext uri="{FF2B5EF4-FFF2-40B4-BE49-F238E27FC236}">
                  <a16:creationId xmlns:a16="http://schemas.microsoft.com/office/drawing/2014/main" id="{D446A46A-6E81-6C79-3684-8DFC98E4ACC8}"/>
                </a:ext>
              </a:extLst>
            </p:cNvPr>
            <p:cNvSpPr/>
            <p:nvPr/>
          </p:nvSpPr>
          <p:spPr bwMode="auto">
            <a:xfrm>
              <a:off x="10584123" y="4609175"/>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Enhanced Str Dev</a:t>
              </a:r>
              <a:endParaRPr lang="en-US" sz="1350" dirty="0">
                <a:solidFill>
                  <a:schemeClr val="tx1"/>
                </a:solidFill>
              </a:endParaRPr>
            </a:p>
          </p:txBody>
        </p:sp>
        <p:sp>
          <p:nvSpPr>
            <p:cNvPr id="19" name="Rectangle: Rounded Corners 18">
              <a:extLst>
                <a:ext uri="{FF2B5EF4-FFF2-40B4-BE49-F238E27FC236}">
                  <a16:creationId xmlns:a16="http://schemas.microsoft.com/office/drawing/2014/main" id="{E93B0B1E-BA63-22A1-5969-C69E265D2650}"/>
                </a:ext>
              </a:extLst>
            </p:cNvPr>
            <p:cNvSpPr/>
            <p:nvPr/>
          </p:nvSpPr>
          <p:spPr bwMode="auto">
            <a:xfrm>
              <a:off x="10584122" y="5809060"/>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Final Deliverables</a:t>
              </a:r>
              <a:endParaRPr lang="en-US" sz="1350" dirty="0">
                <a:solidFill>
                  <a:schemeClr val="tx1"/>
                </a:solidFill>
              </a:endParaRPr>
            </a:p>
          </p:txBody>
        </p:sp>
      </p:grpSp>
    </p:spTree>
    <p:extLst>
      <p:ext uri="{BB962C8B-B14F-4D97-AF65-F5344CB8AC3E}">
        <p14:creationId xmlns:p14="http://schemas.microsoft.com/office/powerpoint/2010/main" val="138970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205A41-C7B3-44C2-BEFA-D0116110746E}"/>
              </a:ext>
            </a:extLst>
          </p:cNvPr>
          <p:cNvSpPr>
            <a:spLocks noGrp="1"/>
          </p:cNvSpPr>
          <p:nvPr>
            <p:ph sz="quarter" idx="10"/>
          </p:nvPr>
        </p:nvSpPr>
        <p:spPr>
          <a:xfrm>
            <a:off x="306747" y="1062038"/>
            <a:ext cx="7631345" cy="3536950"/>
          </a:xfrm>
        </p:spPr>
        <p:txBody>
          <a:bodyPr>
            <a:normAutofit/>
          </a:bodyPr>
          <a:lstStyle/>
          <a:p>
            <a:pPr marL="0" indent="0">
              <a:lnSpc>
                <a:spcPct val="100000"/>
              </a:lnSpc>
              <a:spcBef>
                <a:spcPts val="300"/>
              </a:spcBef>
              <a:spcAft>
                <a:spcPts val="300"/>
              </a:spcAft>
              <a:buNone/>
            </a:pPr>
            <a:r>
              <a:rPr lang="en-US" sz="1200" b="1" dirty="0"/>
              <a:t>PURPOSE</a:t>
            </a:r>
          </a:p>
          <a:p>
            <a:pPr>
              <a:lnSpc>
                <a:spcPct val="100000"/>
              </a:lnSpc>
              <a:spcBef>
                <a:spcPts val="300"/>
              </a:spcBef>
              <a:spcAft>
                <a:spcPts val="300"/>
              </a:spcAft>
            </a:pPr>
            <a:r>
              <a:rPr lang="en-US" sz="1200" dirty="0"/>
              <a:t>Develop core logic for the selected case study - ramp metering strategies enhanced using data from CAT </a:t>
            </a:r>
          </a:p>
          <a:p>
            <a:pPr>
              <a:lnSpc>
                <a:spcPct val="100000"/>
              </a:lnSpc>
              <a:spcBef>
                <a:spcPts val="300"/>
              </a:spcBef>
              <a:spcAft>
                <a:spcPts val="300"/>
              </a:spcAft>
            </a:pPr>
            <a:r>
              <a:rPr lang="en-US" sz="1200" dirty="0"/>
              <a:t>Evaluate enhanced ramp metering strategies against baseline strategies using a calibrated simulation model</a:t>
            </a:r>
          </a:p>
          <a:p>
            <a:pPr>
              <a:lnSpc>
                <a:spcPct val="100000"/>
              </a:lnSpc>
              <a:spcBef>
                <a:spcPts val="300"/>
              </a:spcBef>
              <a:spcAft>
                <a:spcPts val="300"/>
              </a:spcAft>
            </a:pPr>
            <a:endParaRPr lang="en-US" sz="1200" dirty="0"/>
          </a:p>
          <a:p>
            <a:pPr marL="0" indent="0">
              <a:lnSpc>
                <a:spcPct val="100000"/>
              </a:lnSpc>
              <a:spcBef>
                <a:spcPts val="300"/>
              </a:spcBef>
              <a:spcAft>
                <a:spcPts val="300"/>
              </a:spcAft>
              <a:buNone/>
            </a:pPr>
            <a:r>
              <a:rPr lang="en-US" sz="1200" b="1" dirty="0"/>
              <a:t>APPROACH</a:t>
            </a:r>
          </a:p>
          <a:p>
            <a:pPr>
              <a:lnSpc>
                <a:spcPct val="100000"/>
              </a:lnSpc>
              <a:spcBef>
                <a:spcPts val="300"/>
              </a:spcBef>
              <a:spcAft>
                <a:spcPts val="300"/>
              </a:spcAft>
            </a:pPr>
            <a:endParaRPr lang="en-US" sz="1200" dirty="0"/>
          </a:p>
          <a:p>
            <a:pPr>
              <a:lnSpc>
                <a:spcPct val="100000"/>
              </a:lnSpc>
              <a:spcBef>
                <a:spcPts val="300"/>
              </a:spcBef>
              <a:spcAft>
                <a:spcPts val="300"/>
              </a:spcAft>
            </a:pPr>
            <a:endParaRPr lang="en-US" sz="1200" dirty="0"/>
          </a:p>
        </p:txBody>
      </p:sp>
      <p:sp>
        <p:nvSpPr>
          <p:cNvPr id="2" name="Title 1">
            <a:extLst>
              <a:ext uri="{FF2B5EF4-FFF2-40B4-BE49-F238E27FC236}">
                <a16:creationId xmlns:a16="http://schemas.microsoft.com/office/drawing/2014/main" id="{85C6D2BE-05B0-40BF-B0E4-E332061CC92E}"/>
              </a:ext>
            </a:extLst>
          </p:cNvPr>
          <p:cNvSpPr>
            <a:spLocks noGrp="1"/>
          </p:cNvSpPr>
          <p:nvPr>
            <p:ph type="title"/>
          </p:nvPr>
        </p:nvSpPr>
        <p:spPr/>
        <p:txBody>
          <a:bodyPr vert="horz" lIns="91440" tIns="45720" rIns="91440" bIns="45720" rtlCol="0" anchor="ctr">
            <a:noAutofit/>
          </a:bodyPr>
          <a:lstStyle/>
          <a:p>
            <a:r>
              <a:rPr lang="en-US" dirty="0">
                <a:solidFill>
                  <a:schemeClr val="tx2"/>
                </a:solidFill>
              </a:rPr>
              <a:t>Enhanced Strategy Development</a:t>
            </a:r>
            <a:endParaRPr lang="en-US" dirty="0"/>
          </a:p>
        </p:txBody>
      </p:sp>
      <p:sp>
        <p:nvSpPr>
          <p:cNvPr id="6" name="TextBox 8">
            <a:extLst>
              <a:ext uri="{FF2B5EF4-FFF2-40B4-BE49-F238E27FC236}">
                <a16:creationId xmlns:a16="http://schemas.microsoft.com/office/drawing/2014/main" id="{9BF81228-63E0-BA48-0B84-D87AFE1A184C}"/>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12</a:t>
            </a:fld>
            <a:endParaRPr lang="en-US" altLang="en-US" sz="750" b="1" dirty="0">
              <a:solidFill>
                <a:schemeClr val="tx1"/>
              </a:solidFill>
            </a:endParaRPr>
          </a:p>
        </p:txBody>
      </p:sp>
      <p:graphicFrame>
        <p:nvGraphicFramePr>
          <p:cNvPr id="4" name="Diagram 3">
            <a:extLst>
              <a:ext uri="{FF2B5EF4-FFF2-40B4-BE49-F238E27FC236}">
                <a16:creationId xmlns:a16="http://schemas.microsoft.com/office/drawing/2014/main" id="{83E1D0B2-2CDB-7760-78CF-F15B3B7FCDD5}"/>
              </a:ext>
            </a:extLst>
          </p:cNvPr>
          <p:cNvGraphicFramePr/>
          <p:nvPr>
            <p:extLst>
              <p:ext uri="{D42A27DB-BD31-4B8C-83A1-F6EECF244321}">
                <p14:modId xmlns:p14="http://schemas.microsoft.com/office/powerpoint/2010/main" val="816276180"/>
              </p:ext>
            </p:extLst>
          </p:nvPr>
        </p:nvGraphicFramePr>
        <p:xfrm>
          <a:off x="218202" y="1831550"/>
          <a:ext cx="7401774" cy="3250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1BBD694B-E2C8-3520-5220-FA3B368BE9E5}"/>
              </a:ext>
            </a:extLst>
          </p:cNvPr>
          <p:cNvGrpSpPr/>
          <p:nvPr/>
        </p:nvGrpSpPr>
        <p:grpSpPr>
          <a:xfrm>
            <a:off x="7938092" y="757142"/>
            <a:ext cx="1113037" cy="4092363"/>
            <a:chOff x="10584122" y="1009523"/>
            <a:chExt cx="1484049" cy="5456484"/>
          </a:xfrm>
        </p:grpSpPr>
        <p:sp>
          <p:nvSpPr>
            <p:cNvPr id="8" name="Arrow: Right 7">
              <a:extLst>
                <a:ext uri="{FF2B5EF4-FFF2-40B4-BE49-F238E27FC236}">
                  <a16:creationId xmlns:a16="http://schemas.microsoft.com/office/drawing/2014/main" id="{CAC75120-D253-2173-4452-7C7D0EA86CD8}"/>
                </a:ext>
              </a:extLst>
            </p:cNvPr>
            <p:cNvSpPr/>
            <p:nvPr/>
          </p:nvSpPr>
          <p:spPr bwMode="auto">
            <a:xfrm rot="5400000">
              <a:off x="8998329" y="3226312"/>
              <a:ext cx="4740649" cy="484632"/>
            </a:xfrm>
            <a:prstGeom prst="rightArrow">
              <a:avLst/>
            </a:prstGeom>
            <a:solidFill>
              <a:schemeClr val="bg2"/>
            </a:solidFill>
            <a:ln>
              <a:solidFill>
                <a:schemeClr val="bg2">
                  <a:lumMod val="75000"/>
                </a:schemeClr>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err="1">
                <a:solidFill>
                  <a:schemeClr val="bg1"/>
                </a:solidFill>
              </a:endParaRPr>
            </a:p>
          </p:txBody>
        </p:sp>
        <p:sp>
          <p:nvSpPr>
            <p:cNvPr id="9" name="Rectangle: Rounded Corners 8">
              <a:extLst>
                <a:ext uri="{FF2B5EF4-FFF2-40B4-BE49-F238E27FC236}">
                  <a16:creationId xmlns:a16="http://schemas.microsoft.com/office/drawing/2014/main" id="{939346E5-CBCB-1240-3CC7-DC2F99CCC4F3}"/>
                </a:ext>
              </a:extLst>
            </p:cNvPr>
            <p:cNvSpPr/>
            <p:nvPr/>
          </p:nvSpPr>
          <p:spPr bwMode="auto">
            <a:xfrm>
              <a:off x="10584125" y="1009523"/>
              <a:ext cx="1484046"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Literature Review</a:t>
              </a:r>
            </a:p>
          </p:txBody>
        </p:sp>
        <p:sp>
          <p:nvSpPr>
            <p:cNvPr id="10" name="Rectangle: Rounded Corners 9">
              <a:extLst>
                <a:ext uri="{FF2B5EF4-FFF2-40B4-BE49-F238E27FC236}">
                  <a16:creationId xmlns:a16="http://schemas.microsoft.com/office/drawing/2014/main" id="{0AA91005-BDCE-B42E-3C06-409A673D811F}"/>
                </a:ext>
              </a:extLst>
            </p:cNvPr>
            <p:cNvSpPr/>
            <p:nvPr/>
          </p:nvSpPr>
          <p:spPr bwMode="auto">
            <a:xfrm>
              <a:off x="10584123" y="2209407"/>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Str. Eval &amp; Op. Con</a:t>
              </a:r>
            </a:p>
          </p:txBody>
        </p:sp>
        <p:sp>
          <p:nvSpPr>
            <p:cNvPr id="11" name="Rectangle: Rounded Corners 10">
              <a:extLst>
                <a:ext uri="{FF2B5EF4-FFF2-40B4-BE49-F238E27FC236}">
                  <a16:creationId xmlns:a16="http://schemas.microsoft.com/office/drawing/2014/main" id="{15922937-A7F5-C2DA-84AB-F5D89F8B3C33}"/>
                </a:ext>
              </a:extLst>
            </p:cNvPr>
            <p:cNvSpPr/>
            <p:nvPr/>
          </p:nvSpPr>
          <p:spPr bwMode="auto">
            <a:xfrm>
              <a:off x="10584123" y="3409291"/>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Interim Report</a:t>
              </a:r>
              <a:endParaRPr lang="en-US" sz="1350" dirty="0">
                <a:solidFill>
                  <a:schemeClr val="tx1"/>
                </a:solidFill>
              </a:endParaRPr>
            </a:p>
          </p:txBody>
        </p:sp>
        <p:sp>
          <p:nvSpPr>
            <p:cNvPr id="12" name="Rectangle: Rounded Corners 11">
              <a:extLst>
                <a:ext uri="{FF2B5EF4-FFF2-40B4-BE49-F238E27FC236}">
                  <a16:creationId xmlns:a16="http://schemas.microsoft.com/office/drawing/2014/main" id="{AC4C1AB7-E18D-46BB-718D-442CA0DCCCD4}"/>
                </a:ext>
              </a:extLst>
            </p:cNvPr>
            <p:cNvSpPr/>
            <p:nvPr/>
          </p:nvSpPr>
          <p:spPr bwMode="auto">
            <a:xfrm>
              <a:off x="10584123" y="4609175"/>
              <a:ext cx="1484045" cy="656947"/>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Enhanced Str Dev</a:t>
              </a:r>
              <a:endParaRPr lang="en-US" sz="1350" dirty="0">
                <a:solidFill>
                  <a:schemeClr val="tx1"/>
                </a:solidFill>
              </a:endParaRPr>
            </a:p>
          </p:txBody>
        </p:sp>
        <p:sp>
          <p:nvSpPr>
            <p:cNvPr id="13" name="Rectangle: Rounded Corners 12">
              <a:extLst>
                <a:ext uri="{FF2B5EF4-FFF2-40B4-BE49-F238E27FC236}">
                  <a16:creationId xmlns:a16="http://schemas.microsoft.com/office/drawing/2014/main" id="{AE376F37-E5C0-CA13-5186-21EB3B5D742E}"/>
                </a:ext>
              </a:extLst>
            </p:cNvPr>
            <p:cNvSpPr/>
            <p:nvPr/>
          </p:nvSpPr>
          <p:spPr bwMode="auto">
            <a:xfrm>
              <a:off x="10584122" y="5809060"/>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Final Deliverables</a:t>
              </a:r>
              <a:endParaRPr lang="en-US" sz="1350" dirty="0">
                <a:solidFill>
                  <a:schemeClr val="tx1"/>
                </a:solidFill>
              </a:endParaRPr>
            </a:p>
          </p:txBody>
        </p:sp>
      </p:grpSp>
    </p:spTree>
    <p:extLst>
      <p:ext uri="{BB962C8B-B14F-4D97-AF65-F5344CB8AC3E}">
        <p14:creationId xmlns:p14="http://schemas.microsoft.com/office/powerpoint/2010/main" val="351939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p:txBody>
          <a:bodyPr>
            <a:normAutofit/>
          </a:bodyPr>
          <a:lstStyle/>
          <a:p>
            <a:r>
              <a:rPr lang="en-US" dirty="0"/>
              <a:t>CAT Data Sources’ Suitability Assessment</a:t>
            </a:r>
          </a:p>
        </p:txBody>
      </p:sp>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p:txBody>
          <a:bodyPr/>
          <a:lstStyle/>
          <a:p>
            <a:pPr marL="0" indent="0">
              <a:buNone/>
            </a:pPr>
            <a:r>
              <a:rPr lang="en-US" sz="1200" b="1" dirty="0"/>
              <a:t>PURPOSE: </a:t>
            </a:r>
            <a:r>
              <a:rPr lang="en-US" sz="1200" dirty="0"/>
              <a:t>Perform a suitability analysis of potential CAT data sources and selected a network that can be used for development and evaluation of ramp metering in a simulation environment.</a:t>
            </a:r>
          </a:p>
        </p:txBody>
      </p:sp>
      <p:graphicFrame>
        <p:nvGraphicFramePr>
          <p:cNvPr id="5" name="Table 4">
            <a:extLst>
              <a:ext uri="{FF2B5EF4-FFF2-40B4-BE49-F238E27FC236}">
                <a16:creationId xmlns:a16="http://schemas.microsoft.com/office/drawing/2014/main" id="{740815D6-E1C8-FF6A-1E2E-49B96FF0996C}"/>
              </a:ext>
            </a:extLst>
          </p:cNvPr>
          <p:cNvGraphicFramePr>
            <a:graphicFrameLocks noGrp="1"/>
          </p:cNvGraphicFramePr>
          <p:nvPr>
            <p:extLst>
              <p:ext uri="{D42A27DB-BD31-4B8C-83A1-F6EECF244321}">
                <p14:modId xmlns:p14="http://schemas.microsoft.com/office/powerpoint/2010/main" val="696599982"/>
              </p:ext>
            </p:extLst>
          </p:nvPr>
        </p:nvGraphicFramePr>
        <p:xfrm>
          <a:off x="406855" y="1917032"/>
          <a:ext cx="8247861" cy="2928166"/>
        </p:xfrm>
        <a:graphic>
          <a:graphicData uri="http://schemas.openxmlformats.org/drawingml/2006/table">
            <a:tbl>
              <a:tblPr firstRow="1" firstCol="1">
                <a:tableStyleId>{5C22544A-7EE6-4342-B048-85BDC9FD1C3A}</a:tableStyleId>
              </a:tblPr>
              <a:tblGrid>
                <a:gridCol w="2044024">
                  <a:extLst>
                    <a:ext uri="{9D8B030D-6E8A-4147-A177-3AD203B41FA5}">
                      <a16:colId xmlns:a16="http://schemas.microsoft.com/office/drawing/2014/main" val="1838006373"/>
                    </a:ext>
                  </a:extLst>
                </a:gridCol>
                <a:gridCol w="1307698">
                  <a:extLst>
                    <a:ext uri="{9D8B030D-6E8A-4147-A177-3AD203B41FA5}">
                      <a16:colId xmlns:a16="http://schemas.microsoft.com/office/drawing/2014/main" val="2236306997"/>
                    </a:ext>
                  </a:extLst>
                </a:gridCol>
                <a:gridCol w="1594517">
                  <a:extLst>
                    <a:ext uri="{9D8B030D-6E8A-4147-A177-3AD203B41FA5}">
                      <a16:colId xmlns:a16="http://schemas.microsoft.com/office/drawing/2014/main" val="2291991296"/>
                    </a:ext>
                  </a:extLst>
                </a:gridCol>
                <a:gridCol w="1263333">
                  <a:extLst>
                    <a:ext uri="{9D8B030D-6E8A-4147-A177-3AD203B41FA5}">
                      <a16:colId xmlns:a16="http://schemas.microsoft.com/office/drawing/2014/main" val="232684767"/>
                    </a:ext>
                  </a:extLst>
                </a:gridCol>
                <a:gridCol w="2038289">
                  <a:extLst>
                    <a:ext uri="{9D8B030D-6E8A-4147-A177-3AD203B41FA5}">
                      <a16:colId xmlns:a16="http://schemas.microsoft.com/office/drawing/2014/main" val="397145387"/>
                    </a:ext>
                  </a:extLst>
                </a:gridCol>
              </a:tblGrid>
              <a:tr h="389647">
                <a:tc>
                  <a:txBody>
                    <a:bodyPr/>
                    <a:lstStyle/>
                    <a:p>
                      <a:pPr marL="0" marR="0" algn="l">
                        <a:lnSpc>
                          <a:spcPts val="1200"/>
                        </a:lnSpc>
                        <a:spcBef>
                          <a:spcPts val="300"/>
                        </a:spcBef>
                        <a:spcAft>
                          <a:spcPts val="300"/>
                        </a:spcAft>
                      </a:pPr>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Simulated Network</a:t>
                      </a:r>
                      <a:endParaRPr lang="en-US" sz="10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l">
                        <a:lnSpc>
                          <a:spcPts val="1200"/>
                        </a:lnSpc>
                        <a:spcBef>
                          <a:spcPts val="300"/>
                        </a:spcBef>
                        <a:spcAft>
                          <a:spcPts val="300"/>
                        </a:spcAft>
                      </a:pPr>
                      <a:r>
                        <a:rPr lang="en-US" sz="1000" b="1">
                          <a:solidFill>
                            <a:schemeClr val="tx1"/>
                          </a:solidFill>
                          <a:effectLst/>
                          <a:latin typeface="Arial" panose="020B0604020202020204" pitchFamily="34" charset="0"/>
                          <a:ea typeface="Calibri" panose="020F0502020204030204" pitchFamily="34" charset="0"/>
                          <a:cs typeface="Arial" panose="020B0604020202020204" pitchFamily="34" charset="0"/>
                        </a:rPr>
                        <a:t>Source</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l">
                        <a:lnSpc>
                          <a:spcPts val="1200"/>
                        </a:lnSpc>
                        <a:spcBef>
                          <a:spcPts val="300"/>
                        </a:spcBef>
                        <a:spcAft>
                          <a:spcPts val="300"/>
                        </a:spcAft>
                      </a:pPr>
                      <a:r>
                        <a:rPr lang="en-US" sz="1000" b="1">
                          <a:solidFill>
                            <a:schemeClr val="tx1"/>
                          </a:solidFill>
                          <a:effectLst/>
                          <a:latin typeface="Arial" panose="020B0604020202020204" pitchFamily="34" charset="0"/>
                          <a:ea typeface="Calibri" panose="020F0502020204030204" pitchFamily="34" charset="0"/>
                          <a:cs typeface="Arial" panose="020B0604020202020204" pitchFamily="34" charset="0"/>
                        </a:rPr>
                        <a:t>Simulation Software/ Calibration Status</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l">
                        <a:lnSpc>
                          <a:spcPts val="1200"/>
                        </a:lnSpc>
                        <a:spcBef>
                          <a:spcPts val="300"/>
                        </a:spcBef>
                        <a:spcAft>
                          <a:spcPts val="300"/>
                        </a:spcAft>
                      </a:pPr>
                      <a:r>
                        <a:rPr lang="en-US" sz="1000" b="1">
                          <a:solidFill>
                            <a:schemeClr val="tx1"/>
                          </a:solidFill>
                          <a:effectLst/>
                          <a:latin typeface="Arial" panose="020B0604020202020204" pitchFamily="34" charset="0"/>
                          <a:ea typeface="Calibri" panose="020F0502020204030204" pitchFamily="34" charset="0"/>
                          <a:cs typeface="Arial" panose="020B0604020202020204" pitchFamily="34" charset="0"/>
                        </a:rPr>
                        <a:t>Type of Network</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l">
                        <a:lnSpc>
                          <a:spcPts val="1200"/>
                        </a:lnSpc>
                        <a:spcBef>
                          <a:spcPts val="300"/>
                        </a:spcBef>
                        <a:spcAft>
                          <a:spcPts val="300"/>
                        </a:spcAft>
                      </a:pPr>
                      <a:r>
                        <a:rPr lang="en-US" sz="1000" b="1">
                          <a:solidFill>
                            <a:schemeClr val="tx1"/>
                          </a:solidFill>
                          <a:effectLst/>
                          <a:latin typeface="Arial" panose="020B0604020202020204" pitchFamily="34" charset="0"/>
                          <a:ea typeface="Calibri" panose="020F0502020204030204" pitchFamily="34" charset="0"/>
                          <a:cs typeface="Arial" panose="020B0604020202020204" pitchFamily="34" charset="0"/>
                        </a:rPr>
                        <a:t>Network Geometry</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229666860"/>
                  </a:ext>
                </a:extLst>
              </a:tr>
              <a:tr h="357596">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New Jersey Turnpike</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NYU C2SMART Center (2019)</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SUMO/Calibrated to 2011 condition AM peak</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Suburban Toll Roadway</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13.6 miles;</a:t>
                      </a:r>
                      <a:b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5 interchanges</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292023100"/>
                  </a:ext>
                </a:extLst>
              </a:tr>
              <a:tr h="569218">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I-210 Eastbound, Los Angles, California </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FFC000"/>
                    </a:solidFill>
                  </a:tcP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NYU C2SMART Center (2022)</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FFC000"/>
                    </a:solidFill>
                  </a:tcPr>
                </a:tc>
                <a:tc>
                  <a:txBody>
                    <a:bodyPr/>
                    <a:lstStyle/>
                    <a:p>
                      <a:pPr marL="0" marR="0">
                        <a:lnSpc>
                          <a:spcPct val="110000"/>
                        </a:lnSpc>
                        <a:spcBef>
                          <a:spcPts val="100"/>
                        </a:spcBef>
                        <a:spcAft>
                          <a:spcPts val="10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SUMO/Calibrated to 2019 PM Peak condition</a:t>
                      </a:r>
                      <a:endParaRPr lang="en-US" sz="1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FFC000"/>
                    </a:solidFill>
                  </a:tcP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Urban-Suburban Freeway corridor</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FFC000"/>
                    </a:solidFill>
                  </a:tcP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17.1 miles; 24 on-ramps &amp; 20 off-ramps; 2 major bottlenecks</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Mod.to high congestion</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val="3095817857"/>
                  </a:ext>
                </a:extLst>
              </a:tr>
              <a:tr h="543599">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Downtown Seattle (include I-5 and Rt. 99)</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NYU C2SMART Center (2022)</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SUMO/Calibrated to 2018 weekday conditions</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Urban freeway corridors with surface streets</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12 on and off-ramps </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Dense urban network</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01961528"/>
                  </a:ext>
                </a:extLst>
              </a:tr>
              <a:tr h="543599">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I-405 Corridor, Seattle, Washington</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Washington State DOT and U.S. DOT (2019)</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VISSIM/Calibrated to AM/PM peak for six conditions</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Urban freeway corridor</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29.5 miles; 2 major bottlenecks</a:t>
                      </a:r>
                      <a:endParaRPr lang="en-US" sz="1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38143261"/>
                  </a:ext>
                </a:extLst>
              </a:tr>
              <a:tr h="524507">
                <a:tc>
                  <a:txBody>
                    <a:bodyPr/>
                    <a:lstStyle/>
                    <a:p>
                      <a:pPr marL="0" marR="0">
                        <a:lnSpc>
                          <a:spcPct val="110000"/>
                        </a:lnSpc>
                        <a:spcBef>
                          <a:spcPts val="100"/>
                        </a:spcBef>
                        <a:spcAft>
                          <a:spcPts val="10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I-44/I-270 freeway </a:t>
                      </a: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intchg</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St. Louis, Missouri</a:t>
                      </a:r>
                      <a:endParaRPr lang="en-US" sz="1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Missouri State DOT and U.S. DOT</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VISSIM/Calibrated</a:t>
                      </a:r>
                      <a:endParaRPr lang="en-US" sz="1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rPr>
                        <a:t>Urban freeway exchange</a:t>
                      </a:r>
                      <a:endParaRPr lang="en-US" sz="1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0000"/>
                        </a:lnSpc>
                        <a:spcBef>
                          <a:spcPts val="100"/>
                        </a:spcBef>
                        <a:spcAft>
                          <a:spcPts val="10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6.5 mi x 4.7 mi; 1 major </a:t>
                      </a:r>
                      <a:r>
                        <a:rPr lang="en-U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intchg</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8 freeway-arterial interchanges</a:t>
                      </a:r>
                      <a:endParaRPr lang="en-US" sz="1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450926254"/>
                  </a:ext>
                </a:extLst>
              </a:tr>
            </a:tbl>
          </a:graphicData>
        </a:graphic>
      </p:graphicFrame>
      <p:sp>
        <p:nvSpPr>
          <p:cNvPr id="10" name="TextBox 9">
            <a:extLst>
              <a:ext uri="{FF2B5EF4-FFF2-40B4-BE49-F238E27FC236}">
                <a16:creationId xmlns:a16="http://schemas.microsoft.com/office/drawing/2014/main" id="{C1E41FE7-E54F-88BA-774E-E4EEC5FFD451}"/>
              </a:ext>
            </a:extLst>
          </p:cNvPr>
          <p:cNvSpPr txBox="1"/>
          <p:nvPr/>
        </p:nvSpPr>
        <p:spPr>
          <a:xfrm>
            <a:off x="417345" y="1583982"/>
            <a:ext cx="8529278" cy="261610"/>
          </a:xfrm>
          <a:prstGeom prst="rect">
            <a:avLst/>
          </a:prstGeom>
          <a:noFill/>
        </p:spPr>
        <p:txBody>
          <a:bodyPr wrap="square">
            <a:spAutoFit/>
          </a:bodyPr>
          <a:lstStyle/>
          <a:p>
            <a:pPr marL="0" indent="0" algn="ctr">
              <a:buFont typeface="Arial" panose="020B0604020202020204" pitchFamily="34" charset="0"/>
              <a:buNone/>
            </a:pPr>
            <a:r>
              <a:rPr lang="en-US" sz="1100" b="1" dirty="0"/>
              <a:t>Calibrated Freeway Microsimulation Models Potentially Available to the Project Team </a:t>
            </a:r>
          </a:p>
        </p:txBody>
      </p:sp>
      <p:sp>
        <p:nvSpPr>
          <p:cNvPr id="4" name="TextBox 8">
            <a:extLst>
              <a:ext uri="{FF2B5EF4-FFF2-40B4-BE49-F238E27FC236}">
                <a16:creationId xmlns:a16="http://schemas.microsoft.com/office/drawing/2014/main" id="{D3E15D35-66B8-ED28-FD0A-0AA52031DA50}"/>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13</a:t>
            </a:fld>
            <a:endParaRPr lang="en-US" altLang="en-US" sz="750" b="1">
              <a:solidFill>
                <a:schemeClr val="tx1"/>
              </a:solidFill>
            </a:endParaRPr>
          </a:p>
        </p:txBody>
      </p:sp>
    </p:spTree>
    <p:extLst>
      <p:ext uri="{BB962C8B-B14F-4D97-AF65-F5344CB8AC3E}">
        <p14:creationId xmlns:p14="http://schemas.microsoft.com/office/powerpoint/2010/main" val="166835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1ABE-55BE-E475-0445-751180DE315E}"/>
              </a:ext>
            </a:extLst>
          </p:cNvPr>
          <p:cNvSpPr>
            <a:spLocks noGrp="1"/>
          </p:cNvSpPr>
          <p:nvPr>
            <p:ph type="title"/>
          </p:nvPr>
        </p:nvSpPr>
        <p:spPr/>
        <p:txBody>
          <a:bodyPr>
            <a:normAutofit fontScale="90000"/>
          </a:bodyPr>
          <a:lstStyle/>
          <a:p>
            <a:r>
              <a:rPr lang="en-US" dirty="0"/>
              <a:t>I-210 (EB) Base Model Development and Calibration</a:t>
            </a:r>
          </a:p>
        </p:txBody>
      </p:sp>
      <p:sp>
        <p:nvSpPr>
          <p:cNvPr id="3" name="Content Placeholder 2">
            <a:extLst>
              <a:ext uri="{FF2B5EF4-FFF2-40B4-BE49-F238E27FC236}">
                <a16:creationId xmlns:a16="http://schemas.microsoft.com/office/drawing/2014/main" id="{C8CF80DD-F47E-AFE9-EEB4-3B9BA2DE4CD4}"/>
              </a:ext>
            </a:extLst>
          </p:cNvPr>
          <p:cNvSpPr>
            <a:spLocks noGrp="1"/>
          </p:cNvSpPr>
          <p:nvPr>
            <p:ph sz="quarter" idx="10"/>
          </p:nvPr>
        </p:nvSpPr>
        <p:spPr>
          <a:xfrm>
            <a:off x="306747" y="1062038"/>
            <a:ext cx="5757169" cy="1500385"/>
          </a:xfrm>
        </p:spPr>
        <p:txBody>
          <a:bodyPr/>
          <a:lstStyle/>
          <a:p>
            <a:r>
              <a:rPr lang="en-US" sz="1200" b="1" dirty="0"/>
              <a:t>Study Area: </a:t>
            </a:r>
            <a:r>
              <a:rPr lang="en-US" sz="1200" dirty="0"/>
              <a:t>A 9.1-mile subnetwork of the I-210 network was selected:</a:t>
            </a:r>
          </a:p>
          <a:p>
            <a:pPr lvl="1"/>
            <a:r>
              <a:rPr lang="en-US" sz="1200" dirty="0"/>
              <a:t>Captures congestion at I-605 (extends to East Pasadena) during PM peak periods</a:t>
            </a:r>
          </a:p>
          <a:p>
            <a:pPr lvl="1"/>
            <a:r>
              <a:rPr lang="en-US" sz="1200" dirty="0"/>
              <a:t>Includes 19 mainline sensors, 19 HOV sensors, 13 on-ramp sensor stations, and 12 off-ramp sensor stations, each equipped with lane-based induction loops</a:t>
            </a:r>
          </a:p>
        </p:txBody>
      </p:sp>
      <p:pic>
        <p:nvPicPr>
          <p:cNvPr id="5" name="Picture 4" descr="Timeline&#10;&#10;Description automatically generated">
            <a:extLst>
              <a:ext uri="{FF2B5EF4-FFF2-40B4-BE49-F238E27FC236}">
                <a16:creationId xmlns:a16="http://schemas.microsoft.com/office/drawing/2014/main" id="{DAC76656-39F4-C933-1AC5-A9B92B2302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461"/>
          <a:stretch/>
        </p:blipFill>
        <p:spPr>
          <a:xfrm>
            <a:off x="305638" y="2646931"/>
            <a:ext cx="5424982" cy="1573871"/>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7D868CF9-AFCF-2ACE-778E-5B347CB3648C}"/>
              </a:ext>
            </a:extLst>
          </p:cNvPr>
          <p:cNvPicPr>
            <a:picLocks noChangeAspect="1"/>
          </p:cNvPicPr>
          <p:nvPr/>
        </p:nvPicPr>
        <p:blipFill rotWithShape="1">
          <a:blip r:embed="rId4"/>
          <a:srcRect r="8839"/>
          <a:stretch/>
        </p:blipFill>
        <p:spPr>
          <a:xfrm>
            <a:off x="5730620" y="2399020"/>
            <a:ext cx="3196341" cy="2337503"/>
          </a:xfrm>
          <a:prstGeom prst="rect">
            <a:avLst/>
          </a:prstGeom>
        </p:spPr>
      </p:pic>
      <p:sp>
        <p:nvSpPr>
          <p:cNvPr id="6" name="TextBox 8">
            <a:extLst>
              <a:ext uri="{FF2B5EF4-FFF2-40B4-BE49-F238E27FC236}">
                <a16:creationId xmlns:a16="http://schemas.microsoft.com/office/drawing/2014/main" id="{E54B9397-6C42-2CC3-FFB5-DFD5B08BCAE3}"/>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14</a:t>
            </a:fld>
            <a:endParaRPr lang="en-US" altLang="en-US" sz="750" b="1">
              <a:solidFill>
                <a:schemeClr val="tx1"/>
              </a:solidFill>
            </a:endParaRPr>
          </a:p>
        </p:txBody>
      </p:sp>
      <p:sp>
        <p:nvSpPr>
          <p:cNvPr id="4" name="TextBox 3">
            <a:extLst>
              <a:ext uri="{FF2B5EF4-FFF2-40B4-BE49-F238E27FC236}">
                <a16:creationId xmlns:a16="http://schemas.microsoft.com/office/drawing/2014/main" id="{29565AC6-B2C1-5CFC-2C18-6C9471EE72E1}"/>
              </a:ext>
            </a:extLst>
          </p:cNvPr>
          <p:cNvSpPr txBox="1"/>
          <p:nvPr/>
        </p:nvSpPr>
        <p:spPr>
          <a:xfrm>
            <a:off x="6323220" y="1270829"/>
            <a:ext cx="2342149" cy="919401"/>
          </a:xfrm>
          <a:prstGeom prst="round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200" dirty="0">
                <a:solidFill>
                  <a:schemeClr val="tx1"/>
                </a:solidFill>
                <a:effectLst/>
                <a:latin typeface="Arial" panose="020B0604020202020204" pitchFamily="34" charset="0"/>
                <a:ea typeface="SimSun" panose="02010600030101010101" pitchFamily="2" charset="-122"/>
                <a:cs typeface="Arial" panose="020B0604020202020204" pitchFamily="34" charset="0"/>
              </a:rPr>
              <a:t>Two major bottlenecks are present, one around the interchange with I-605 and the other upstream of San Dimas.</a:t>
            </a:r>
            <a:endParaRPr lang="en-US" sz="1200" dirty="0">
              <a:solidFill>
                <a:schemeClr val="tx1"/>
              </a:solidFill>
            </a:endParaRPr>
          </a:p>
        </p:txBody>
      </p:sp>
    </p:spTree>
    <p:extLst>
      <p:ext uri="{BB962C8B-B14F-4D97-AF65-F5344CB8AC3E}">
        <p14:creationId xmlns:p14="http://schemas.microsoft.com/office/powerpoint/2010/main" val="118997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1ABE-55BE-E475-0445-751180DE315E}"/>
              </a:ext>
            </a:extLst>
          </p:cNvPr>
          <p:cNvSpPr>
            <a:spLocks noGrp="1"/>
          </p:cNvSpPr>
          <p:nvPr>
            <p:ph type="title"/>
          </p:nvPr>
        </p:nvSpPr>
        <p:spPr/>
        <p:txBody>
          <a:bodyPr>
            <a:normAutofit fontScale="90000"/>
          </a:bodyPr>
          <a:lstStyle/>
          <a:p>
            <a:r>
              <a:rPr lang="en-US" dirty="0"/>
              <a:t>I-210 (EB) Base Model Development and Calibration</a:t>
            </a:r>
          </a:p>
        </p:txBody>
      </p:sp>
      <p:sp>
        <p:nvSpPr>
          <p:cNvPr id="3" name="Content Placeholder 2">
            <a:extLst>
              <a:ext uri="{FF2B5EF4-FFF2-40B4-BE49-F238E27FC236}">
                <a16:creationId xmlns:a16="http://schemas.microsoft.com/office/drawing/2014/main" id="{C8CF80DD-F47E-AFE9-EEB4-3B9BA2DE4CD4}"/>
              </a:ext>
            </a:extLst>
          </p:cNvPr>
          <p:cNvSpPr>
            <a:spLocks noGrp="1"/>
          </p:cNvSpPr>
          <p:nvPr>
            <p:ph sz="quarter" idx="10"/>
          </p:nvPr>
        </p:nvSpPr>
        <p:spPr/>
        <p:txBody>
          <a:bodyPr>
            <a:noAutofit/>
          </a:bodyPr>
          <a:lstStyle/>
          <a:p>
            <a:pPr>
              <a:spcBef>
                <a:spcPts val="300"/>
              </a:spcBef>
              <a:spcAft>
                <a:spcPts val="200"/>
              </a:spcAft>
            </a:pPr>
            <a:r>
              <a:rPr lang="en-US" sz="1200" b="1" dirty="0">
                <a:latin typeface="+mn-lt"/>
              </a:rPr>
              <a:t>Analysis Period: </a:t>
            </a:r>
            <a:r>
              <a:rPr lang="en-US" sz="1200" dirty="0">
                <a:latin typeface="+mn-lt"/>
              </a:rPr>
              <a:t>The period from 2 pm to 7 pm was chosen to allow the evaluation of ramp metering strategies using CAT data for both peak shoulder and peak hours.</a:t>
            </a:r>
          </a:p>
          <a:p>
            <a:pPr>
              <a:spcBef>
                <a:spcPts val="300"/>
              </a:spcBef>
              <a:spcAft>
                <a:spcPts val="200"/>
              </a:spcAft>
            </a:pPr>
            <a:r>
              <a:rPr lang="en-US" sz="1200" b="1" dirty="0">
                <a:latin typeface="+mn-lt"/>
              </a:rPr>
              <a:t>Baseline Model Development Data:</a:t>
            </a:r>
          </a:p>
          <a:p>
            <a:pPr lvl="1">
              <a:spcBef>
                <a:spcPts val="300"/>
              </a:spcBef>
              <a:spcAft>
                <a:spcPts val="200"/>
              </a:spcAft>
            </a:pPr>
            <a:r>
              <a:rPr lang="en-US" sz="1200" b="1" dirty="0">
                <a:latin typeface="+mn-lt"/>
              </a:rPr>
              <a:t>Traffic sensor data </a:t>
            </a:r>
            <a:r>
              <a:rPr lang="en-US" sz="1200" dirty="0">
                <a:latin typeface="+mn-lt"/>
              </a:rPr>
              <a:t>from </a:t>
            </a:r>
            <a:r>
              <a:rPr lang="en-US" sz="1200" dirty="0" err="1">
                <a:latin typeface="+mn-lt"/>
              </a:rPr>
              <a:t>PeMS</a:t>
            </a:r>
            <a:r>
              <a:rPr lang="en-US" sz="1200" dirty="0">
                <a:latin typeface="+mn-lt"/>
              </a:rPr>
              <a:t> (2019), including lane-level traffic flow, speed, and occupancy information collected by induction loop sensors for each 5-min interval on each day. </a:t>
            </a:r>
          </a:p>
          <a:p>
            <a:pPr lvl="1">
              <a:spcBef>
                <a:spcPts val="300"/>
              </a:spcBef>
              <a:spcAft>
                <a:spcPts val="200"/>
              </a:spcAft>
            </a:pPr>
            <a:r>
              <a:rPr lang="en-US" sz="1200" b="1" dirty="0">
                <a:latin typeface="+mn-lt"/>
              </a:rPr>
              <a:t>Traffic incident data </a:t>
            </a:r>
            <a:r>
              <a:rPr lang="en-US" sz="1200" dirty="0">
                <a:latin typeface="+mn-lt"/>
              </a:rPr>
              <a:t>from California Highway Patrol (CHP) during the year of 2019. The data includes incident classification, severity level, start time, location, and duration information of traffic incidents.</a:t>
            </a:r>
            <a:endParaRPr lang="en-US" sz="1200" b="1" dirty="0">
              <a:latin typeface="+mn-lt"/>
            </a:endParaRPr>
          </a:p>
          <a:p>
            <a:pPr>
              <a:spcBef>
                <a:spcPts val="300"/>
              </a:spcBef>
              <a:spcAft>
                <a:spcPts val="200"/>
              </a:spcAft>
            </a:pPr>
            <a:r>
              <a:rPr lang="en-US" sz="1200" b="1" dirty="0">
                <a:latin typeface="+mn-lt"/>
              </a:rPr>
              <a:t>OD Demand Estimation: </a:t>
            </a:r>
            <a:r>
              <a:rPr lang="en-US" sz="1200" dirty="0">
                <a:latin typeface="+mn-lt"/>
              </a:rPr>
              <a:t>OD demand matrix for each vehicle type was estimated for the selected period using:</a:t>
            </a:r>
          </a:p>
          <a:p>
            <a:pPr lvl="1">
              <a:spcBef>
                <a:spcPts val="300"/>
              </a:spcBef>
              <a:spcAft>
                <a:spcPts val="200"/>
              </a:spcAft>
            </a:pPr>
            <a:r>
              <a:rPr lang="en-US" sz="1200" dirty="0">
                <a:latin typeface="+mn-lt"/>
              </a:rPr>
              <a:t>A built-in function in SUMO called DFROUTER which uses an intuitive method of estimating an OD matrix based on turning percentages</a:t>
            </a:r>
          </a:p>
          <a:p>
            <a:pPr lvl="1">
              <a:spcBef>
                <a:spcPts val="300"/>
              </a:spcBef>
              <a:spcAft>
                <a:spcPts val="200"/>
              </a:spcAft>
            </a:pPr>
            <a:r>
              <a:rPr lang="en-US" sz="1200" dirty="0">
                <a:latin typeface="+mn-lt"/>
              </a:rPr>
              <a:t>Manual adjustments</a:t>
            </a:r>
          </a:p>
          <a:p>
            <a:pPr>
              <a:spcBef>
                <a:spcPts val="300"/>
              </a:spcBef>
              <a:spcAft>
                <a:spcPts val="200"/>
              </a:spcAft>
            </a:pPr>
            <a:r>
              <a:rPr lang="en-US" sz="1200" b="1" dirty="0">
                <a:latin typeface="+mn-lt"/>
              </a:rPr>
              <a:t>Traffic Operational Conditions: </a:t>
            </a:r>
            <a:r>
              <a:rPr lang="en-US" sz="1200" dirty="0">
                <a:latin typeface="+mn-lt"/>
              </a:rPr>
              <a:t>Performed cluster analysis using 1 year of </a:t>
            </a:r>
            <a:r>
              <a:rPr lang="en-US" sz="1200" dirty="0" err="1">
                <a:latin typeface="+mn-lt"/>
              </a:rPr>
              <a:t>PeMS</a:t>
            </a:r>
            <a:r>
              <a:rPr lang="en-US" sz="1200" dirty="0">
                <a:latin typeface="+mn-lt"/>
              </a:rPr>
              <a:t> data, following FHWA guidance, to identify two distinct conditions: </a:t>
            </a:r>
          </a:p>
          <a:p>
            <a:pPr lvl="1">
              <a:spcBef>
                <a:spcPts val="300"/>
              </a:spcBef>
              <a:spcAft>
                <a:spcPts val="200"/>
              </a:spcAft>
            </a:pPr>
            <a:r>
              <a:rPr lang="en-US" sz="1200" dirty="0">
                <a:latin typeface="+mn-lt"/>
              </a:rPr>
              <a:t>Peak-hour with no or few incidents</a:t>
            </a:r>
          </a:p>
          <a:p>
            <a:pPr lvl="1">
              <a:spcBef>
                <a:spcPts val="300"/>
              </a:spcBef>
              <a:spcAft>
                <a:spcPts val="200"/>
              </a:spcAft>
            </a:pPr>
            <a:r>
              <a:rPr lang="en-US" sz="1200" dirty="0">
                <a:latin typeface="+mn-lt"/>
              </a:rPr>
              <a:t>Peak-hour with many incidents</a:t>
            </a:r>
          </a:p>
          <a:p>
            <a:pPr>
              <a:spcBef>
                <a:spcPts val="300"/>
              </a:spcBef>
              <a:spcAft>
                <a:spcPts val="200"/>
              </a:spcAft>
            </a:pPr>
            <a:r>
              <a:rPr lang="en-US" sz="1200" b="1" dirty="0">
                <a:latin typeface="+mn-lt"/>
              </a:rPr>
              <a:t>Baseline Model Calibration: </a:t>
            </a:r>
            <a:r>
              <a:rPr lang="en-US" sz="1200" dirty="0">
                <a:latin typeface="+mn-lt"/>
              </a:rPr>
              <a:t>Performed calibration using FHWA Guidelines (Wunderlich et al. 2019) for each of the operational conditions</a:t>
            </a:r>
          </a:p>
        </p:txBody>
      </p:sp>
      <p:sp>
        <p:nvSpPr>
          <p:cNvPr id="5" name="TextBox 8">
            <a:extLst>
              <a:ext uri="{FF2B5EF4-FFF2-40B4-BE49-F238E27FC236}">
                <a16:creationId xmlns:a16="http://schemas.microsoft.com/office/drawing/2014/main" id="{58E10AEA-EEEB-D62E-3A55-21C281CE78C2}"/>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15</a:t>
            </a:fld>
            <a:endParaRPr lang="en-US" altLang="en-US" sz="750" b="1">
              <a:solidFill>
                <a:schemeClr val="tx1"/>
              </a:solidFill>
            </a:endParaRPr>
          </a:p>
        </p:txBody>
      </p:sp>
    </p:spTree>
    <p:extLst>
      <p:ext uri="{BB962C8B-B14F-4D97-AF65-F5344CB8AC3E}">
        <p14:creationId xmlns:p14="http://schemas.microsoft.com/office/powerpoint/2010/main" val="232650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D2BE-05B0-40BF-B0E4-E332061CC92E}"/>
              </a:ext>
            </a:extLst>
          </p:cNvPr>
          <p:cNvSpPr>
            <a:spLocks noGrp="1"/>
          </p:cNvSpPr>
          <p:nvPr>
            <p:ph type="title"/>
          </p:nvPr>
        </p:nvSpPr>
        <p:spPr/>
        <p:txBody>
          <a:bodyPr>
            <a:normAutofit/>
          </a:bodyPr>
          <a:lstStyle/>
          <a:p>
            <a:r>
              <a:rPr lang="en-US"/>
              <a:t>Experimental Design</a:t>
            </a:r>
          </a:p>
        </p:txBody>
      </p:sp>
      <p:sp>
        <p:nvSpPr>
          <p:cNvPr id="3" name="Content Placeholder 2">
            <a:extLst>
              <a:ext uri="{FF2B5EF4-FFF2-40B4-BE49-F238E27FC236}">
                <a16:creationId xmlns:a16="http://schemas.microsoft.com/office/drawing/2014/main" id="{61205A41-C7B3-44C2-BEFA-D0116110746E}"/>
              </a:ext>
            </a:extLst>
          </p:cNvPr>
          <p:cNvSpPr>
            <a:spLocks noGrp="1"/>
          </p:cNvSpPr>
          <p:nvPr>
            <p:ph sz="quarter" idx="10"/>
          </p:nvPr>
        </p:nvSpPr>
        <p:spPr/>
        <p:txBody>
          <a:bodyPr>
            <a:noAutofit/>
          </a:bodyPr>
          <a:lstStyle/>
          <a:p>
            <a:pPr marL="0" indent="0">
              <a:lnSpc>
                <a:spcPct val="100000"/>
              </a:lnSpc>
              <a:spcBef>
                <a:spcPts val="300"/>
              </a:spcBef>
              <a:spcAft>
                <a:spcPts val="300"/>
              </a:spcAft>
              <a:buNone/>
            </a:pPr>
            <a:r>
              <a:rPr lang="en-US" sz="1200" b="1" dirty="0">
                <a:latin typeface="+mn-lt"/>
              </a:rPr>
              <a:t>PURPOSE:</a:t>
            </a:r>
          </a:p>
          <a:p>
            <a:pPr>
              <a:lnSpc>
                <a:spcPct val="100000"/>
              </a:lnSpc>
              <a:spcBef>
                <a:spcPts val="300"/>
              </a:spcBef>
              <a:spcAft>
                <a:spcPts val="300"/>
              </a:spcAft>
            </a:pPr>
            <a:r>
              <a:rPr lang="en-US" sz="1200" dirty="0">
                <a:latin typeface="+mn-lt"/>
              </a:rPr>
              <a:t>Develop an experimental design for developing and evaluating ramp metering strategy for various scenarios</a:t>
            </a:r>
          </a:p>
          <a:p>
            <a:pPr>
              <a:lnSpc>
                <a:spcPct val="100000"/>
              </a:lnSpc>
              <a:spcBef>
                <a:spcPts val="300"/>
              </a:spcBef>
              <a:spcAft>
                <a:spcPts val="300"/>
              </a:spcAft>
            </a:pPr>
            <a:endParaRPr lang="en-US" sz="1200" dirty="0">
              <a:latin typeface="+mn-lt"/>
            </a:endParaRPr>
          </a:p>
          <a:p>
            <a:pPr marL="0" indent="0">
              <a:lnSpc>
                <a:spcPct val="100000"/>
              </a:lnSpc>
              <a:spcBef>
                <a:spcPts val="300"/>
              </a:spcBef>
              <a:spcAft>
                <a:spcPts val="300"/>
              </a:spcAft>
              <a:buNone/>
            </a:pPr>
            <a:r>
              <a:rPr lang="en-US" sz="1200" b="1" dirty="0">
                <a:latin typeface="+mn-lt"/>
              </a:rPr>
              <a:t>BASELINE SCENARIOS:</a:t>
            </a:r>
          </a:p>
          <a:p>
            <a:pPr>
              <a:lnSpc>
                <a:spcPct val="100000"/>
              </a:lnSpc>
              <a:spcBef>
                <a:spcPts val="300"/>
              </a:spcBef>
              <a:spcAft>
                <a:spcPts val="300"/>
              </a:spcAft>
            </a:pPr>
            <a:r>
              <a:rPr lang="en-US" sz="1200" dirty="0">
                <a:effectLst/>
                <a:latin typeface="+mn-lt"/>
                <a:ea typeface="SimSun" panose="02010600030101010101" pitchFamily="2" charset="-122"/>
              </a:rPr>
              <a:t>Defined </a:t>
            </a:r>
            <a:r>
              <a:rPr lang="en-US" sz="1200" b="1" dirty="0">
                <a:latin typeface="+mn-lt"/>
                <a:ea typeface="SimSun" panose="02010600030101010101" pitchFamily="2" charset="-122"/>
              </a:rPr>
              <a:t>4</a:t>
            </a:r>
            <a:r>
              <a:rPr lang="en-US" sz="1200" dirty="0">
                <a:effectLst/>
                <a:latin typeface="+mn-lt"/>
                <a:ea typeface="SimSun" panose="02010600030101010101" pitchFamily="2" charset="-122"/>
              </a:rPr>
              <a:t> baseline scenarios by varying the following:</a:t>
            </a:r>
          </a:p>
          <a:p>
            <a:pPr lvl="1">
              <a:lnSpc>
                <a:spcPct val="100000"/>
              </a:lnSpc>
              <a:spcBef>
                <a:spcPts val="300"/>
              </a:spcBef>
              <a:spcAft>
                <a:spcPts val="300"/>
              </a:spcAft>
            </a:pPr>
            <a:r>
              <a:rPr lang="en-US" sz="1200" dirty="0">
                <a:latin typeface="+mn-lt"/>
                <a:ea typeface="SimSun" panose="02010600030101010101" pitchFamily="2" charset="-122"/>
              </a:rPr>
              <a:t>Ramp Metering Strategies:</a:t>
            </a:r>
          </a:p>
          <a:p>
            <a:pPr lvl="2">
              <a:lnSpc>
                <a:spcPct val="100000"/>
              </a:lnSpc>
              <a:spcBef>
                <a:spcPts val="300"/>
              </a:spcBef>
              <a:spcAft>
                <a:spcPts val="300"/>
              </a:spcAft>
            </a:pPr>
            <a:r>
              <a:rPr lang="en-US" sz="1200" dirty="0">
                <a:latin typeface="+mn-lt"/>
                <a:ea typeface="SimSun" panose="02010600030101010101" pitchFamily="2" charset="-122"/>
              </a:rPr>
              <a:t>Locally responsive control using ALINEA algorithm that made use of existing loop detector data</a:t>
            </a:r>
          </a:p>
          <a:p>
            <a:pPr lvl="2">
              <a:lnSpc>
                <a:spcPct val="100000"/>
              </a:lnSpc>
              <a:spcBef>
                <a:spcPts val="300"/>
              </a:spcBef>
              <a:spcAft>
                <a:spcPts val="300"/>
              </a:spcAft>
            </a:pPr>
            <a:r>
              <a:rPr lang="en-US" sz="1200" dirty="0">
                <a:latin typeface="+mn-lt"/>
                <a:ea typeface="SimSun" panose="02010600030101010101" pitchFamily="2" charset="-122"/>
              </a:rPr>
              <a:t>System-wide control using HERO algorithm that made use of existing loop detector data</a:t>
            </a:r>
          </a:p>
          <a:p>
            <a:pPr lvl="1">
              <a:lnSpc>
                <a:spcPct val="100000"/>
              </a:lnSpc>
              <a:spcBef>
                <a:spcPts val="300"/>
              </a:spcBef>
              <a:spcAft>
                <a:spcPts val="300"/>
              </a:spcAft>
              <a:tabLst>
                <a:tab pos="228600" algn="l"/>
                <a:tab pos="457200" algn="l"/>
              </a:tabLst>
            </a:pPr>
            <a:r>
              <a:rPr lang="en-US" sz="1200" dirty="0">
                <a:effectLst/>
                <a:latin typeface="+mn-lt"/>
                <a:ea typeface="SimSun" panose="02010600030101010101" pitchFamily="2" charset="-122"/>
                <a:cs typeface="Times New Roman" panose="02020603050405020304" pitchFamily="18" charset="0"/>
              </a:rPr>
              <a:t>Traffic </a:t>
            </a:r>
            <a:r>
              <a:rPr lang="en-US" sz="1200" dirty="0">
                <a:latin typeface="+mn-lt"/>
                <a:ea typeface="SimSun" panose="02010600030101010101" pitchFamily="2" charset="-122"/>
                <a:cs typeface="Times New Roman" panose="02020603050405020304" pitchFamily="18" charset="0"/>
              </a:rPr>
              <a:t>O</a:t>
            </a:r>
            <a:r>
              <a:rPr lang="en-US" sz="1200" dirty="0">
                <a:effectLst/>
                <a:latin typeface="+mn-lt"/>
                <a:ea typeface="SimSun" panose="02010600030101010101" pitchFamily="2" charset="-122"/>
                <a:cs typeface="Times New Roman" panose="02020603050405020304" pitchFamily="18" charset="0"/>
              </a:rPr>
              <a:t>perational Conditions: </a:t>
            </a:r>
          </a:p>
          <a:p>
            <a:pPr lvl="2">
              <a:spcBef>
                <a:spcPts val="300"/>
              </a:spcBef>
              <a:spcAft>
                <a:spcPts val="300"/>
              </a:spcAft>
              <a:tabLst>
                <a:tab pos="228600" algn="l"/>
                <a:tab pos="457200" algn="l"/>
              </a:tabLst>
            </a:pPr>
            <a:r>
              <a:rPr lang="en-US" sz="1200" dirty="0">
                <a:latin typeface="+mn-lt"/>
                <a:ea typeface="SimSun" panose="02010600030101010101" pitchFamily="2" charset="-122"/>
                <a:cs typeface="Times New Roman" panose="02020603050405020304" pitchFamily="18" charset="0"/>
              </a:rPr>
              <a:t>P</a:t>
            </a:r>
            <a:r>
              <a:rPr lang="en-US" sz="1200" dirty="0">
                <a:effectLst/>
                <a:latin typeface="+mn-lt"/>
                <a:ea typeface="SimSun" panose="02010600030101010101" pitchFamily="2" charset="-122"/>
                <a:cs typeface="Times New Roman" panose="02020603050405020304" pitchFamily="18" charset="0"/>
              </a:rPr>
              <a:t>eak-hour with no or few incidents</a:t>
            </a:r>
          </a:p>
          <a:p>
            <a:pPr lvl="2">
              <a:spcBef>
                <a:spcPts val="300"/>
              </a:spcBef>
              <a:spcAft>
                <a:spcPts val="300"/>
              </a:spcAft>
              <a:tabLst>
                <a:tab pos="228600" algn="l"/>
                <a:tab pos="457200" algn="l"/>
              </a:tabLst>
            </a:pPr>
            <a:r>
              <a:rPr lang="en-US" sz="1200" dirty="0">
                <a:latin typeface="+mn-lt"/>
                <a:ea typeface="SimSun" panose="02010600030101010101" pitchFamily="2" charset="-122"/>
                <a:cs typeface="Times New Roman" panose="02020603050405020304" pitchFamily="18" charset="0"/>
              </a:rPr>
              <a:t>P</a:t>
            </a:r>
            <a:r>
              <a:rPr lang="en-US" sz="1200" dirty="0">
                <a:effectLst/>
                <a:latin typeface="+mn-lt"/>
                <a:ea typeface="SimSun" panose="02010600030101010101" pitchFamily="2" charset="-122"/>
                <a:cs typeface="Times New Roman" panose="02020603050405020304" pitchFamily="18" charset="0"/>
              </a:rPr>
              <a:t>eak-hour with many incidents</a:t>
            </a:r>
            <a:endParaRPr lang="en-US" sz="1200" dirty="0">
              <a:effectLst/>
              <a:latin typeface="+mn-lt"/>
              <a:ea typeface="SimSun" panose="02010600030101010101" pitchFamily="2" charset="-122"/>
            </a:endParaRPr>
          </a:p>
          <a:p>
            <a:pPr>
              <a:lnSpc>
                <a:spcPct val="100000"/>
              </a:lnSpc>
              <a:spcBef>
                <a:spcPts val="300"/>
              </a:spcBef>
              <a:spcAft>
                <a:spcPts val="300"/>
              </a:spcAft>
            </a:pPr>
            <a:endParaRPr lang="en-US" sz="1200" dirty="0">
              <a:effectLst/>
              <a:latin typeface="+mn-lt"/>
              <a:ea typeface="SimSun" panose="02010600030101010101" pitchFamily="2" charset="-122"/>
            </a:endParaRPr>
          </a:p>
        </p:txBody>
      </p:sp>
      <p:sp>
        <p:nvSpPr>
          <p:cNvPr id="5" name="TextBox 8">
            <a:extLst>
              <a:ext uri="{FF2B5EF4-FFF2-40B4-BE49-F238E27FC236}">
                <a16:creationId xmlns:a16="http://schemas.microsoft.com/office/drawing/2014/main" id="{5E326032-63FD-B387-3102-88281957B168}"/>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16</a:t>
            </a:fld>
            <a:endParaRPr lang="en-US" altLang="en-US" sz="750" b="1">
              <a:solidFill>
                <a:schemeClr val="tx1"/>
              </a:solidFill>
            </a:endParaRPr>
          </a:p>
        </p:txBody>
      </p:sp>
    </p:spTree>
    <p:extLst>
      <p:ext uri="{BB962C8B-B14F-4D97-AF65-F5344CB8AC3E}">
        <p14:creationId xmlns:p14="http://schemas.microsoft.com/office/powerpoint/2010/main" val="292895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D2BE-05B0-40BF-B0E4-E332061CC92E}"/>
              </a:ext>
            </a:extLst>
          </p:cNvPr>
          <p:cNvSpPr>
            <a:spLocks noGrp="1"/>
          </p:cNvSpPr>
          <p:nvPr>
            <p:ph type="title"/>
          </p:nvPr>
        </p:nvSpPr>
        <p:spPr/>
        <p:txBody>
          <a:bodyPr>
            <a:normAutofit/>
          </a:bodyPr>
          <a:lstStyle/>
          <a:p>
            <a:r>
              <a:rPr lang="en-US" dirty="0"/>
              <a:t>Experimental Design</a:t>
            </a:r>
          </a:p>
        </p:txBody>
      </p:sp>
      <p:sp>
        <p:nvSpPr>
          <p:cNvPr id="3" name="Content Placeholder 2">
            <a:extLst>
              <a:ext uri="{FF2B5EF4-FFF2-40B4-BE49-F238E27FC236}">
                <a16:creationId xmlns:a16="http://schemas.microsoft.com/office/drawing/2014/main" id="{61205A41-C7B3-44C2-BEFA-D0116110746E}"/>
              </a:ext>
            </a:extLst>
          </p:cNvPr>
          <p:cNvSpPr>
            <a:spLocks noGrp="1"/>
          </p:cNvSpPr>
          <p:nvPr>
            <p:ph sz="quarter" idx="10"/>
          </p:nvPr>
        </p:nvSpPr>
        <p:spPr>
          <a:xfrm>
            <a:off x="307361" y="1062038"/>
            <a:ext cx="8529279" cy="3536950"/>
          </a:xfrm>
        </p:spPr>
        <p:txBody>
          <a:bodyPr>
            <a:noAutofit/>
          </a:bodyPr>
          <a:lstStyle/>
          <a:p>
            <a:pPr marL="0" indent="0">
              <a:spcBef>
                <a:spcPts val="300"/>
              </a:spcBef>
              <a:buNone/>
            </a:pPr>
            <a:r>
              <a:rPr lang="en-US" sz="1200" b="1" cap="all" dirty="0">
                <a:latin typeface="+mn-lt"/>
              </a:rPr>
              <a:t>Alternate Scenarios</a:t>
            </a:r>
            <a:r>
              <a:rPr lang="en-US" sz="1200" b="1" dirty="0">
                <a:latin typeface="+mn-lt"/>
              </a:rPr>
              <a:t>:</a:t>
            </a:r>
          </a:p>
          <a:p>
            <a:pPr>
              <a:spcBef>
                <a:spcPts val="300"/>
              </a:spcBef>
            </a:pPr>
            <a:r>
              <a:rPr lang="en-US" sz="1200" dirty="0">
                <a:effectLst/>
                <a:latin typeface="+mn-lt"/>
                <a:ea typeface="SimSun" panose="02010600030101010101" pitchFamily="2" charset="-122"/>
              </a:rPr>
              <a:t>Defined </a:t>
            </a:r>
            <a:r>
              <a:rPr lang="en-US" sz="1200" b="1" dirty="0">
                <a:effectLst/>
                <a:latin typeface="+mn-lt"/>
                <a:ea typeface="SimSun" panose="02010600030101010101" pitchFamily="2" charset="-122"/>
              </a:rPr>
              <a:t>12</a:t>
            </a:r>
            <a:r>
              <a:rPr lang="en-US" sz="1200" dirty="0">
                <a:effectLst/>
                <a:latin typeface="+mn-lt"/>
                <a:ea typeface="SimSun" panose="02010600030101010101" pitchFamily="2" charset="-122"/>
              </a:rPr>
              <a:t> alternate scenarios by varying the following:</a:t>
            </a:r>
          </a:p>
          <a:p>
            <a:pPr lvl="1">
              <a:spcBef>
                <a:spcPts val="300"/>
              </a:spcBef>
            </a:pPr>
            <a:r>
              <a:rPr lang="en-US" sz="1200" dirty="0">
                <a:latin typeface="+mn-lt"/>
                <a:ea typeface="SimSun" panose="02010600030101010101" pitchFamily="2" charset="-122"/>
              </a:rPr>
              <a:t>Ramp Metering Strategies:</a:t>
            </a:r>
          </a:p>
          <a:p>
            <a:pPr lvl="2">
              <a:spcBef>
                <a:spcPts val="300"/>
              </a:spcBef>
            </a:pPr>
            <a:r>
              <a:rPr lang="en-US" sz="1200" dirty="0">
                <a:latin typeface="+mn-lt"/>
                <a:ea typeface="SimSun" panose="02010600030101010101" pitchFamily="2" charset="-122"/>
              </a:rPr>
              <a:t>Locally responsive Queue-Informed/Incident-Aware ALINEA using CAT and existing loop detector data</a:t>
            </a:r>
          </a:p>
          <a:p>
            <a:pPr lvl="2">
              <a:spcBef>
                <a:spcPts val="300"/>
              </a:spcBef>
            </a:pPr>
            <a:r>
              <a:rPr lang="en-US" sz="1200" dirty="0">
                <a:latin typeface="+mn-lt"/>
                <a:ea typeface="SimSun" panose="02010600030101010101" pitchFamily="2" charset="-122"/>
              </a:rPr>
              <a:t>System-wide Queue-Informed/Incident-Aware HERO using CAT and existing loop detector data</a:t>
            </a:r>
          </a:p>
          <a:p>
            <a:pPr lvl="1">
              <a:spcBef>
                <a:spcPts val="300"/>
              </a:spcBef>
              <a:tabLst>
                <a:tab pos="228600" algn="l"/>
                <a:tab pos="457200" algn="l"/>
              </a:tabLst>
            </a:pPr>
            <a:r>
              <a:rPr lang="en-US" sz="1200" dirty="0">
                <a:effectLst/>
                <a:latin typeface="+mn-lt"/>
                <a:ea typeface="SimSun" panose="02010600030101010101" pitchFamily="2" charset="-122"/>
                <a:cs typeface="Times New Roman" panose="02020603050405020304" pitchFamily="18" charset="0"/>
              </a:rPr>
              <a:t>Traffic </a:t>
            </a:r>
            <a:r>
              <a:rPr lang="en-US" sz="1200" dirty="0">
                <a:latin typeface="+mn-lt"/>
                <a:ea typeface="SimSun" panose="02010600030101010101" pitchFamily="2" charset="-122"/>
                <a:cs typeface="Times New Roman" panose="02020603050405020304" pitchFamily="18" charset="0"/>
              </a:rPr>
              <a:t>O</a:t>
            </a:r>
            <a:r>
              <a:rPr lang="en-US" sz="1200" dirty="0">
                <a:effectLst/>
                <a:latin typeface="+mn-lt"/>
                <a:ea typeface="SimSun" panose="02010600030101010101" pitchFamily="2" charset="-122"/>
                <a:cs typeface="Times New Roman" panose="02020603050405020304" pitchFamily="18" charset="0"/>
              </a:rPr>
              <a:t>perational Conditions: </a:t>
            </a:r>
          </a:p>
          <a:p>
            <a:pPr lvl="2">
              <a:spcBef>
                <a:spcPts val="300"/>
              </a:spcBef>
              <a:tabLst>
                <a:tab pos="228600" algn="l"/>
                <a:tab pos="457200" algn="l"/>
              </a:tabLst>
            </a:pPr>
            <a:r>
              <a:rPr lang="en-US" sz="1200" dirty="0">
                <a:effectLst/>
                <a:latin typeface="+mn-lt"/>
                <a:ea typeface="SimSun" panose="02010600030101010101" pitchFamily="2" charset="-122"/>
                <a:cs typeface="Times New Roman" panose="02020603050405020304" pitchFamily="18" charset="0"/>
              </a:rPr>
              <a:t>peak-hour with no or few incidents</a:t>
            </a:r>
          </a:p>
          <a:p>
            <a:pPr lvl="2">
              <a:spcBef>
                <a:spcPts val="300"/>
              </a:spcBef>
              <a:tabLst>
                <a:tab pos="228600" algn="l"/>
                <a:tab pos="457200" algn="l"/>
              </a:tabLst>
            </a:pPr>
            <a:r>
              <a:rPr lang="en-US" sz="1200" dirty="0">
                <a:effectLst/>
                <a:latin typeface="+mn-lt"/>
                <a:ea typeface="SimSun" panose="02010600030101010101" pitchFamily="2" charset="-122"/>
                <a:cs typeface="Times New Roman" panose="02020603050405020304" pitchFamily="18" charset="0"/>
              </a:rPr>
              <a:t>peak-hour with many incidents</a:t>
            </a:r>
            <a:endParaRPr lang="en-US" sz="1200" dirty="0">
              <a:effectLst/>
              <a:latin typeface="+mn-lt"/>
              <a:ea typeface="SimSun" panose="02010600030101010101" pitchFamily="2" charset="-122"/>
            </a:endParaRPr>
          </a:p>
          <a:p>
            <a:pPr lvl="1">
              <a:spcBef>
                <a:spcPts val="300"/>
              </a:spcBef>
            </a:pPr>
            <a:r>
              <a:rPr lang="en-US" sz="1200" dirty="0">
                <a:effectLst/>
                <a:latin typeface="+mn-lt"/>
                <a:ea typeface="SimSun" panose="02010600030101010101" pitchFamily="2" charset="-122"/>
                <a:cs typeface="Times New Roman" panose="02020603050405020304" pitchFamily="18" charset="0"/>
              </a:rPr>
              <a:t>CAV </a:t>
            </a:r>
            <a:r>
              <a:rPr lang="en-US" sz="1200" dirty="0">
                <a:latin typeface="+mn-lt"/>
                <a:ea typeface="SimSun" panose="02010600030101010101" pitchFamily="2" charset="-122"/>
                <a:cs typeface="Times New Roman" panose="02020603050405020304" pitchFamily="18" charset="0"/>
              </a:rPr>
              <a:t>M</a:t>
            </a:r>
            <a:r>
              <a:rPr lang="en-US" sz="1200" dirty="0">
                <a:effectLst/>
                <a:latin typeface="+mn-lt"/>
                <a:ea typeface="SimSun" panose="02010600030101010101" pitchFamily="2" charset="-122"/>
                <a:cs typeface="Times New Roman" panose="02020603050405020304" pitchFamily="18" charset="0"/>
              </a:rPr>
              <a:t>arket </a:t>
            </a:r>
            <a:r>
              <a:rPr lang="en-US" sz="1200" dirty="0">
                <a:latin typeface="+mn-lt"/>
                <a:ea typeface="SimSun" panose="02010600030101010101" pitchFamily="2" charset="-122"/>
                <a:cs typeface="Times New Roman" panose="02020603050405020304" pitchFamily="18" charset="0"/>
              </a:rPr>
              <a:t>P</a:t>
            </a:r>
            <a:r>
              <a:rPr lang="en-US" sz="1200" dirty="0">
                <a:effectLst/>
                <a:latin typeface="+mn-lt"/>
                <a:ea typeface="SimSun" panose="02010600030101010101" pitchFamily="2" charset="-122"/>
                <a:cs typeface="Times New Roman" panose="02020603050405020304" pitchFamily="18" charset="0"/>
              </a:rPr>
              <a:t>enetrations </a:t>
            </a:r>
            <a:r>
              <a:rPr lang="en-US" sz="1200" dirty="0">
                <a:latin typeface="+mn-lt"/>
                <a:ea typeface="SimSun" panose="02010600030101010101" pitchFamily="2" charset="-122"/>
                <a:cs typeface="Times New Roman" panose="02020603050405020304" pitchFamily="18" charset="0"/>
              </a:rPr>
              <a:t>R</a:t>
            </a:r>
            <a:r>
              <a:rPr lang="en-US" sz="1200" dirty="0">
                <a:effectLst/>
                <a:latin typeface="+mn-lt"/>
                <a:ea typeface="SimSun" panose="02010600030101010101" pitchFamily="2" charset="-122"/>
                <a:cs typeface="Times New Roman" panose="02020603050405020304" pitchFamily="18" charset="0"/>
              </a:rPr>
              <a:t>ates: 20%, 50%, 75%</a:t>
            </a:r>
          </a:p>
          <a:p>
            <a:pPr lvl="1">
              <a:spcBef>
                <a:spcPts val="300"/>
              </a:spcBef>
              <a:tabLst>
                <a:tab pos="228600" algn="l"/>
                <a:tab pos="457200" algn="l"/>
              </a:tabLst>
            </a:pPr>
            <a:r>
              <a:rPr lang="en-US" sz="1200" dirty="0">
                <a:effectLst/>
                <a:latin typeface="+mn-lt"/>
                <a:ea typeface="SimSun" panose="02010600030101010101" pitchFamily="2" charset="-122"/>
                <a:cs typeface="Times New Roman" panose="02020603050405020304" pitchFamily="18" charset="0"/>
              </a:rPr>
              <a:t>CAT Infrastructure Deployment Levels: </a:t>
            </a:r>
          </a:p>
          <a:p>
            <a:pPr lvl="2">
              <a:spcBef>
                <a:spcPts val="300"/>
              </a:spcBef>
              <a:tabLst>
                <a:tab pos="228600" algn="l"/>
                <a:tab pos="457200" algn="l"/>
              </a:tabLst>
            </a:pPr>
            <a:r>
              <a:rPr lang="en-US" sz="1200" u="none" strike="noStrike" dirty="0">
                <a:effectLst/>
                <a:latin typeface="+mn-lt"/>
              </a:rPr>
              <a:t>RSUs deployed at 20%, 50%, 80% of interchanges and ramps</a:t>
            </a:r>
          </a:p>
          <a:p>
            <a:pPr lvl="1">
              <a:spcBef>
                <a:spcPts val="300"/>
              </a:spcBef>
              <a:tabLst>
                <a:tab pos="228600" algn="l"/>
                <a:tab pos="457200" algn="l"/>
              </a:tabLst>
            </a:pPr>
            <a:r>
              <a:rPr lang="en-US" sz="1200" dirty="0">
                <a:latin typeface="+mn-lt"/>
                <a:ea typeface="SimSun" panose="02010600030101010101" pitchFamily="2" charset="-122"/>
                <a:cs typeface="Times New Roman" panose="02020603050405020304" pitchFamily="18" charset="0"/>
              </a:rPr>
              <a:t>Communication Error Rates (Packet Error Rates): 10%, 30%</a:t>
            </a:r>
          </a:p>
          <a:p>
            <a:pPr lvl="1">
              <a:spcBef>
                <a:spcPts val="300"/>
              </a:spcBef>
              <a:tabLst>
                <a:tab pos="228600" algn="l"/>
                <a:tab pos="457200" algn="l"/>
              </a:tabLst>
            </a:pPr>
            <a:r>
              <a:rPr lang="en-US" sz="1200" dirty="0">
                <a:effectLst/>
                <a:latin typeface="+mn-lt"/>
                <a:ea typeface="SimSun" panose="02010600030101010101" pitchFamily="2" charset="-122"/>
                <a:cs typeface="Times New Roman" panose="02020603050405020304" pitchFamily="18" charset="0"/>
              </a:rPr>
              <a:t>GPS Positioning Accuracy:</a:t>
            </a:r>
          </a:p>
          <a:p>
            <a:pPr lvl="2">
              <a:spcBef>
                <a:spcPts val="300"/>
              </a:spcBef>
              <a:tabLst>
                <a:tab pos="228600" algn="l"/>
                <a:tab pos="457200" algn="l"/>
              </a:tabLst>
            </a:pPr>
            <a:r>
              <a:rPr lang="en-US" sz="1200" u="none" strike="noStrike" dirty="0">
                <a:effectLst/>
                <a:latin typeface="+mn-lt"/>
              </a:rPr>
              <a:t>Accurate lane-level positioning for a few links where specialized supporting infrastructure are deployed</a:t>
            </a:r>
            <a:endParaRPr lang="en-US" sz="1200" b="0" i="0" u="none" strike="noStrike" dirty="0">
              <a:solidFill>
                <a:srgbClr val="000000"/>
              </a:solidFill>
              <a:effectLst/>
              <a:latin typeface="+mn-lt"/>
            </a:endParaRPr>
          </a:p>
          <a:p>
            <a:pPr lvl="2">
              <a:spcBef>
                <a:spcPts val="300"/>
              </a:spcBef>
              <a:tabLst>
                <a:tab pos="228600" algn="l"/>
                <a:tab pos="457200" algn="l"/>
              </a:tabLst>
            </a:pPr>
            <a:r>
              <a:rPr lang="en-US" sz="1200" u="none" strike="noStrike" dirty="0">
                <a:effectLst/>
                <a:latin typeface="+mn-lt"/>
              </a:rPr>
              <a:t>Accurate lane-level positioning throughout</a:t>
            </a:r>
            <a:endParaRPr lang="en-US" sz="1200" dirty="0">
              <a:effectLst/>
              <a:latin typeface="+mn-lt"/>
              <a:ea typeface="SimSun" panose="02010600030101010101" pitchFamily="2" charset="-122"/>
              <a:cs typeface="Times New Roman" panose="02020603050405020304" pitchFamily="18" charset="0"/>
            </a:endParaRPr>
          </a:p>
          <a:p>
            <a:pPr lvl="1">
              <a:spcBef>
                <a:spcPts val="300"/>
              </a:spcBef>
              <a:tabLst>
                <a:tab pos="228600" algn="l"/>
                <a:tab pos="457200" algn="l"/>
              </a:tabLst>
            </a:pPr>
            <a:r>
              <a:rPr lang="en-US" sz="1200" dirty="0">
                <a:effectLst/>
                <a:latin typeface="+mn-lt"/>
                <a:ea typeface="SimSun" panose="02010600030101010101" pitchFamily="2" charset="-122"/>
                <a:cs typeface="Times New Roman" panose="02020603050405020304" pitchFamily="18" charset="0"/>
              </a:rPr>
              <a:t>Equipment Failure </a:t>
            </a:r>
            <a:r>
              <a:rPr lang="en-US" sz="1200" dirty="0">
                <a:latin typeface="+mn-lt"/>
                <a:ea typeface="SimSun" panose="02010600030101010101" pitchFamily="2" charset="-122"/>
                <a:cs typeface="Times New Roman" panose="02020603050405020304" pitchFamily="18" charset="0"/>
              </a:rPr>
              <a:t>R</a:t>
            </a:r>
            <a:r>
              <a:rPr lang="en-US" sz="1200" dirty="0">
                <a:effectLst/>
                <a:latin typeface="+mn-lt"/>
                <a:ea typeface="SimSun" panose="02010600030101010101" pitchFamily="2" charset="-122"/>
                <a:cs typeface="Times New Roman" panose="02020603050405020304" pitchFamily="18" charset="0"/>
              </a:rPr>
              <a:t>ates: 3%, 9%, 15%</a:t>
            </a:r>
          </a:p>
        </p:txBody>
      </p:sp>
      <p:sp>
        <p:nvSpPr>
          <p:cNvPr id="5" name="TextBox 8">
            <a:extLst>
              <a:ext uri="{FF2B5EF4-FFF2-40B4-BE49-F238E27FC236}">
                <a16:creationId xmlns:a16="http://schemas.microsoft.com/office/drawing/2014/main" id="{050A5426-6D3C-4348-74D9-B3C9AAD28009}"/>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17</a:t>
            </a:fld>
            <a:endParaRPr lang="en-US" altLang="en-US" sz="750" b="1">
              <a:solidFill>
                <a:schemeClr val="tx1"/>
              </a:solidFill>
            </a:endParaRPr>
          </a:p>
        </p:txBody>
      </p:sp>
    </p:spTree>
    <p:extLst>
      <p:ext uri="{BB962C8B-B14F-4D97-AF65-F5344CB8AC3E}">
        <p14:creationId xmlns:p14="http://schemas.microsoft.com/office/powerpoint/2010/main" val="115499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55CC759-57B9-4972-83CC-7959124A146D}"/>
              </a:ext>
            </a:extLst>
          </p:cNvPr>
          <p:cNvGraphicFramePr>
            <a:graphicFrameLocks noGrp="1"/>
          </p:cNvGraphicFramePr>
          <p:nvPr/>
        </p:nvGraphicFramePr>
        <p:xfrm>
          <a:off x="307362" y="1062042"/>
          <a:ext cx="8529277" cy="3749040"/>
        </p:xfrm>
        <a:graphic>
          <a:graphicData uri="http://schemas.openxmlformats.org/drawingml/2006/table">
            <a:tbl>
              <a:tblPr firstRow="1" firstCol="1" bandRow="1">
                <a:tableStyleId>{5C22544A-7EE6-4342-B048-85BDC9FD1C3A}</a:tableStyleId>
              </a:tblPr>
              <a:tblGrid>
                <a:gridCol w="1528933">
                  <a:extLst>
                    <a:ext uri="{9D8B030D-6E8A-4147-A177-3AD203B41FA5}">
                      <a16:colId xmlns:a16="http://schemas.microsoft.com/office/drawing/2014/main" val="1020471438"/>
                    </a:ext>
                  </a:extLst>
                </a:gridCol>
                <a:gridCol w="2333448">
                  <a:extLst>
                    <a:ext uri="{9D8B030D-6E8A-4147-A177-3AD203B41FA5}">
                      <a16:colId xmlns:a16="http://schemas.microsoft.com/office/drawing/2014/main" val="3705638253"/>
                    </a:ext>
                  </a:extLst>
                </a:gridCol>
                <a:gridCol w="2333448">
                  <a:extLst>
                    <a:ext uri="{9D8B030D-6E8A-4147-A177-3AD203B41FA5}">
                      <a16:colId xmlns:a16="http://schemas.microsoft.com/office/drawing/2014/main" val="3029437522"/>
                    </a:ext>
                  </a:extLst>
                </a:gridCol>
                <a:gridCol w="2333448">
                  <a:extLst>
                    <a:ext uri="{9D8B030D-6E8A-4147-A177-3AD203B41FA5}">
                      <a16:colId xmlns:a16="http://schemas.microsoft.com/office/drawing/2014/main" val="3246323760"/>
                    </a:ext>
                  </a:extLst>
                </a:gridCol>
              </a:tblGrid>
              <a:tr h="255007">
                <a:tc>
                  <a:txBody>
                    <a:bodyPr/>
                    <a:lstStyle/>
                    <a:p>
                      <a:pPr algn="l" fontAlgn="t"/>
                      <a:r>
                        <a:rPr lang="en-US" sz="1100" b="1" u="none" strike="noStrike">
                          <a:solidFill>
                            <a:schemeClr val="tx1"/>
                          </a:solidFill>
                          <a:effectLst/>
                          <a:latin typeface="+mn-lt"/>
                        </a:rPr>
                        <a:t>Parameters</a:t>
                      </a:r>
                      <a:endParaRPr lang="en-US" sz="1100" b="1" i="0" u="none" strike="noStrike">
                        <a:solidFill>
                          <a:schemeClr val="tx1"/>
                        </a:solidFill>
                        <a:effectLst/>
                        <a:latin typeface="+mn-lt"/>
                      </a:endParaRPr>
                    </a:p>
                  </a:txBody>
                  <a:tcPr marL="45720" marR="45720"/>
                </a:tc>
                <a:tc>
                  <a:txBody>
                    <a:bodyPr/>
                    <a:lstStyle/>
                    <a:p>
                      <a:pPr algn="ctr" fontAlgn="t"/>
                      <a:r>
                        <a:rPr lang="en-US" sz="1100" u="none" strike="noStrike">
                          <a:solidFill>
                            <a:schemeClr val="tx1"/>
                          </a:solidFill>
                          <a:effectLst/>
                          <a:latin typeface="+mn-lt"/>
                        </a:rPr>
                        <a:t>Alternate Scenario 1</a:t>
                      </a:r>
                      <a:endParaRPr lang="en-US" sz="1100" b="1" i="0" u="none" strike="noStrike">
                        <a:solidFill>
                          <a:schemeClr val="tx1"/>
                        </a:solidFill>
                        <a:effectLst/>
                        <a:latin typeface="+mn-lt"/>
                      </a:endParaRPr>
                    </a:p>
                  </a:txBody>
                  <a:tcPr marL="45720" marR="45720"/>
                </a:tc>
                <a:tc>
                  <a:txBody>
                    <a:bodyPr/>
                    <a:lstStyle/>
                    <a:p>
                      <a:pPr marL="0" marR="0" lvl="0" indent="0" algn="ctr" defTabSz="685783"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mn-lt"/>
                          <a:ea typeface="+mn-ea"/>
                          <a:cs typeface="+mn-cs"/>
                        </a:rPr>
                        <a:t>Alternate Scenario 2</a:t>
                      </a:r>
                    </a:p>
                  </a:txBody>
                  <a:tcPr marL="45720" marR="45720"/>
                </a:tc>
                <a:tc>
                  <a:txBody>
                    <a:bodyPr/>
                    <a:lstStyle/>
                    <a:p>
                      <a:pPr marL="0" marR="0" lvl="0" indent="0" algn="ctr" defTabSz="685783"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mn-lt"/>
                          <a:ea typeface="+mn-ea"/>
                          <a:cs typeface="+mn-cs"/>
                        </a:rPr>
                        <a:t>Alternate Scenario 3</a:t>
                      </a:r>
                    </a:p>
                  </a:txBody>
                  <a:tcPr marL="45720" marR="45720"/>
                </a:tc>
                <a:extLst>
                  <a:ext uri="{0D108BD9-81ED-4DB2-BD59-A6C34878D82A}">
                    <a16:rowId xmlns:a16="http://schemas.microsoft.com/office/drawing/2014/main" val="2985900802"/>
                  </a:ext>
                </a:extLst>
              </a:tr>
              <a:tr h="381049">
                <a:tc>
                  <a:txBody>
                    <a:bodyPr/>
                    <a:lstStyle/>
                    <a:p>
                      <a:pPr algn="l" fontAlgn="t"/>
                      <a:r>
                        <a:rPr lang="en-US" sz="1100" b="1" u="none" strike="noStrike">
                          <a:solidFill>
                            <a:schemeClr val="tx1"/>
                          </a:solidFill>
                          <a:effectLst/>
                          <a:latin typeface="+mn-lt"/>
                        </a:rPr>
                        <a:t>CAV Market Penetration Rates</a:t>
                      </a:r>
                      <a:endParaRPr lang="en-US" sz="1100" b="1" i="0" u="none" strike="noStrike">
                        <a:solidFill>
                          <a:schemeClr val="tx1"/>
                        </a:solidFill>
                        <a:effectLst/>
                        <a:latin typeface="+mn-lt"/>
                      </a:endParaRPr>
                    </a:p>
                  </a:txBody>
                  <a:tcPr marL="45720" marR="45720"/>
                </a:tc>
                <a:tc>
                  <a:txBody>
                    <a:bodyPr/>
                    <a:lstStyle/>
                    <a:p>
                      <a:pPr algn="ctr" fontAlgn="t"/>
                      <a:r>
                        <a:rPr lang="en-US" sz="1100" u="none" strike="noStrike">
                          <a:effectLst/>
                          <a:latin typeface="+mn-lt"/>
                        </a:rPr>
                        <a:t>20%</a:t>
                      </a:r>
                      <a:endParaRPr lang="en-US" sz="1100" b="0" i="0" u="none" strike="noStrike">
                        <a:solidFill>
                          <a:srgbClr val="000000"/>
                        </a:solidFill>
                        <a:effectLst/>
                        <a:latin typeface="+mn-lt"/>
                      </a:endParaRPr>
                    </a:p>
                  </a:txBody>
                  <a:tcPr marL="45720" marR="45720"/>
                </a:tc>
                <a:tc>
                  <a:txBody>
                    <a:bodyPr/>
                    <a:lstStyle/>
                    <a:p>
                      <a:pPr algn="ctr" fontAlgn="t"/>
                      <a:r>
                        <a:rPr lang="en-US" sz="1100" u="none" strike="noStrike">
                          <a:effectLst/>
                          <a:latin typeface="+mn-lt"/>
                        </a:rPr>
                        <a:t>50%</a:t>
                      </a:r>
                      <a:endParaRPr lang="en-US" sz="1100" b="0" i="0" u="none" strike="noStrike">
                        <a:solidFill>
                          <a:srgbClr val="000000"/>
                        </a:solidFill>
                        <a:effectLst/>
                        <a:latin typeface="+mn-lt"/>
                      </a:endParaRPr>
                    </a:p>
                  </a:txBody>
                  <a:tcPr marL="45720" marR="45720"/>
                </a:tc>
                <a:tc>
                  <a:txBody>
                    <a:bodyPr/>
                    <a:lstStyle/>
                    <a:p>
                      <a:pPr algn="ctr" fontAlgn="t"/>
                      <a:r>
                        <a:rPr lang="en-US" sz="1100" b="0" i="0" u="none" strike="noStrike">
                          <a:solidFill>
                            <a:srgbClr val="000000"/>
                          </a:solidFill>
                          <a:effectLst/>
                          <a:latin typeface="+mn-lt"/>
                        </a:rPr>
                        <a:t>75%</a:t>
                      </a:r>
                    </a:p>
                  </a:txBody>
                  <a:tcPr marL="45720" marR="45720"/>
                </a:tc>
                <a:extLst>
                  <a:ext uri="{0D108BD9-81ED-4DB2-BD59-A6C34878D82A}">
                    <a16:rowId xmlns:a16="http://schemas.microsoft.com/office/drawing/2014/main" val="905078316"/>
                  </a:ext>
                </a:extLst>
              </a:tr>
              <a:tr h="585017">
                <a:tc>
                  <a:txBody>
                    <a:bodyPr/>
                    <a:lstStyle/>
                    <a:p>
                      <a:pPr algn="l" fontAlgn="t"/>
                      <a:r>
                        <a:rPr lang="en-US" sz="1100" b="1" u="none" strike="noStrike">
                          <a:solidFill>
                            <a:schemeClr val="tx1"/>
                          </a:solidFill>
                          <a:effectLst/>
                          <a:latin typeface="+mn-lt"/>
                        </a:rPr>
                        <a:t>CAT Infrastructure Deployment Levels</a:t>
                      </a:r>
                      <a:endParaRPr lang="en-US" sz="1100" b="1" i="0" u="none" strike="noStrike">
                        <a:solidFill>
                          <a:schemeClr val="tx1"/>
                        </a:solidFill>
                        <a:effectLst/>
                        <a:latin typeface="+mn-lt"/>
                      </a:endParaRPr>
                    </a:p>
                  </a:txBody>
                  <a:tcPr marL="45720" marR="45720"/>
                </a:tc>
                <a:tc>
                  <a:txBody>
                    <a:bodyPr/>
                    <a:lstStyle/>
                    <a:p>
                      <a:pPr algn="ctr" fontAlgn="t"/>
                      <a:r>
                        <a:rPr lang="en-US" sz="1100" u="none" strike="noStrike">
                          <a:effectLst/>
                          <a:latin typeface="+mn-lt"/>
                        </a:rPr>
                        <a:t>20% of interchanges and ramps (focusing on high-volume locations first)</a:t>
                      </a:r>
                      <a:endParaRPr lang="en-US" sz="1100" b="0" i="0" u="none" strike="noStrike">
                        <a:solidFill>
                          <a:srgbClr val="000000"/>
                        </a:solidFill>
                        <a:effectLst/>
                        <a:latin typeface="+mn-lt"/>
                      </a:endParaRPr>
                    </a:p>
                  </a:txBody>
                  <a:tcPr marL="45720" marR="45720"/>
                </a:tc>
                <a:tc>
                  <a:txBody>
                    <a:bodyPr/>
                    <a:lstStyle/>
                    <a:p>
                      <a:pPr algn="ctr" fontAlgn="t"/>
                      <a:r>
                        <a:rPr lang="en-US" sz="1100" u="none" strike="noStrike">
                          <a:effectLst/>
                          <a:latin typeface="+mn-lt"/>
                        </a:rPr>
                        <a:t>50% of interchanges and ramps (focusing on high-volume locations first)</a:t>
                      </a:r>
                      <a:endParaRPr lang="en-US" sz="1100" b="0" i="0" u="none" strike="noStrike">
                        <a:solidFill>
                          <a:srgbClr val="000000"/>
                        </a:solidFill>
                        <a:effectLst/>
                        <a:latin typeface="+mn-lt"/>
                      </a:endParaRPr>
                    </a:p>
                  </a:txBody>
                  <a:tcPr marL="45720" marR="45720"/>
                </a:tc>
                <a:tc>
                  <a:txBody>
                    <a:bodyPr/>
                    <a:lstStyle/>
                    <a:p>
                      <a:pPr algn="ctr" fontAlgn="t"/>
                      <a:r>
                        <a:rPr lang="en-US" sz="1100" u="none" strike="noStrike">
                          <a:effectLst/>
                          <a:latin typeface="+mn-lt"/>
                        </a:rPr>
                        <a:t>80% of interchanges and ramps (focusing on high-volume locations first)</a:t>
                      </a:r>
                      <a:endParaRPr lang="en-US" sz="1100" b="0" i="0" u="none" strike="noStrike">
                        <a:solidFill>
                          <a:srgbClr val="000000"/>
                        </a:solidFill>
                        <a:effectLst/>
                        <a:latin typeface="+mn-lt"/>
                      </a:endParaRPr>
                    </a:p>
                  </a:txBody>
                  <a:tcPr marL="45720" marR="45720"/>
                </a:tc>
                <a:extLst>
                  <a:ext uri="{0D108BD9-81ED-4DB2-BD59-A6C34878D82A}">
                    <a16:rowId xmlns:a16="http://schemas.microsoft.com/office/drawing/2014/main" val="3103741875"/>
                  </a:ext>
                </a:extLst>
              </a:tr>
              <a:tr h="420012">
                <a:tc>
                  <a:txBody>
                    <a:bodyPr/>
                    <a:lstStyle/>
                    <a:p>
                      <a:pPr algn="l" fontAlgn="t"/>
                      <a:r>
                        <a:rPr lang="en-US" sz="1100" b="1" i="0" u="none" strike="noStrike">
                          <a:solidFill>
                            <a:schemeClr val="tx1"/>
                          </a:solidFill>
                          <a:effectLst/>
                          <a:latin typeface="+mn-lt"/>
                        </a:rPr>
                        <a:t>Communication  Error Rates</a:t>
                      </a:r>
                    </a:p>
                  </a:txBody>
                  <a:tcPr marL="45720" marR="45720"/>
                </a:tc>
                <a:tc>
                  <a:txBody>
                    <a:bodyPr/>
                    <a:lstStyle/>
                    <a:p>
                      <a:pPr algn="ctr" fontAlgn="t"/>
                      <a:r>
                        <a:rPr lang="en-US" sz="1100" u="none" strike="noStrike">
                          <a:effectLst/>
                          <a:latin typeface="+mn-lt"/>
                        </a:rPr>
                        <a:t>10%</a:t>
                      </a:r>
                      <a:endParaRPr lang="en-US" sz="1100" b="0" i="0" u="none" strike="noStrike">
                        <a:solidFill>
                          <a:srgbClr val="000000"/>
                        </a:solidFill>
                        <a:effectLst/>
                        <a:latin typeface="+mn-lt"/>
                      </a:endParaRPr>
                    </a:p>
                  </a:txBody>
                  <a:tcPr marL="45720" marR="45720"/>
                </a:tc>
                <a:tc>
                  <a:txBody>
                    <a:bodyPr/>
                    <a:lstStyle/>
                    <a:p>
                      <a:pPr algn="ctr" fontAlgn="t"/>
                      <a:r>
                        <a:rPr lang="en-US" sz="1100" u="none" strike="noStrike">
                          <a:effectLst/>
                          <a:latin typeface="+mn-lt"/>
                        </a:rPr>
                        <a:t>30%</a:t>
                      </a:r>
                      <a:endParaRPr lang="en-US" sz="1100" b="0" i="0" u="none" strike="noStrike">
                        <a:solidFill>
                          <a:srgbClr val="000000"/>
                        </a:solidFill>
                        <a:effectLst/>
                        <a:latin typeface="+mn-lt"/>
                      </a:endParaRPr>
                    </a:p>
                  </a:txBody>
                  <a:tcPr marL="45720" marR="45720"/>
                </a:tc>
                <a:tc>
                  <a:txBody>
                    <a:bodyPr/>
                    <a:lstStyle/>
                    <a:p>
                      <a:pPr algn="ctr" fontAlgn="t"/>
                      <a:r>
                        <a:rPr lang="en-US" sz="1100" b="0" i="0" u="none" strike="noStrike">
                          <a:solidFill>
                            <a:srgbClr val="000000"/>
                          </a:solidFill>
                          <a:effectLst/>
                          <a:latin typeface="+mn-lt"/>
                        </a:rPr>
                        <a:t>30%</a:t>
                      </a:r>
                    </a:p>
                  </a:txBody>
                  <a:tcPr marL="45720" marR="45720"/>
                </a:tc>
                <a:extLst>
                  <a:ext uri="{0D108BD9-81ED-4DB2-BD59-A6C34878D82A}">
                    <a16:rowId xmlns:a16="http://schemas.microsoft.com/office/drawing/2014/main" val="3349971444"/>
                  </a:ext>
                </a:extLst>
              </a:tr>
              <a:tr h="761262">
                <a:tc>
                  <a:txBody>
                    <a:bodyPr/>
                    <a:lstStyle/>
                    <a:p>
                      <a:pPr algn="l" fontAlgn="t"/>
                      <a:r>
                        <a:rPr lang="en-US" sz="1100" b="1" u="none" strike="noStrike">
                          <a:solidFill>
                            <a:schemeClr val="tx1"/>
                          </a:solidFill>
                          <a:effectLst/>
                          <a:latin typeface="+mn-lt"/>
                        </a:rPr>
                        <a:t>GPS Positioning Accuracy</a:t>
                      </a:r>
                      <a:endParaRPr lang="en-US" sz="1100" b="1" i="0" u="none" strike="noStrike">
                        <a:solidFill>
                          <a:schemeClr val="tx1"/>
                        </a:solidFill>
                        <a:effectLst/>
                        <a:latin typeface="+mn-lt"/>
                      </a:endParaRPr>
                    </a:p>
                  </a:txBody>
                  <a:tcPr marL="45720" marR="45720"/>
                </a:tc>
                <a:tc>
                  <a:txBody>
                    <a:bodyPr/>
                    <a:lstStyle/>
                    <a:p>
                      <a:pPr algn="ctr" fontAlgn="t"/>
                      <a:r>
                        <a:rPr lang="en-US" sz="1100" u="none" strike="noStrike" dirty="0">
                          <a:effectLst/>
                          <a:latin typeface="+mn-lt"/>
                        </a:rPr>
                        <a:t>Accurate lane-level positioning for a few links where specialized supporting infrastructure are deployed</a:t>
                      </a:r>
                      <a:endParaRPr lang="en-US" sz="1100" b="0" i="0" u="none" strike="noStrike" dirty="0">
                        <a:solidFill>
                          <a:srgbClr val="000000"/>
                        </a:solidFill>
                        <a:effectLst/>
                        <a:latin typeface="+mn-lt"/>
                      </a:endParaRPr>
                    </a:p>
                  </a:txBody>
                  <a:tcPr marL="45720" marR="45720"/>
                </a:tc>
                <a:tc>
                  <a:txBody>
                    <a:bodyPr/>
                    <a:lstStyle/>
                    <a:p>
                      <a:pPr algn="ctr" fontAlgn="t"/>
                      <a:r>
                        <a:rPr lang="en-US" sz="1100" u="none" strike="noStrike">
                          <a:effectLst/>
                          <a:latin typeface="+mn-lt"/>
                        </a:rPr>
                        <a:t>Accurate lane-level positioning throughout</a:t>
                      </a:r>
                      <a:endParaRPr lang="en-US" sz="1100" b="0" i="0" u="none" strike="noStrike">
                        <a:solidFill>
                          <a:srgbClr val="000000"/>
                        </a:solidFill>
                        <a:effectLst/>
                        <a:latin typeface="+mn-lt"/>
                      </a:endParaRPr>
                    </a:p>
                  </a:txBody>
                  <a:tcPr marL="45720" marR="45720"/>
                </a:tc>
                <a:tc>
                  <a:txBody>
                    <a:bodyPr/>
                    <a:lstStyle/>
                    <a:p>
                      <a:pPr marL="0" marR="0" lvl="0" indent="0" algn="ctr" defTabSz="685783" rtl="0" eaLnBrk="1" fontAlgn="t" latinLnBrk="0" hangingPunct="1">
                        <a:lnSpc>
                          <a:spcPct val="100000"/>
                        </a:lnSpc>
                        <a:spcBef>
                          <a:spcPts val="0"/>
                        </a:spcBef>
                        <a:spcAft>
                          <a:spcPts val="0"/>
                        </a:spcAft>
                        <a:buClrTx/>
                        <a:buSzTx/>
                        <a:buFontTx/>
                        <a:buNone/>
                        <a:tabLst/>
                        <a:defRPr/>
                      </a:pPr>
                      <a:r>
                        <a:rPr lang="en-US" sz="1100" u="none" strike="noStrike">
                          <a:effectLst/>
                          <a:latin typeface="+mn-lt"/>
                        </a:rPr>
                        <a:t>Accurate lane-level positioning throughout</a:t>
                      </a:r>
                      <a:endParaRPr lang="en-US" sz="1100" b="0" i="0" u="none" strike="noStrike">
                        <a:solidFill>
                          <a:srgbClr val="000000"/>
                        </a:solidFill>
                        <a:effectLst/>
                        <a:latin typeface="+mn-lt"/>
                      </a:endParaRPr>
                    </a:p>
                  </a:txBody>
                  <a:tcPr marL="45720" marR="45720"/>
                </a:tc>
                <a:extLst>
                  <a:ext uri="{0D108BD9-81ED-4DB2-BD59-A6C34878D82A}">
                    <a16:rowId xmlns:a16="http://schemas.microsoft.com/office/drawing/2014/main" val="1139705563"/>
                  </a:ext>
                </a:extLst>
              </a:tr>
              <a:tr h="366777">
                <a:tc>
                  <a:txBody>
                    <a:bodyPr/>
                    <a:lstStyle/>
                    <a:p>
                      <a:pPr algn="l" rtl="0" fontAlgn="ctr"/>
                      <a:r>
                        <a:rPr lang="en-US" sz="1100" b="1" u="none" strike="noStrike">
                          <a:solidFill>
                            <a:schemeClr val="tx1"/>
                          </a:solidFill>
                          <a:effectLst/>
                          <a:latin typeface="+mn-lt"/>
                        </a:rPr>
                        <a:t>Equipment Failure Rates</a:t>
                      </a:r>
                      <a:endParaRPr lang="en-US" sz="1100" b="1" i="0" u="none" strike="noStrike">
                        <a:solidFill>
                          <a:schemeClr val="tx1"/>
                        </a:solidFill>
                        <a:effectLst/>
                        <a:latin typeface="+mn-lt"/>
                      </a:endParaRPr>
                    </a:p>
                  </a:txBody>
                  <a:tcPr marL="45720" marR="45720"/>
                </a:tc>
                <a:tc>
                  <a:txBody>
                    <a:bodyPr/>
                    <a:lstStyle/>
                    <a:p>
                      <a:pPr algn="ctr" rtl="0" fontAlgn="ctr"/>
                      <a:r>
                        <a:rPr lang="en-US" sz="1100" u="none" strike="noStrike">
                          <a:effectLst/>
                          <a:latin typeface="+mn-lt"/>
                        </a:rPr>
                        <a:t>15%</a:t>
                      </a:r>
                      <a:endParaRPr lang="en-US" sz="1100" b="0" i="0" u="none" strike="noStrike">
                        <a:solidFill>
                          <a:srgbClr val="000000"/>
                        </a:solidFill>
                        <a:effectLst/>
                        <a:latin typeface="+mn-lt"/>
                      </a:endParaRPr>
                    </a:p>
                  </a:txBody>
                  <a:tcPr marL="45720" marR="45720"/>
                </a:tc>
                <a:tc>
                  <a:txBody>
                    <a:bodyPr/>
                    <a:lstStyle/>
                    <a:p>
                      <a:pPr algn="ctr" rtl="0" fontAlgn="ctr"/>
                      <a:r>
                        <a:rPr lang="en-US" sz="1100" u="none" strike="noStrike">
                          <a:effectLst/>
                          <a:latin typeface="+mn-lt"/>
                        </a:rPr>
                        <a:t>9%</a:t>
                      </a:r>
                      <a:endParaRPr lang="en-US" sz="1100" b="0" i="0" u="none" strike="noStrike">
                        <a:solidFill>
                          <a:srgbClr val="000000"/>
                        </a:solidFill>
                        <a:effectLst/>
                        <a:latin typeface="+mn-lt"/>
                      </a:endParaRPr>
                    </a:p>
                  </a:txBody>
                  <a:tcPr marL="45720" marR="45720"/>
                </a:tc>
                <a:tc>
                  <a:txBody>
                    <a:bodyPr/>
                    <a:lstStyle/>
                    <a:p>
                      <a:pPr algn="ctr" rtl="0" fontAlgn="ctr"/>
                      <a:r>
                        <a:rPr lang="en-US" sz="1100" u="none" strike="noStrike">
                          <a:effectLst/>
                          <a:latin typeface="+mn-lt"/>
                        </a:rPr>
                        <a:t>3%</a:t>
                      </a:r>
                      <a:endParaRPr lang="en-US" sz="1100" b="0" i="0" u="none" strike="noStrike">
                        <a:solidFill>
                          <a:srgbClr val="000000"/>
                        </a:solidFill>
                        <a:effectLst/>
                        <a:latin typeface="+mn-lt"/>
                      </a:endParaRPr>
                    </a:p>
                  </a:txBody>
                  <a:tcPr marL="45720" marR="45720"/>
                </a:tc>
                <a:extLst>
                  <a:ext uri="{0D108BD9-81ED-4DB2-BD59-A6C34878D82A}">
                    <a16:rowId xmlns:a16="http://schemas.microsoft.com/office/drawing/2014/main" val="4078215816"/>
                  </a:ext>
                </a:extLst>
              </a:tr>
              <a:tr h="384983">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1100" b="1" i="0" u="none" strike="noStrike">
                          <a:solidFill>
                            <a:schemeClr val="tx1"/>
                          </a:solidFill>
                          <a:effectLst/>
                          <a:latin typeface="+mn-lt"/>
                        </a:rPr>
                        <a:t>Ramp Metering Strategy </a:t>
                      </a:r>
                    </a:p>
                  </a:txBody>
                  <a:tcPr marL="45720" marR="45720"/>
                </a:tc>
                <a:tc>
                  <a:txBody>
                    <a:bodyPr/>
                    <a:lstStyle/>
                    <a:p>
                      <a:pPr algn="ctr" rtl="0" fontAlgn="ctr"/>
                      <a:r>
                        <a:rPr lang="en-US" sz="1100" b="0" i="0" u="none" strike="noStrike">
                          <a:solidFill>
                            <a:srgbClr val="000000"/>
                          </a:solidFill>
                          <a:effectLst/>
                          <a:latin typeface="+mn-lt"/>
                        </a:rPr>
                        <a:t>Alinea </a:t>
                      </a:r>
                      <a:r>
                        <a:rPr lang="en-US" sz="1100" b="1" i="0" u="none" strike="noStrike">
                          <a:solidFill>
                            <a:srgbClr val="000000"/>
                          </a:solidFill>
                          <a:effectLst/>
                          <a:latin typeface="+mn-lt"/>
                        </a:rPr>
                        <a:t>or</a:t>
                      </a:r>
                      <a:r>
                        <a:rPr lang="en-US" sz="1100" b="0" i="0" u="none" strike="noStrike">
                          <a:solidFill>
                            <a:srgbClr val="000000"/>
                          </a:solidFill>
                          <a:effectLst/>
                          <a:latin typeface="+mn-lt"/>
                        </a:rPr>
                        <a:t> HERO</a:t>
                      </a:r>
                    </a:p>
                  </a:txBody>
                  <a:tcPr marL="45720" marR="45720"/>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Alinea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or</a:t>
                      </a: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 HERO</a:t>
                      </a:r>
                    </a:p>
                  </a:txBody>
                  <a:tcPr marL="45720" marR="45720"/>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Alinea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or</a:t>
                      </a: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 HERO</a:t>
                      </a:r>
                    </a:p>
                  </a:txBody>
                  <a:tcPr marL="45720" marR="45720"/>
                </a:tc>
                <a:extLst>
                  <a:ext uri="{0D108BD9-81ED-4DB2-BD59-A6C34878D82A}">
                    <a16:rowId xmlns:a16="http://schemas.microsoft.com/office/drawing/2014/main" val="2841707045"/>
                  </a:ext>
                </a:extLst>
              </a:tr>
              <a:tr h="384983">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1100" b="1" u="none" strike="noStrike">
                          <a:solidFill>
                            <a:schemeClr val="tx1"/>
                          </a:solidFill>
                          <a:effectLst/>
                          <a:latin typeface="+mn-lt"/>
                        </a:rPr>
                        <a:t>Traffic Operational Conditions</a:t>
                      </a:r>
                      <a:endParaRPr lang="en-US" sz="1100" b="1" i="0" u="none" strike="noStrike">
                        <a:solidFill>
                          <a:schemeClr val="tx1"/>
                        </a:solidFill>
                        <a:effectLst/>
                        <a:latin typeface="+mn-lt"/>
                      </a:endParaRPr>
                    </a:p>
                  </a:txBody>
                  <a:tcPr marL="45720" marR="45720"/>
                </a:tc>
                <a:tc>
                  <a:txBody>
                    <a:bodyPr/>
                    <a:lstStyle/>
                    <a:p>
                      <a:pPr algn="ctr" rtl="0" fontAlgn="ctr"/>
                      <a:r>
                        <a:rPr lang="en-US" sz="1100" b="0" i="0" u="none" strike="noStrike">
                          <a:solidFill>
                            <a:srgbClr val="000000"/>
                          </a:solidFill>
                          <a:effectLst/>
                          <a:latin typeface="+mn-lt"/>
                        </a:rPr>
                        <a:t>Peak-hour with no/few incidents </a:t>
                      </a:r>
                      <a:r>
                        <a:rPr lang="en-US" sz="1100" b="1" i="0" u="none" strike="noStrike">
                          <a:solidFill>
                            <a:srgbClr val="000000"/>
                          </a:solidFill>
                          <a:effectLst/>
                          <a:latin typeface="+mn-lt"/>
                        </a:rPr>
                        <a:t>or</a:t>
                      </a:r>
                      <a:r>
                        <a:rPr lang="en-US" sz="1100" b="0" i="0" u="none" strike="noStrike">
                          <a:solidFill>
                            <a:srgbClr val="000000"/>
                          </a:solidFill>
                          <a:effectLst/>
                          <a:latin typeface="+mn-lt"/>
                        </a:rPr>
                        <a:t> with many incidents</a:t>
                      </a:r>
                    </a:p>
                  </a:txBody>
                  <a:tcPr marL="45720" marR="45720"/>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Peak-hour with no/few incidents </a:t>
                      </a:r>
                      <a:r>
                        <a:rPr lang="en-US" sz="1100" b="1" i="0" u="none" strike="noStrike">
                          <a:solidFill>
                            <a:srgbClr val="000000"/>
                          </a:solidFill>
                          <a:effectLst/>
                          <a:latin typeface="+mn-lt"/>
                        </a:rPr>
                        <a:t>or</a:t>
                      </a:r>
                      <a:r>
                        <a:rPr lang="en-US" sz="1100" b="0" i="0" u="none" strike="noStrike">
                          <a:solidFill>
                            <a:srgbClr val="000000"/>
                          </a:solidFill>
                          <a:effectLst/>
                          <a:latin typeface="+mn-lt"/>
                        </a:rPr>
                        <a:t> with many incidents</a:t>
                      </a:r>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mn-cs"/>
                      </a:endParaRPr>
                    </a:p>
                  </a:txBody>
                  <a:tcPr marL="45720" marR="45720"/>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Peak-hour with no/few incidents</a:t>
                      </a:r>
                      <a:r>
                        <a:rPr lang="en-US" sz="1100" b="0" i="0" u="none" strike="noStrike" dirty="0">
                          <a:solidFill>
                            <a:srgbClr val="000000"/>
                          </a:solidFill>
                          <a:effectLst/>
                          <a:latin typeface="+mn-lt"/>
                        </a:rPr>
                        <a:t> </a:t>
                      </a:r>
                      <a:r>
                        <a:rPr lang="en-US" sz="1100" b="1" i="0" u="none" strike="noStrike" dirty="0">
                          <a:solidFill>
                            <a:srgbClr val="000000"/>
                          </a:solidFill>
                          <a:effectLst/>
                          <a:latin typeface="+mn-lt"/>
                        </a:rPr>
                        <a:t>or</a:t>
                      </a:r>
                      <a:r>
                        <a:rPr lang="en-US" sz="1100" b="0" i="0" u="none" strike="noStrike" dirty="0">
                          <a:solidFill>
                            <a:srgbClr val="000000"/>
                          </a:solidFill>
                          <a:effectLst/>
                          <a:latin typeface="+mn-lt"/>
                        </a:rPr>
                        <a:t> with many incidents</a:t>
                      </a: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marL="45720" marR="45720"/>
                </a:tc>
                <a:extLst>
                  <a:ext uri="{0D108BD9-81ED-4DB2-BD59-A6C34878D82A}">
                    <a16:rowId xmlns:a16="http://schemas.microsoft.com/office/drawing/2014/main" val="1993030723"/>
                  </a:ext>
                </a:extLst>
              </a:tr>
            </a:tbl>
          </a:graphicData>
        </a:graphic>
      </p:graphicFrame>
      <p:sp>
        <p:nvSpPr>
          <p:cNvPr id="2" name="Title 1">
            <a:extLst>
              <a:ext uri="{FF2B5EF4-FFF2-40B4-BE49-F238E27FC236}">
                <a16:creationId xmlns:a16="http://schemas.microsoft.com/office/drawing/2014/main" id="{85C6D2BE-05B0-40BF-B0E4-E332061CC92E}"/>
              </a:ext>
            </a:extLst>
          </p:cNvPr>
          <p:cNvSpPr>
            <a:spLocks noGrp="1"/>
          </p:cNvSpPr>
          <p:nvPr>
            <p:ph type="title"/>
          </p:nvPr>
        </p:nvSpPr>
        <p:spPr/>
        <p:txBody>
          <a:bodyPr vert="horz" lIns="91440" tIns="45720" rIns="91440" bIns="45720" rtlCol="0" anchor="ctr">
            <a:noAutofit/>
          </a:bodyPr>
          <a:lstStyle/>
          <a:p>
            <a:r>
              <a:rPr lang="en-US"/>
              <a:t>Alternate Scenarios</a:t>
            </a:r>
          </a:p>
        </p:txBody>
      </p:sp>
      <p:sp>
        <p:nvSpPr>
          <p:cNvPr id="5" name="TextBox 8">
            <a:extLst>
              <a:ext uri="{FF2B5EF4-FFF2-40B4-BE49-F238E27FC236}">
                <a16:creationId xmlns:a16="http://schemas.microsoft.com/office/drawing/2014/main" id="{AB1A72B8-E8A4-CE6B-2576-2049C7B0E6FA}"/>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18</a:t>
            </a:fld>
            <a:endParaRPr lang="en-US" altLang="en-US" sz="750" b="1">
              <a:solidFill>
                <a:schemeClr val="tx1"/>
              </a:solidFill>
            </a:endParaRPr>
          </a:p>
        </p:txBody>
      </p:sp>
    </p:spTree>
    <p:extLst>
      <p:ext uri="{BB962C8B-B14F-4D97-AF65-F5344CB8AC3E}">
        <p14:creationId xmlns:p14="http://schemas.microsoft.com/office/powerpoint/2010/main" val="229346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a:xfrm>
            <a:off x="307361" y="188261"/>
            <a:ext cx="8658087" cy="613552"/>
          </a:xfrm>
        </p:spPr>
        <p:txBody>
          <a:bodyPr>
            <a:normAutofit fontScale="90000"/>
          </a:bodyPr>
          <a:lstStyle/>
          <a:p>
            <a:r>
              <a:rPr lang="en-US" dirty="0">
                <a:solidFill>
                  <a:schemeClr val="tx2"/>
                </a:solidFill>
              </a:rPr>
              <a:t>Baseline Ramp Metering Algorithms Without CAT Data</a:t>
            </a:r>
          </a:p>
        </p:txBody>
      </p:sp>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p:txBody>
          <a:bodyPr/>
          <a:lstStyle/>
          <a:p>
            <a:pPr marL="0" indent="0">
              <a:buNone/>
            </a:pPr>
            <a:r>
              <a:rPr lang="en-US" sz="1800" b="1" dirty="0"/>
              <a:t>Locally Responsive Ramp Metering: ALINEA</a:t>
            </a:r>
          </a:p>
          <a:p>
            <a:pPr marL="0" indent="0">
              <a:buNone/>
            </a:pPr>
            <a:r>
              <a:rPr lang="en-US" sz="1400" dirty="0"/>
              <a:t>ALINEA is one of the most widely used localized ramp metering (</a:t>
            </a:r>
            <a:r>
              <a:rPr lang="en-US" sz="1400" dirty="0" err="1"/>
              <a:t>Papageorgiou</a:t>
            </a:r>
            <a:r>
              <a:rPr lang="en-US" sz="1400" dirty="0"/>
              <a:t> et al. 1991). It exploits the occupancy measured by induction loops, typically downstream of the on-ramp. The control policy attempts to maintain the occupancy around its optimal value by regulating flows from the on-ramp to the mainline.</a:t>
            </a:r>
          </a:p>
        </p:txBody>
      </p:sp>
      <p:pic>
        <p:nvPicPr>
          <p:cNvPr id="6" name="Picture 5" descr="A picture containing text&#10;&#10;Description automatically generated">
            <a:extLst>
              <a:ext uri="{FF2B5EF4-FFF2-40B4-BE49-F238E27FC236}">
                <a16:creationId xmlns:a16="http://schemas.microsoft.com/office/drawing/2014/main" id="{8B3CAA98-5D83-8EA0-D0BA-4B454CF66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487" y="3271481"/>
            <a:ext cx="2795160" cy="1621056"/>
          </a:xfrm>
          <a:prstGeom prst="rect">
            <a:avLst/>
          </a:prstGeom>
        </p:spPr>
      </p:pic>
      <p:sp>
        <p:nvSpPr>
          <p:cNvPr id="9" name="TextBox 8">
            <a:extLst>
              <a:ext uri="{FF2B5EF4-FFF2-40B4-BE49-F238E27FC236}">
                <a16:creationId xmlns:a16="http://schemas.microsoft.com/office/drawing/2014/main" id="{A20EDC8D-2152-981E-3209-176FC1A272BC}"/>
              </a:ext>
            </a:extLst>
          </p:cNvPr>
          <p:cNvSpPr txBox="1"/>
          <p:nvPr/>
        </p:nvSpPr>
        <p:spPr>
          <a:xfrm>
            <a:off x="4225718" y="2296133"/>
            <a:ext cx="4610307" cy="954107"/>
          </a:xfrm>
          <a:prstGeom prst="rect">
            <a:avLst/>
          </a:prstGeom>
          <a:noFill/>
        </p:spPr>
        <p:txBody>
          <a:bodyPr wrap="square">
            <a:spAutoFit/>
          </a:bodyPr>
          <a:lstStyle/>
          <a:p>
            <a:r>
              <a:rPr lang="en-US" sz="1400" b="1" dirty="0">
                <a:effectLst/>
                <a:latin typeface="+mj-lt"/>
                <a:ea typeface="SimSun" panose="02010600030101010101" pitchFamily="2" charset="-122"/>
              </a:rPr>
              <a:t>Queue Override</a:t>
            </a:r>
            <a:r>
              <a:rPr lang="en-US" sz="1400" dirty="0">
                <a:effectLst/>
                <a:latin typeface="+mj-lt"/>
                <a:ea typeface="SimSun" panose="02010600030101010101" pitchFamily="2" charset="-122"/>
              </a:rPr>
              <a:t>: To prevent on-ramp queue spillover into urban streets, a queue override strategy can be added to ALINEA algorithm, based on on-ramp entry occupancy.</a:t>
            </a:r>
            <a:endParaRPr lang="en-US" sz="1400" dirty="0">
              <a:latin typeface="+mj-lt"/>
            </a:endParaRPr>
          </a:p>
        </p:txBody>
      </p:sp>
      <p:sp>
        <p:nvSpPr>
          <p:cNvPr id="14" name="TextBox 13">
            <a:extLst>
              <a:ext uri="{FF2B5EF4-FFF2-40B4-BE49-F238E27FC236}">
                <a16:creationId xmlns:a16="http://schemas.microsoft.com/office/drawing/2014/main" id="{B2813EFF-FA2C-370F-8B21-9BA7B86F4536}"/>
              </a:ext>
            </a:extLst>
          </p:cNvPr>
          <p:cNvSpPr txBox="1"/>
          <p:nvPr/>
        </p:nvSpPr>
        <p:spPr>
          <a:xfrm>
            <a:off x="4304659" y="3363677"/>
            <a:ext cx="4452423" cy="1293971"/>
          </a:xfrm>
          <a:prstGeom prst="round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400" dirty="0">
                <a:solidFill>
                  <a:schemeClr val="tx1"/>
                </a:solidFill>
                <a:effectLst/>
                <a:latin typeface="Arial" panose="020B0604020202020204" pitchFamily="34" charset="0"/>
                <a:ea typeface="SimSun" panose="02010600030101010101" pitchFamily="2" charset="-122"/>
                <a:cs typeface="Arial" panose="020B0604020202020204" pitchFamily="34" charset="0"/>
              </a:rPr>
              <a:t>For the purpose of comparison, the ALINEA algorithm with the queue override function using existing sensor data was integrated into the model via API as the baseline scenarios with local ramp metering control.</a:t>
            </a:r>
          </a:p>
        </p:txBody>
      </p:sp>
      <p:pic>
        <p:nvPicPr>
          <p:cNvPr id="16" name="Picture 15">
            <a:extLst>
              <a:ext uri="{FF2B5EF4-FFF2-40B4-BE49-F238E27FC236}">
                <a16:creationId xmlns:a16="http://schemas.microsoft.com/office/drawing/2014/main" id="{A78FD6BD-9F42-1F87-BC01-1E65D05D5720}"/>
              </a:ext>
            </a:extLst>
          </p:cNvPr>
          <p:cNvPicPr>
            <a:picLocks noChangeAspect="1"/>
          </p:cNvPicPr>
          <p:nvPr/>
        </p:nvPicPr>
        <p:blipFill>
          <a:blip r:embed="rId4"/>
          <a:stretch>
            <a:fillRect/>
          </a:stretch>
        </p:blipFill>
        <p:spPr>
          <a:xfrm>
            <a:off x="988581" y="2296133"/>
            <a:ext cx="2314575" cy="335756"/>
          </a:xfrm>
          <a:prstGeom prst="rect">
            <a:avLst/>
          </a:prstGeom>
        </p:spPr>
      </p:pic>
      <p:sp>
        <p:nvSpPr>
          <p:cNvPr id="18" name="TextBox 17">
            <a:extLst>
              <a:ext uri="{FF2B5EF4-FFF2-40B4-BE49-F238E27FC236}">
                <a16:creationId xmlns:a16="http://schemas.microsoft.com/office/drawing/2014/main" id="{E4E2E8BB-AEB9-F73D-FBCF-21916D07BB63}"/>
              </a:ext>
            </a:extLst>
          </p:cNvPr>
          <p:cNvSpPr txBox="1"/>
          <p:nvPr/>
        </p:nvSpPr>
        <p:spPr>
          <a:xfrm>
            <a:off x="463656" y="2646723"/>
            <a:ext cx="3483973" cy="553998"/>
          </a:xfrm>
          <a:prstGeom prst="rect">
            <a:avLst/>
          </a:prstGeom>
          <a:noFill/>
        </p:spPr>
        <p:txBody>
          <a:bodyPr wrap="square">
            <a:spAutoFit/>
          </a:bodyPr>
          <a:lstStyle/>
          <a:p>
            <a:pPr>
              <a:spcBef>
                <a:spcPts val="300"/>
              </a:spcBef>
              <a:spcAft>
                <a:spcPts val="300"/>
              </a:spcAft>
            </a:pPr>
            <a:r>
              <a:rPr lang="en-US" sz="1000" i="1"/>
              <a:t>Where O is the desired occupancy threshold, </a:t>
            </a:r>
            <a:r>
              <a:rPr lang="en-US" sz="1000" i="1" err="1"/>
              <a:t>O</a:t>
            </a:r>
            <a:r>
              <a:rPr lang="en-US" sz="1000" i="1" baseline="-25000" err="1"/>
              <a:t>out</a:t>
            </a:r>
            <a:r>
              <a:rPr lang="en-US" sz="1000" i="1"/>
              <a:t> is the measured occupancy at time t, r(t-1) is the metering rate in the previous time period, and K</a:t>
            </a:r>
            <a:r>
              <a:rPr lang="en-US" sz="1000" i="1" baseline="-25000"/>
              <a:t>r</a:t>
            </a:r>
            <a:r>
              <a:rPr lang="en-US" sz="1000" i="1"/>
              <a:t> is a regulatory parameter.</a:t>
            </a:r>
          </a:p>
        </p:txBody>
      </p:sp>
      <p:sp>
        <p:nvSpPr>
          <p:cNvPr id="4" name="TextBox 8">
            <a:extLst>
              <a:ext uri="{FF2B5EF4-FFF2-40B4-BE49-F238E27FC236}">
                <a16:creationId xmlns:a16="http://schemas.microsoft.com/office/drawing/2014/main" id="{62166C0F-9653-4C9B-19BC-B8BC7A7EB9B5}"/>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19</a:t>
            </a:fld>
            <a:endParaRPr lang="en-US" altLang="en-US" sz="750" b="1">
              <a:solidFill>
                <a:schemeClr val="tx1"/>
              </a:solidFill>
            </a:endParaRPr>
          </a:p>
        </p:txBody>
      </p:sp>
    </p:spTree>
    <p:extLst>
      <p:ext uri="{BB962C8B-B14F-4D97-AF65-F5344CB8AC3E}">
        <p14:creationId xmlns:p14="http://schemas.microsoft.com/office/powerpoint/2010/main" val="162554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6D85-0483-4D8E-99D9-B9DE1CE4E498}"/>
              </a:ext>
            </a:extLst>
          </p:cNvPr>
          <p:cNvSpPr>
            <a:spLocks noGrp="1"/>
          </p:cNvSpPr>
          <p:nvPr>
            <p:ph type="title"/>
          </p:nvPr>
        </p:nvSpPr>
        <p:spPr>
          <a:noFill/>
        </p:spPr>
        <p:txBody>
          <a:bodyPr/>
          <a:lstStyle/>
          <a:p>
            <a:r>
              <a:rPr lang="en-US" dirty="0">
                <a:solidFill>
                  <a:schemeClr val="tx2"/>
                </a:solidFill>
                <a:latin typeface="Arial" panose="020B0604020202020204" pitchFamily="34" charset="0"/>
                <a:cs typeface="Arial" panose="020B0604020202020204" pitchFamily="34" charset="0"/>
              </a:rPr>
              <a:t>Project Team</a:t>
            </a:r>
          </a:p>
        </p:txBody>
      </p:sp>
      <p:sp>
        <p:nvSpPr>
          <p:cNvPr id="3" name="Content Placeholder 2">
            <a:extLst>
              <a:ext uri="{FF2B5EF4-FFF2-40B4-BE49-F238E27FC236}">
                <a16:creationId xmlns:a16="http://schemas.microsoft.com/office/drawing/2014/main" id="{D4CF26AD-4227-4F07-BCAD-215A9149F290}"/>
              </a:ext>
            </a:extLst>
          </p:cNvPr>
          <p:cNvSpPr>
            <a:spLocks noGrp="1"/>
          </p:cNvSpPr>
          <p:nvPr>
            <p:ph sz="quarter" idx="10"/>
          </p:nvPr>
        </p:nvSpPr>
        <p:spPr>
          <a:xfrm>
            <a:off x="449179" y="1062038"/>
            <a:ext cx="2785511" cy="3536950"/>
          </a:xfrm>
        </p:spPr>
        <p:txBody>
          <a:bodyPr>
            <a:noAutofit/>
          </a:bodyPr>
          <a:lstStyle/>
          <a:p>
            <a:pPr marL="0" indent="0">
              <a:spcBef>
                <a:spcPts val="0"/>
              </a:spcBef>
              <a:buNone/>
            </a:pPr>
            <a:r>
              <a:rPr lang="en-US" sz="1100" b="1" dirty="0">
                <a:latin typeface="+mn-lt"/>
                <a:cs typeface="Arial"/>
              </a:rPr>
              <a:t>Meenakshy Vasudevan</a:t>
            </a:r>
            <a:endParaRPr lang="en-US" sz="1100" dirty="0">
              <a:latin typeface="+mn-lt"/>
              <a:cs typeface="Arial"/>
            </a:endParaRPr>
          </a:p>
          <a:p>
            <a:pPr marL="0" indent="0">
              <a:spcBef>
                <a:spcPts val="0"/>
              </a:spcBef>
              <a:buNone/>
            </a:pPr>
            <a:r>
              <a:rPr lang="en-US" sz="1100" dirty="0">
                <a:latin typeface="+mn-lt"/>
                <a:cs typeface="Arial"/>
              </a:rPr>
              <a:t>Principal Investigator</a:t>
            </a:r>
          </a:p>
          <a:p>
            <a:pPr marL="0" indent="0">
              <a:spcBef>
                <a:spcPts val="0"/>
              </a:spcBef>
              <a:buNone/>
            </a:pPr>
            <a:r>
              <a:rPr lang="en-US" sz="1100" dirty="0">
                <a:latin typeface="+mn-lt"/>
                <a:cs typeface="Arial"/>
              </a:rPr>
              <a:t>Noblis</a:t>
            </a:r>
          </a:p>
          <a:p>
            <a:pPr marL="0" indent="0">
              <a:spcBef>
                <a:spcPts val="0"/>
              </a:spcBef>
              <a:buNone/>
            </a:pPr>
            <a:endParaRPr lang="en-US" sz="1100" b="1" dirty="0">
              <a:latin typeface="+mn-lt"/>
              <a:cs typeface="Arial"/>
            </a:endParaRPr>
          </a:p>
          <a:p>
            <a:pPr marL="0" indent="0">
              <a:spcBef>
                <a:spcPts val="0"/>
              </a:spcBef>
              <a:buNone/>
            </a:pPr>
            <a:r>
              <a:rPr lang="en-US" sz="1100" b="1" dirty="0">
                <a:latin typeface="+mn-lt"/>
                <a:cs typeface="Arial"/>
              </a:rPr>
              <a:t>James O’Hara</a:t>
            </a:r>
            <a:endParaRPr lang="en-US" sz="1100" dirty="0">
              <a:latin typeface="+mn-lt"/>
              <a:cs typeface="Arial"/>
            </a:endParaRPr>
          </a:p>
          <a:p>
            <a:pPr marL="0" indent="0">
              <a:spcBef>
                <a:spcPts val="0"/>
              </a:spcBef>
              <a:buNone/>
            </a:pPr>
            <a:r>
              <a:rPr lang="en-US" sz="1100" dirty="0">
                <a:latin typeface="+mn-lt"/>
                <a:cs typeface="Arial"/>
              </a:rPr>
              <a:t>Software Developer</a:t>
            </a:r>
            <a:endParaRPr lang="en-US" sz="1100" dirty="0">
              <a:latin typeface="+mn-lt"/>
            </a:endParaRPr>
          </a:p>
          <a:p>
            <a:pPr marL="0" indent="0">
              <a:spcBef>
                <a:spcPts val="0"/>
              </a:spcBef>
              <a:buNone/>
            </a:pPr>
            <a:r>
              <a:rPr lang="en-US" sz="1100" dirty="0">
                <a:latin typeface="+mn-lt"/>
                <a:cs typeface="Arial"/>
              </a:rPr>
              <a:t>Noblis</a:t>
            </a:r>
          </a:p>
          <a:p>
            <a:pPr marL="0" indent="0">
              <a:spcBef>
                <a:spcPts val="0"/>
              </a:spcBef>
              <a:buNone/>
            </a:pPr>
            <a:endParaRPr lang="en-US" sz="1100" b="1" dirty="0">
              <a:latin typeface="+mn-lt"/>
              <a:cs typeface="Arial"/>
            </a:endParaRPr>
          </a:p>
          <a:p>
            <a:pPr marL="0" indent="0">
              <a:spcBef>
                <a:spcPts val="0"/>
              </a:spcBef>
              <a:buNone/>
            </a:pPr>
            <a:r>
              <a:rPr lang="en-US" sz="1100" b="1" dirty="0">
                <a:latin typeface="+mn-lt"/>
                <a:cs typeface="Arial"/>
              </a:rPr>
              <a:t>Matt Samach</a:t>
            </a:r>
            <a:endParaRPr lang="en-US" sz="1100" dirty="0">
              <a:latin typeface="+mn-lt"/>
              <a:cs typeface="Arial"/>
            </a:endParaRPr>
          </a:p>
          <a:p>
            <a:pPr marL="0" indent="0">
              <a:spcBef>
                <a:spcPts val="0"/>
              </a:spcBef>
              <a:buNone/>
            </a:pPr>
            <a:r>
              <a:rPr lang="en-US" sz="1100" dirty="0">
                <a:latin typeface="+mn-lt"/>
                <a:cs typeface="Arial"/>
              </a:rPr>
              <a:t>Data Scientist</a:t>
            </a:r>
          </a:p>
          <a:p>
            <a:pPr marL="0" indent="0">
              <a:spcBef>
                <a:spcPts val="0"/>
              </a:spcBef>
              <a:buNone/>
            </a:pPr>
            <a:r>
              <a:rPr lang="en-US" sz="1100" dirty="0">
                <a:latin typeface="+mn-lt"/>
                <a:cs typeface="Arial"/>
              </a:rPr>
              <a:t>Noblis</a:t>
            </a:r>
          </a:p>
          <a:p>
            <a:pPr marL="0" indent="0">
              <a:spcBef>
                <a:spcPts val="0"/>
              </a:spcBef>
              <a:buNone/>
            </a:pPr>
            <a:endParaRPr lang="en-US" sz="1100" b="1" kern="0" dirty="0">
              <a:latin typeface="+mn-lt"/>
              <a:cs typeface="Arial"/>
            </a:endParaRPr>
          </a:p>
          <a:p>
            <a:pPr marL="0" indent="0">
              <a:spcBef>
                <a:spcPts val="0"/>
              </a:spcBef>
              <a:buNone/>
            </a:pPr>
            <a:r>
              <a:rPr lang="en-US" sz="1100" b="1" kern="0" dirty="0">
                <a:latin typeface="+mn-lt"/>
                <a:cs typeface="Arial"/>
              </a:rPr>
              <a:t>Claire Silverstein</a:t>
            </a:r>
            <a:endParaRPr lang="en-US" sz="1100" kern="0" dirty="0">
              <a:latin typeface="+mn-lt"/>
              <a:cs typeface="Arial"/>
            </a:endParaRPr>
          </a:p>
          <a:p>
            <a:pPr marL="0" indent="0">
              <a:spcBef>
                <a:spcPts val="0"/>
              </a:spcBef>
              <a:buNone/>
            </a:pPr>
            <a:r>
              <a:rPr lang="en-US" sz="1100" kern="0" dirty="0">
                <a:latin typeface="+mn-lt"/>
                <a:cs typeface="Arial"/>
              </a:rPr>
              <a:t>Senior Transportation Research Scientist </a:t>
            </a:r>
          </a:p>
          <a:p>
            <a:pPr marL="0" indent="0">
              <a:spcBef>
                <a:spcPts val="0"/>
              </a:spcBef>
              <a:buNone/>
            </a:pPr>
            <a:r>
              <a:rPr lang="en-US" sz="1100" kern="0" dirty="0">
                <a:latin typeface="+mn-lt"/>
                <a:cs typeface="Arial"/>
              </a:rPr>
              <a:t>Noblis</a:t>
            </a:r>
          </a:p>
          <a:p>
            <a:pPr marL="0" indent="0">
              <a:spcBef>
                <a:spcPts val="0"/>
              </a:spcBef>
              <a:buNone/>
            </a:pPr>
            <a:endParaRPr lang="en-US" sz="1100" b="1" dirty="0">
              <a:latin typeface="+mn-lt"/>
              <a:cs typeface="Arial"/>
            </a:endParaRPr>
          </a:p>
          <a:p>
            <a:pPr marL="0" indent="0">
              <a:spcBef>
                <a:spcPts val="0"/>
              </a:spcBef>
              <a:buNone/>
            </a:pPr>
            <a:r>
              <a:rPr lang="en-US" sz="1100" b="1" dirty="0">
                <a:latin typeface="+mn-lt"/>
                <a:cs typeface="Arial"/>
              </a:rPr>
              <a:t>Sampson Asare</a:t>
            </a:r>
            <a:endParaRPr lang="en-US" sz="1100" dirty="0">
              <a:latin typeface="+mn-lt"/>
              <a:cs typeface="Arial"/>
            </a:endParaRPr>
          </a:p>
          <a:p>
            <a:pPr marL="0" indent="0">
              <a:spcBef>
                <a:spcPts val="0"/>
              </a:spcBef>
              <a:buNone/>
            </a:pPr>
            <a:r>
              <a:rPr lang="en-US" sz="1100" dirty="0">
                <a:latin typeface="+mn-lt"/>
                <a:cs typeface="Arial"/>
              </a:rPr>
              <a:t>Senior Transportation Engineer</a:t>
            </a:r>
            <a:endParaRPr lang="en-US" sz="1100" dirty="0">
              <a:latin typeface="+mn-lt"/>
            </a:endParaRPr>
          </a:p>
          <a:p>
            <a:pPr marL="0" indent="0">
              <a:spcBef>
                <a:spcPts val="0"/>
              </a:spcBef>
              <a:buNone/>
            </a:pPr>
            <a:r>
              <a:rPr lang="en-US" sz="1100" dirty="0">
                <a:latin typeface="+mn-lt"/>
                <a:cs typeface="Arial"/>
              </a:rPr>
              <a:t>Noblis</a:t>
            </a:r>
          </a:p>
          <a:p>
            <a:pPr marL="0" indent="0">
              <a:spcBef>
                <a:spcPts val="0"/>
              </a:spcBef>
              <a:buNone/>
            </a:pPr>
            <a:endParaRPr lang="en-US" sz="1100" b="1" dirty="0">
              <a:latin typeface="+mn-lt"/>
              <a:cs typeface="Arial"/>
            </a:endParaRPr>
          </a:p>
        </p:txBody>
      </p:sp>
      <p:sp>
        <p:nvSpPr>
          <p:cNvPr id="8" name="Content Placeholder 2">
            <a:extLst>
              <a:ext uri="{FF2B5EF4-FFF2-40B4-BE49-F238E27FC236}">
                <a16:creationId xmlns:a16="http://schemas.microsoft.com/office/drawing/2014/main" id="{0B256EF9-7CF8-4A15-8DC2-F725ACA2102B}"/>
              </a:ext>
            </a:extLst>
          </p:cNvPr>
          <p:cNvSpPr txBox="1">
            <a:spLocks/>
          </p:cNvSpPr>
          <p:nvPr/>
        </p:nvSpPr>
        <p:spPr bwMode="auto">
          <a:xfrm>
            <a:off x="6031832" y="1062037"/>
            <a:ext cx="2983831" cy="4073155"/>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noAutofit/>
          </a:bodyPr>
          <a:lstStyle>
            <a:lvl1pPr marL="457189" indent="-457189" algn="l" rtl="0" eaLnBrk="1" fontAlgn="base" hangingPunct="1">
              <a:spcBef>
                <a:spcPct val="20000"/>
              </a:spcBef>
              <a:spcAft>
                <a:spcPct val="0"/>
              </a:spcAft>
              <a:buClr>
                <a:schemeClr val="tx2"/>
              </a:buClr>
              <a:buSzPct val="100000"/>
              <a:buFont typeface="Arial" pitchFamily="34" charset="0"/>
              <a:buChar char="■"/>
              <a:defRPr sz="2400">
                <a:solidFill>
                  <a:schemeClr val="tx1"/>
                </a:solidFill>
                <a:latin typeface="+mn-lt"/>
                <a:ea typeface="+mn-ea"/>
                <a:cs typeface="+mn-cs"/>
              </a:defRPr>
            </a:lvl1pPr>
            <a:lvl2pPr marL="990575" indent="-380990" algn="l" rtl="0" eaLnBrk="1" fontAlgn="base" hangingPunct="1">
              <a:spcBef>
                <a:spcPct val="20000"/>
              </a:spcBef>
              <a:spcAft>
                <a:spcPct val="0"/>
              </a:spcAft>
              <a:buClr>
                <a:schemeClr val="tx2"/>
              </a:buClr>
              <a:buSzPct val="140000"/>
              <a:buFont typeface="Arial" pitchFamily="34" charset="0"/>
              <a:buChar char="•"/>
              <a:defRPr sz="2000">
                <a:solidFill>
                  <a:schemeClr val="tx1"/>
                </a:solidFill>
                <a:latin typeface="+mn-lt"/>
              </a:defRPr>
            </a:lvl2pPr>
            <a:lvl3pPr marL="1523962" indent="-304792" algn="l" rtl="0" eaLnBrk="1" fontAlgn="base" hangingPunct="1">
              <a:spcBef>
                <a:spcPct val="20000"/>
              </a:spcBef>
              <a:spcAft>
                <a:spcPct val="0"/>
              </a:spcAft>
              <a:buClr>
                <a:schemeClr val="tx2"/>
              </a:buClr>
              <a:buSzPct val="110000"/>
              <a:buFont typeface="Arial" pitchFamily="34" charset="0"/>
              <a:buChar char="–"/>
              <a:defRPr sz="1800">
                <a:solidFill>
                  <a:schemeClr val="tx1"/>
                </a:solidFill>
                <a:latin typeface="+mn-lt"/>
              </a:defRPr>
            </a:lvl3pPr>
            <a:lvl4pPr marL="2133547" indent="-304792" algn="l" rtl="0" eaLnBrk="1" fontAlgn="base" hangingPunct="1">
              <a:spcBef>
                <a:spcPct val="20000"/>
              </a:spcBef>
              <a:spcAft>
                <a:spcPct val="0"/>
              </a:spcAft>
              <a:buClr>
                <a:schemeClr val="tx2"/>
              </a:buClr>
              <a:buSzPct val="90000"/>
              <a:buFont typeface="Courier New" pitchFamily="49" charset="0"/>
              <a:buChar char="o"/>
              <a:defRPr sz="1800">
                <a:solidFill>
                  <a:schemeClr val="tx1"/>
                </a:solidFill>
                <a:latin typeface="+mn-lt"/>
              </a:defRPr>
            </a:lvl4pPr>
            <a:lvl5pPr marL="2743131" indent="-304792" algn="l" rtl="0" eaLnBrk="1" fontAlgn="base" hangingPunct="1">
              <a:spcBef>
                <a:spcPct val="20000"/>
              </a:spcBef>
              <a:spcAft>
                <a:spcPct val="0"/>
              </a:spcAft>
              <a:buClr>
                <a:schemeClr val="tx2"/>
              </a:buClr>
              <a:buSzPct val="100000"/>
              <a:buFont typeface="Wingdings" pitchFamily="2" charset="2"/>
              <a:buChar char="ü"/>
              <a:defRPr sz="1800">
                <a:solidFill>
                  <a:schemeClr val="tx1"/>
                </a:solidFill>
                <a:latin typeface="+mn-lt"/>
              </a:defRPr>
            </a:lvl5pPr>
            <a:lvl6pPr marL="3352716" indent="-304792" algn="l" rtl="0" eaLnBrk="1" fontAlgn="base" hangingPunct="1">
              <a:spcBef>
                <a:spcPct val="20000"/>
              </a:spcBef>
              <a:spcAft>
                <a:spcPct val="0"/>
              </a:spcAft>
              <a:buChar char="»"/>
              <a:defRPr sz="2400">
                <a:solidFill>
                  <a:schemeClr val="tx1"/>
                </a:solidFill>
                <a:latin typeface="+mn-lt"/>
              </a:defRPr>
            </a:lvl6pPr>
            <a:lvl7pPr marL="3962301" indent="-304792" algn="l" rtl="0" eaLnBrk="1" fontAlgn="base" hangingPunct="1">
              <a:spcBef>
                <a:spcPct val="20000"/>
              </a:spcBef>
              <a:spcAft>
                <a:spcPct val="0"/>
              </a:spcAft>
              <a:buChar char="»"/>
              <a:defRPr sz="2400">
                <a:solidFill>
                  <a:schemeClr val="tx1"/>
                </a:solidFill>
                <a:latin typeface="+mn-lt"/>
              </a:defRPr>
            </a:lvl7pPr>
            <a:lvl8pPr marL="4571886" indent="-304792" algn="l" rtl="0" eaLnBrk="1" fontAlgn="base" hangingPunct="1">
              <a:spcBef>
                <a:spcPct val="20000"/>
              </a:spcBef>
              <a:spcAft>
                <a:spcPct val="0"/>
              </a:spcAft>
              <a:buChar char="»"/>
              <a:defRPr sz="2400">
                <a:solidFill>
                  <a:schemeClr val="tx1"/>
                </a:solidFill>
                <a:latin typeface="+mn-lt"/>
              </a:defRPr>
            </a:lvl8pPr>
            <a:lvl9pPr marL="5181470" indent="-304792" algn="l" rtl="0" eaLnBrk="1" fontAlgn="base" hangingPunct="1">
              <a:spcBef>
                <a:spcPct val="20000"/>
              </a:spcBef>
              <a:spcAft>
                <a:spcPct val="0"/>
              </a:spcAft>
              <a:buChar char="»"/>
              <a:defRPr sz="2400">
                <a:solidFill>
                  <a:schemeClr val="tx1"/>
                </a:solidFill>
                <a:latin typeface="+mn-lt"/>
              </a:defRPr>
            </a:lvl9pPr>
          </a:lstStyle>
          <a:p>
            <a:pPr marL="0" indent="0">
              <a:spcBef>
                <a:spcPts val="0"/>
              </a:spcBef>
              <a:spcAft>
                <a:spcPts val="0"/>
              </a:spcAft>
              <a:buNone/>
            </a:pPr>
            <a:r>
              <a:rPr lang="en-US" sz="1100" b="1" kern="0" dirty="0">
                <a:cs typeface="Arial"/>
              </a:rPr>
              <a:t>Kaan Ozbay</a:t>
            </a:r>
            <a:endParaRPr lang="en-US" sz="1100" kern="0" dirty="0">
              <a:cs typeface="Arial"/>
            </a:endParaRPr>
          </a:p>
          <a:p>
            <a:pPr marL="0" indent="0">
              <a:spcBef>
                <a:spcPts val="0"/>
              </a:spcBef>
              <a:spcAft>
                <a:spcPts val="0"/>
              </a:spcAft>
              <a:buNone/>
            </a:pPr>
            <a:r>
              <a:rPr lang="en-US" sz="1100" kern="0" dirty="0">
                <a:cs typeface="Arial"/>
              </a:rPr>
              <a:t>Professor and Director of C2SMART</a:t>
            </a:r>
          </a:p>
          <a:p>
            <a:pPr marL="0" indent="0">
              <a:spcBef>
                <a:spcPts val="0"/>
              </a:spcBef>
              <a:spcAft>
                <a:spcPts val="0"/>
              </a:spcAft>
              <a:buNone/>
            </a:pPr>
            <a:r>
              <a:rPr lang="en-US" sz="1100" kern="0" dirty="0">
                <a:cs typeface="Arial"/>
              </a:rPr>
              <a:t>New York University (NYU)</a:t>
            </a:r>
          </a:p>
          <a:p>
            <a:pPr marL="0" indent="0">
              <a:spcBef>
                <a:spcPts val="0"/>
              </a:spcBef>
              <a:spcAft>
                <a:spcPts val="0"/>
              </a:spcAft>
              <a:buNone/>
            </a:pPr>
            <a:endParaRPr lang="en-US" sz="1100" b="1" kern="0" dirty="0">
              <a:cs typeface="Arial"/>
            </a:endParaRPr>
          </a:p>
          <a:p>
            <a:pPr marL="0" indent="0">
              <a:spcBef>
                <a:spcPts val="0"/>
              </a:spcBef>
              <a:spcAft>
                <a:spcPts val="0"/>
              </a:spcAft>
              <a:buNone/>
            </a:pPr>
            <a:r>
              <a:rPr lang="en-US" sz="1100" b="1" kern="0" dirty="0">
                <a:cs typeface="Arial"/>
              </a:rPr>
              <a:t>Jingqin (Jannie) Gao</a:t>
            </a:r>
          </a:p>
          <a:p>
            <a:pPr marL="0" indent="0">
              <a:spcBef>
                <a:spcPts val="0"/>
              </a:spcBef>
              <a:spcAft>
                <a:spcPts val="0"/>
              </a:spcAft>
              <a:buNone/>
            </a:pPr>
            <a:r>
              <a:rPr lang="en-US" sz="1100" kern="0" dirty="0">
                <a:cs typeface="Arial"/>
              </a:rPr>
              <a:t>Assistant Director for Research of C2SMART</a:t>
            </a:r>
            <a:endParaRPr lang="en-US" sz="1100" kern="0" dirty="0">
              <a:cs typeface="Arial" panose="020B0604020202020204" pitchFamily="34" charset="0"/>
            </a:endParaRPr>
          </a:p>
          <a:p>
            <a:pPr marL="0" indent="0">
              <a:spcBef>
                <a:spcPts val="0"/>
              </a:spcBef>
              <a:spcAft>
                <a:spcPts val="0"/>
              </a:spcAft>
              <a:buNone/>
            </a:pPr>
            <a:r>
              <a:rPr lang="en-US" sz="1100" kern="0" dirty="0">
                <a:cs typeface="Arial"/>
              </a:rPr>
              <a:t>NYU</a:t>
            </a:r>
          </a:p>
          <a:p>
            <a:pPr marL="0" indent="0">
              <a:spcBef>
                <a:spcPts val="0"/>
              </a:spcBef>
              <a:spcAft>
                <a:spcPts val="0"/>
              </a:spcAft>
              <a:buNone/>
            </a:pPr>
            <a:endParaRPr lang="en-US" sz="1100" b="1" kern="0" dirty="0">
              <a:cs typeface="Arial"/>
            </a:endParaRPr>
          </a:p>
          <a:p>
            <a:pPr marL="0" indent="0">
              <a:spcBef>
                <a:spcPts val="0"/>
              </a:spcBef>
              <a:spcAft>
                <a:spcPts val="0"/>
              </a:spcAft>
              <a:buNone/>
            </a:pPr>
            <a:r>
              <a:rPr lang="en-US" sz="1100" b="1" kern="0" dirty="0">
                <a:cs typeface="Arial"/>
              </a:rPr>
              <a:t>Chuan Xu</a:t>
            </a:r>
            <a:endParaRPr lang="en-US" sz="1100" kern="0" dirty="0">
              <a:cs typeface="Arial" panose="020B0604020202020204" pitchFamily="34" charset="0"/>
            </a:endParaRPr>
          </a:p>
          <a:p>
            <a:pPr marL="0" indent="0">
              <a:spcBef>
                <a:spcPts val="0"/>
              </a:spcBef>
              <a:spcAft>
                <a:spcPts val="0"/>
              </a:spcAft>
              <a:buNone/>
            </a:pPr>
            <a:r>
              <a:rPr lang="en-US" sz="1100" kern="0" dirty="0">
                <a:cs typeface="Arial"/>
              </a:rPr>
              <a:t>Postdoctoral Associate</a:t>
            </a:r>
            <a:endParaRPr lang="en-US" sz="1100" kern="0" dirty="0">
              <a:cs typeface="Arial" panose="020B0604020202020204" pitchFamily="34" charset="0"/>
            </a:endParaRPr>
          </a:p>
          <a:p>
            <a:pPr marL="0" indent="0">
              <a:spcBef>
                <a:spcPts val="0"/>
              </a:spcBef>
              <a:spcAft>
                <a:spcPts val="0"/>
              </a:spcAft>
              <a:buNone/>
            </a:pPr>
            <a:r>
              <a:rPr lang="en-US" sz="1100" kern="0" dirty="0">
                <a:cs typeface="Arial"/>
              </a:rPr>
              <a:t>NYU</a:t>
            </a:r>
          </a:p>
          <a:p>
            <a:pPr marL="0" indent="0">
              <a:spcBef>
                <a:spcPts val="0"/>
              </a:spcBef>
              <a:spcAft>
                <a:spcPts val="0"/>
              </a:spcAft>
              <a:buNone/>
            </a:pPr>
            <a:endParaRPr lang="en-US" sz="1100" b="1" kern="0" dirty="0">
              <a:cs typeface="Arial"/>
            </a:endParaRPr>
          </a:p>
          <a:p>
            <a:pPr marL="0" indent="0">
              <a:spcBef>
                <a:spcPts val="0"/>
              </a:spcBef>
              <a:spcAft>
                <a:spcPts val="0"/>
              </a:spcAft>
              <a:buNone/>
            </a:pPr>
            <a:r>
              <a:rPr lang="en-US" sz="1100" b="1" kern="0" dirty="0">
                <a:cs typeface="Arial"/>
              </a:rPr>
              <a:t>Yu Tang</a:t>
            </a:r>
            <a:endParaRPr lang="en-US" sz="1100" kern="0" dirty="0">
              <a:cs typeface="Arial"/>
            </a:endParaRPr>
          </a:p>
          <a:p>
            <a:pPr marL="0" indent="0">
              <a:spcBef>
                <a:spcPts val="0"/>
              </a:spcBef>
              <a:spcAft>
                <a:spcPts val="0"/>
              </a:spcAft>
              <a:buNone/>
            </a:pPr>
            <a:r>
              <a:rPr lang="en-US" sz="1100" kern="0" dirty="0">
                <a:cs typeface="Arial"/>
              </a:rPr>
              <a:t>Research Assistant</a:t>
            </a:r>
            <a:endParaRPr lang="en-US" sz="1100" kern="0" dirty="0">
              <a:cs typeface="Arial" panose="020B0604020202020204" pitchFamily="34" charset="0"/>
            </a:endParaRPr>
          </a:p>
          <a:p>
            <a:pPr marL="0" indent="0">
              <a:spcBef>
                <a:spcPts val="0"/>
              </a:spcBef>
              <a:spcAft>
                <a:spcPts val="0"/>
              </a:spcAft>
              <a:buNone/>
            </a:pPr>
            <a:r>
              <a:rPr lang="en-US" sz="1100" kern="0" dirty="0">
                <a:cs typeface="Arial"/>
              </a:rPr>
              <a:t>NYU</a:t>
            </a:r>
          </a:p>
          <a:p>
            <a:pPr marL="0" indent="0">
              <a:spcBef>
                <a:spcPts val="0"/>
              </a:spcBef>
              <a:spcAft>
                <a:spcPts val="0"/>
              </a:spcAft>
              <a:buNone/>
            </a:pPr>
            <a:endParaRPr lang="en-US" sz="1100" b="1" kern="0" dirty="0">
              <a:cs typeface="Arial"/>
            </a:endParaRPr>
          </a:p>
          <a:p>
            <a:pPr marL="0" indent="0">
              <a:spcBef>
                <a:spcPts val="0"/>
              </a:spcBef>
              <a:spcAft>
                <a:spcPts val="0"/>
              </a:spcAft>
              <a:buNone/>
            </a:pPr>
            <a:r>
              <a:rPr lang="en-US" sz="1100" b="1" kern="0" dirty="0">
                <a:cs typeface="Arial"/>
              </a:rPr>
              <a:t>Di Sha</a:t>
            </a:r>
            <a:endParaRPr lang="en-US" sz="1100" kern="0" dirty="0">
              <a:cs typeface="Arial"/>
            </a:endParaRPr>
          </a:p>
          <a:p>
            <a:pPr marL="0" indent="0">
              <a:spcBef>
                <a:spcPts val="0"/>
              </a:spcBef>
              <a:spcAft>
                <a:spcPts val="0"/>
              </a:spcAft>
              <a:buNone/>
            </a:pPr>
            <a:r>
              <a:rPr lang="en-US" sz="1100" kern="0" dirty="0">
                <a:cs typeface="Arial"/>
              </a:rPr>
              <a:t>Research Assistant</a:t>
            </a:r>
            <a:endParaRPr lang="en-US" sz="1100" kern="0" dirty="0">
              <a:cs typeface="Arial" panose="020B0604020202020204" pitchFamily="34" charset="0"/>
            </a:endParaRPr>
          </a:p>
          <a:p>
            <a:pPr marL="0" indent="0">
              <a:spcBef>
                <a:spcPts val="0"/>
              </a:spcBef>
              <a:spcAft>
                <a:spcPts val="0"/>
              </a:spcAft>
              <a:buNone/>
            </a:pPr>
            <a:r>
              <a:rPr lang="en-US" sz="1100" kern="0" dirty="0">
                <a:cs typeface="Arial"/>
              </a:rPr>
              <a:t>NYU</a:t>
            </a:r>
          </a:p>
          <a:p>
            <a:pPr marL="0" indent="0">
              <a:spcBef>
                <a:spcPts val="0"/>
              </a:spcBef>
              <a:spcAft>
                <a:spcPts val="0"/>
              </a:spcAft>
              <a:buNone/>
            </a:pPr>
            <a:endParaRPr lang="en-US" sz="1100" b="1" kern="0" dirty="0">
              <a:cs typeface="Arial"/>
            </a:endParaRPr>
          </a:p>
          <a:p>
            <a:pPr marL="0" indent="0">
              <a:spcBef>
                <a:spcPts val="0"/>
              </a:spcBef>
              <a:spcAft>
                <a:spcPts val="0"/>
              </a:spcAft>
              <a:buNone/>
            </a:pPr>
            <a:r>
              <a:rPr lang="en-US" sz="1100" b="1" kern="0" dirty="0">
                <a:cs typeface="Arial"/>
              </a:rPr>
              <a:t>Fan </a:t>
            </a:r>
            <a:r>
              <a:rPr lang="en-US" sz="1100" b="1" kern="0" dirty="0" err="1">
                <a:cs typeface="Arial"/>
              </a:rPr>
              <a:t>Zuo</a:t>
            </a:r>
            <a:endParaRPr lang="en-US" sz="1100" kern="0" dirty="0">
              <a:cs typeface="Arial"/>
            </a:endParaRPr>
          </a:p>
          <a:p>
            <a:pPr marL="0" indent="0">
              <a:spcBef>
                <a:spcPts val="0"/>
              </a:spcBef>
              <a:spcAft>
                <a:spcPts val="0"/>
              </a:spcAft>
              <a:buNone/>
            </a:pPr>
            <a:r>
              <a:rPr lang="en-US" sz="1100" kern="0" dirty="0">
                <a:cs typeface="Arial"/>
              </a:rPr>
              <a:t>Postdoctoral Associate</a:t>
            </a:r>
            <a:endParaRPr lang="en-US" sz="1100" kern="0" dirty="0">
              <a:cs typeface="Arial" panose="020B0604020202020204" pitchFamily="34" charset="0"/>
            </a:endParaRPr>
          </a:p>
          <a:p>
            <a:pPr marL="0" indent="0">
              <a:spcBef>
                <a:spcPts val="0"/>
              </a:spcBef>
              <a:spcAft>
                <a:spcPts val="0"/>
              </a:spcAft>
              <a:buNone/>
            </a:pPr>
            <a:r>
              <a:rPr lang="en-US" sz="1100" kern="0" dirty="0">
                <a:cs typeface="Arial"/>
              </a:rPr>
              <a:t>NYU</a:t>
            </a:r>
          </a:p>
        </p:txBody>
      </p:sp>
      <p:sp>
        <p:nvSpPr>
          <p:cNvPr id="6" name="Content Placeholder 2">
            <a:extLst>
              <a:ext uri="{FF2B5EF4-FFF2-40B4-BE49-F238E27FC236}">
                <a16:creationId xmlns:a16="http://schemas.microsoft.com/office/drawing/2014/main" id="{2B326C2B-5BB4-5805-99C4-DDC7B4623F10}"/>
              </a:ext>
            </a:extLst>
          </p:cNvPr>
          <p:cNvSpPr txBox="1">
            <a:spLocks/>
          </p:cNvSpPr>
          <p:nvPr/>
        </p:nvSpPr>
        <p:spPr>
          <a:xfrm>
            <a:off x="3323522" y="1062038"/>
            <a:ext cx="2598821" cy="3536950"/>
          </a:xfrm>
          <a:prstGeom prst="rect">
            <a:avLst/>
          </a:prstGeom>
        </p:spPr>
        <p:txBody>
          <a:bodyPr vert="horz" lIns="91440" tIns="45720" rIns="91440" bIns="45720" rtlCol="0">
            <a:noAutofit/>
          </a:bodyPr>
          <a:lstStyle>
            <a:lvl1pPr marL="344462" marR="0" indent="-344462" algn="l" defTabSz="914331" rtl="0" eaLnBrk="1" fontAlgn="auto" latinLnBrk="0" hangingPunct="1">
              <a:lnSpc>
                <a:spcPct val="100000"/>
              </a:lnSpc>
              <a:spcBef>
                <a:spcPts val="1000"/>
              </a:spcBef>
              <a:spcAft>
                <a:spcPts val="0"/>
              </a:spcAft>
              <a:buClr>
                <a:schemeClr val="tx2"/>
              </a:buClr>
              <a:buSzPct val="15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801628" marR="0" indent="-344462" algn="l" defTabSz="914331" rtl="0" eaLnBrk="1" fontAlgn="auto" latinLnBrk="0" hangingPunct="1">
              <a:lnSpc>
                <a:spcPct val="100000"/>
              </a:lnSpc>
              <a:spcBef>
                <a:spcPts val="500"/>
              </a:spcBef>
              <a:spcAft>
                <a:spcPts val="0"/>
              </a:spcAft>
              <a:buClr>
                <a:schemeClr val="tx2"/>
              </a:buClr>
              <a:buSzPct val="12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2pPr>
            <a:lvl3pPr marL="1142914" marR="0" indent="-228584" algn="l" defTabSz="914331" rtl="0" eaLnBrk="1" fontAlgn="auto" latinLnBrk="0" hangingPunct="1">
              <a:lnSpc>
                <a:spcPct val="100000"/>
              </a:lnSpc>
              <a:spcBef>
                <a:spcPts val="500"/>
              </a:spcBef>
              <a:spcAft>
                <a:spcPts val="0"/>
              </a:spcAft>
              <a:buClr>
                <a:schemeClr val="tx2"/>
              </a:buClr>
              <a:buSzTx/>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1600080" marR="0" indent="-228584" algn="l" defTabSz="914331" rtl="0" eaLnBrk="1" fontAlgn="auto" latinLnBrk="0" hangingPunct="1">
              <a:lnSpc>
                <a:spcPct val="100000"/>
              </a:lnSpc>
              <a:spcBef>
                <a:spcPts val="500"/>
              </a:spcBef>
              <a:spcAft>
                <a:spcPts val="0"/>
              </a:spcAft>
              <a:buClr>
                <a:schemeClr val="tx2"/>
              </a:buClr>
              <a:buSzTx/>
              <a:buFont typeface="Wingdings" pitchFamily="2" charset="2"/>
              <a:buChar char="§"/>
              <a:tabLst/>
              <a:defRPr sz="1400" kern="1200">
                <a:solidFill>
                  <a:schemeClr val="tx1"/>
                </a:solidFill>
                <a:latin typeface="Arial" panose="020B0604020202020204" pitchFamily="34" charset="0"/>
                <a:ea typeface="+mn-ea"/>
                <a:cs typeface="Arial" panose="020B0604020202020204" pitchFamily="34" charset="0"/>
              </a:defRPr>
            </a:lvl4pPr>
            <a:lvl5pPr marL="2057246" marR="0" indent="-228584" algn="l" defTabSz="914331" rtl="0" eaLnBrk="1" fontAlgn="auto" latinLnBrk="0" hangingPunct="1">
              <a:lnSpc>
                <a:spcPct val="100000"/>
              </a:lnSpc>
              <a:spcBef>
                <a:spcPts val="500"/>
              </a:spcBef>
              <a:spcAft>
                <a:spcPts val="0"/>
              </a:spcAft>
              <a:buClr>
                <a:schemeClr val="tx2"/>
              </a:buClr>
              <a:buSzTx/>
              <a:buFont typeface="Wingdings" pitchFamily="2" charset="2"/>
              <a:buChar char="ü"/>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100" b="1" dirty="0">
                <a:latin typeface="+mn-lt"/>
                <a:cs typeface="Arial"/>
              </a:rPr>
              <a:t>Karl Wunderlich</a:t>
            </a:r>
            <a:endParaRPr lang="en-US" sz="1100" dirty="0">
              <a:latin typeface="+mn-lt"/>
            </a:endParaRPr>
          </a:p>
          <a:p>
            <a:pPr marL="0" indent="0">
              <a:spcBef>
                <a:spcPts val="0"/>
              </a:spcBef>
              <a:buFont typeface="Arial" panose="020B0604020202020204" pitchFamily="34" charset="0"/>
              <a:buNone/>
            </a:pPr>
            <a:r>
              <a:rPr lang="en-US" sz="1100" dirty="0">
                <a:latin typeface="+mn-lt"/>
                <a:cs typeface="Arial"/>
              </a:rPr>
              <a:t>Director of Surface Transportation</a:t>
            </a:r>
            <a:endParaRPr lang="en-US" sz="1100" dirty="0">
              <a:latin typeface="+mn-lt"/>
            </a:endParaRPr>
          </a:p>
          <a:p>
            <a:pPr marL="0" indent="0">
              <a:spcBef>
                <a:spcPts val="0"/>
              </a:spcBef>
              <a:buFont typeface="Arial" panose="020B0604020202020204" pitchFamily="34" charset="0"/>
              <a:buNone/>
            </a:pPr>
            <a:r>
              <a:rPr lang="en-US" sz="1100" dirty="0">
                <a:latin typeface="+mn-lt"/>
                <a:cs typeface="Arial"/>
              </a:rPr>
              <a:t>Noblis</a:t>
            </a:r>
          </a:p>
          <a:p>
            <a:pPr marL="0" indent="0">
              <a:spcBef>
                <a:spcPts val="0"/>
              </a:spcBef>
              <a:buFont typeface="Arial" panose="020B0604020202020204" pitchFamily="34" charset="0"/>
              <a:buNone/>
            </a:pPr>
            <a:endParaRPr lang="en-US" sz="1100" b="1" kern="0" dirty="0">
              <a:latin typeface="+mn-lt"/>
              <a:cs typeface="Arial"/>
            </a:endParaRPr>
          </a:p>
          <a:p>
            <a:pPr marL="0" indent="0">
              <a:spcBef>
                <a:spcPts val="0"/>
              </a:spcBef>
              <a:buFont typeface="Arial" panose="020B0604020202020204" pitchFamily="34" charset="0"/>
              <a:buNone/>
            </a:pPr>
            <a:r>
              <a:rPr lang="en-US" sz="1100" b="1" kern="0" dirty="0">
                <a:latin typeface="+mn-lt"/>
                <a:cs typeface="Arial"/>
              </a:rPr>
              <a:t>Justin Anderson</a:t>
            </a:r>
            <a:endParaRPr lang="en-US" sz="1100" kern="0" dirty="0">
              <a:latin typeface="+mn-lt"/>
              <a:cs typeface="Arial"/>
            </a:endParaRPr>
          </a:p>
          <a:p>
            <a:pPr marL="0" indent="0">
              <a:spcBef>
                <a:spcPts val="0"/>
              </a:spcBef>
              <a:buFont typeface="Arial" panose="020B0604020202020204" pitchFamily="34" charset="0"/>
              <a:buNone/>
            </a:pPr>
            <a:r>
              <a:rPr lang="en-US" sz="1100" kern="0" dirty="0">
                <a:latin typeface="+mn-lt"/>
                <a:cs typeface="Arial"/>
              </a:rPr>
              <a:t>Senior Systems Engineer </a:t>
            </a:r>
          </a:p>
          <a:p>
            <a:pPr marL="0" indent="0">
              <a:spcBef>
                <a:spcPts val="0"/>
              </a:spcBef>
              <a:buFont typeface="Arial" panose="020B0604020202020204" pitchFamily="34" charset="0"/>
              <a:buNone/>
            </a:pPr>
            <a:r>
              <a:rPr lang="en-US" sz="1100" kern="0" dirty="0">
                <a:latin typeface="+mn-lt"/>
                <a:cs typeface="Arial"/>
              </a:rPr>
              <a:t>Noblis</a:t>
            </a:r>
          </a:p>
          <a:p>
            <a:pPr marL="0" indent="0">
              <a:spcBef>
                <a:spcPts val="0"/>
              </a:spcBef>
              <a:buFont typeface="Arial" panose="020B0604020202020204" pitchFamily="34" charset="0"/>
              <a:buNone/>
            </a:pPr>
            <a:endParaRPr lang="en-US" sz="1100" kern="0" dirty="0">
              <a:latin typeface="+mn-lt"/>
              <a:cs typeface="Arial"/>
            </a:endParaRPr>
          </a:p>
          <a:p>
            <a:pPr marL="0" indent="0">
              <a:spcBef>
                <a:spcPts val="0"/>
              </a:spcBef>
              <a:buNone/>
            </a:pPr>
            <a:r>
              <a:rPr lang="en-US" sz="1100" b="1" dirty="0">
                <a:latin typeface="+mn-lt"/>
                <a:cs typeface="Arial"/>
              </a:rPr>
              <a:t>Haley Townsend</a:t>
            </a:r>
            <a:endParaRPr lang="en-US" sz="1100" dirty="0">
              <a:latin typeface="+mn-lt"/>
              <a:cs typeface="Arial"/>
            </a:endParaRPr>
          </a:p>
          <a:p>
            <a:pPr marL="0" indent="0">
              <a:spcBef>
                <a:spcPts val="0"/>
              </a:spcBef>
              <a:buNone/>
            </a:pPr>
            <a:r>
              <a:rPr lang="en-US" sz="1100" dirty="0">
                <a:latin typeface="+mn-lt"/>
                <a:cs typeface="Arial"/>
              </a:rPr>
              <a:t>Data Scientist</a:t>
            </a:r>
          </a:p>
          <a:p>
            <a:pPr marL="0" indent="0">
              <a:spcBef>
                <a:spcPts val="0"/>
              </a:spcBef>
              <a:buNone/>
            </a:pPr>
            <a:r>
              <a:rPr lang="en-US" sz="1100" dirty="0">
                <a:latin typeface="+mn-lt"/>
                <a:cs typeface="Arial"/>
              </a:rPr>
              <a:t>Noblis</a:t>
            </a:r>
          </a:p>
          <a:p>
            <a:pPr marL="0" indent="0">
              <a:spcBef>
                <a:spcPts val="0"/>
              </a:spcBef>
              <a:buNone/>
            </a:pPr>
            <a:endParaRPr lang="en-US" sz="1100" dirty="0">
              <a:latin typeface="+mn-lt"/>
              <a:cs typeface="Arial"/>
            </a:endParaRPr>
          </a:p>
          <a:p>
            <a:pPr marL="0" indent="0" defTabSz="914400">
              <a:spcBef>
                <a:spcPts val="0"/>
              </a:spcBef>
              <a:buFont typeface="Arial" pitchFamily="34" charset="0"/>
              <a:buNone/>
            </a:pPr>
            <a:r>
              <a:rPr lang="en-US" sz="1100" b="1" kern="0" dirty="0">
                <a:latin typeface="+mn-lt"/>
                <a:cs typeface="Arial"/>
              </a:rPr>
              <a:t>Ian McManus</a:t>
            </a:r>
          </a:p>
          <a:p>
            <a:pPr marL="0" indent="0" defTabSz="914400">
              <a:spcBef>
                <a:spcPts val="0"/>
              </a:spcBef>
              <a:buFont typeface="Arial" pitchFamily="34" charset="0"/>
              <a:buNone/>
            </a:pPr>
            <a:r>
              <a:rPr lang="en-US" sz="1100" kern="0" dirty="0">
                <a:latin typeface="+mn-lt"/>
                <a:cs typeface="Arial"/>
              </a:rPr>
              <a:t>Transportation Engineer, Noblis</a:t>
            </a:r>
          </a:p>
          <a:p>
            <a:pPr marL="0" indent="0">
              <a:spcBef>
                <a:spcPts val="0"/>
              </a:spcBef>
              <a:buNone/>
            </a:pPr>
            <a:endParaRPr lang="en-US" sz="1100" dirty="0">
              <a:latin typeface="+mn-lt"/>
              <a:cs typeface="Arial"/>
            </a:endParaRPr>
          </a:p>
          <a:p>
            <a:pPr marL="0" indent="0">
              <a:spcBef>
                <a:spcPts val="0"/>
              </a:spcBef>
              <a:buNone/>
            </a:pPr>
            <a:endParaRPr lang="en-US" sz="1100" dirty="0">
              <a:latin typeface="+mn-lt"/>
              <a:cs typeface="Arial"/>
            </a:endParaRPr>
          </a:p>
        </p:txBody>
      </p:sp>
      <p:sp>
        <p:nvSpPr>
          <p:cNvPr id="7" name="TextBox 8">
            <a:extLst>
              <a:ext uri="{FF2B5EF4-FFF2-40B4-BE49-F238E27FC236}">
                <a16:creationId xmlns:a16="http://schemas.microsoft.com/office/drawing/2014/main" id="{3F325AE2-C91F-FD3C-60EE-F6949E668D31}"/>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2</a:t>
            </a:fld>
            <a:endParaRPr lang="en-US" altLang="en-US" sz="750" b="1">
              <a:solidFill>
                <a:schemeClr val="tx1"/>
              </a:solidFill>
            </a:endParaRPr>
          </a:p>
        </p:txBody>
      </p:sp>
    </p:spTree>
    <p:extLst>
      <p:ext uri="{BB962C8B-B14F-4D97-AF65-F5344CB8AC3E}">
        <p14:creationId xmlns:p14="http://schemas.microsoft.com/office/powerpoint/2010/main" val="3620432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a:xfrm>
            <a:off x="307362" y="188261"/>
            <a:ext cx="8636444" cy="613552"/>
          </a:xfrm>
        </p:spPr>
        <p:txBody>
          <a:bodyPr>
            <a:normAutofit fontScale="90000"/>
          </a:bodyPr>
          <a:lstStyle/>
          <a:p>
            <a:r>
              <a:rPr lang="en-US" dirty="0">
                <a:solidFill>
                  <a:schemeClr val="tx2"/>
                </a:solidFill>
              </a:rPr>
              <a:t>Baseline Ramp Metering Algorithms Without CAT Data</a:t>
            </a:r>
            <a:endParaRPr lang="en-US" dirty="0"/>
          </a:p>
        </p:txBody>
      </p:sp>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a:xfrm>
            <a:off x="306747" y="1131723"/>
            <a:ext cx="8529278" cy="3536950"/>
          </a:xfrm>
        </p:spPr>
        <p:txBody>
          <a:bodyPr/>
          <a:lstStyle/>
          <a:p>
            <a:pPr marL="0" indent="0">
              <a:buNone/>
            </a:pPr>
            <a:r>
              <a:rPr lang="en-US" b="1" dirty="0"/>
              <a:t>Locally Responsive Ramp Metering: ALINEA</a:t>
            </a:r>
          </a:p>
        </p:txBody>
      </p:sp>
      <p:sp>
        <p:nvSpPr>
          <p:cNvPr id="9" name="TextBox 8">
            <a:extLst>
              <a:ext uri="{FF2B5EF4-FFF2-40B4-BE49-F238E27FC236}">
                <a16:creationId xmlns:a16="http://schemas.microsoft.com/office/drawing/2014/main" id="{A20EDC8D-2152-981E-3209-176FC1A272BC}"/>
              </a:ext>
            </a:extLst>
          </p:cNvPr>
          <p:cNvSpPr txBox="1"/>
          <p:nvPr/>
        </p:nvSpPr>
        <p:spPr>
          <a:xfrm>
            <a:off x="1231868" y="2900198"/>
            <a:ext cx="7294171" cy="1077218"/>
          </a:xfrm>
          <a:prstGeom prst="rect">
            <a:avLst/>
          </a:prstGeom>
          <a:noFill/>
        </p:spPr>
        <p:txBody>
          <a:bodyPr wrap="square">
            <a:spAutoFit/>
          </a:bodyPr>
          <a:lstStyle/>
          <a:p>
            <a:r>
              <a:rPr lang="en-US" sz="1600">
                <a:effectLst/>
                <a:latin typeface="+mj-lt"/>
                <a:ea typeface="SimSun" panose="02010600030101010101" pitchFamily="2" charset="-122"/>
              </a:rPr>
              <a:t>This </a:t>
            </a:r>
            <a:r>
              <a:rPr lang="en-US" sz="1600">
                <a:latin typeface="+mj-lt"/>
                <a:ea typeface="SimSun" panose="02010600030101010101" pitchFamily="2" charset="-122"/>
              </a:rPr>
              <a:t>can </a:t>
            </a:r>
            <a:r>
              <a:rPr lang="en-US" sz="1600">
                <a:effectLst/>
                <a:latin typeface="+mj-lt"/>
                <a:ea typeface="SimSun" panose="02010600030101010101" pitchFamily="2" charset="-122"/>
              </a:rPr>
              <a:t>be enhanced by using queue length at the on-ramp, but accurate queue length may not be directly measured by induction loops. </a:t>
            </a:r>
            <a:r>
              <a:rPr lang="en-US" sz="1600"/>
              <a:t>The use of CAT data can potentially enhance queue length estimation and provide more accurate information around traffic incidents.</a:t>
            </a:r>
            <a:endParaRPr lang="en-US" sz="1600">
              <a:effectLst/>
              <a:latin typeface="+mj-lt"/>
              <a:ea typeface="SimSun" panose="02010600030101010101" pitchFamily="2" charset="-122"/>
            </a:endParaRPr>
          </a:p>
        </p:txBody>
      </p:sp>
      <p:pic>
        <p:nvPicPr>
          <p:cNvPr id="5" name="Picture 4" descr="Icon&#10;&#10;Description automatically generated">
            <a:extLst>
              <a:ext uri="{FF2B5EF4-FFF2-40B4-BE49-F238E27FC236}">
                <a16:creationId xmlns:a16="http://schemas.microsoft.com/office/drawing/2014/main" id="{1EF47BDD-AABA-B7CB-ACC7-6732886DB56D}"/>
              </a:ext>
            </a:extLst>
          </p:cNvPr>
          <p:cNvPicPr>
            <a:picLocks noChangeAspect="1"/>
          </p:cNvPicPr>
          <p:nvPr/>
        </p:nvPicPr>
        <p:blipFill>
          <a:blip r:embed="rId3"/>
          <a:stretch>
            <a:fillRect/>
          </a:stretch>
        </p:blipFill>
        <p:spPr>
          <a:xfrm>
            <a:off x="360607" y="1723573"/>
            <a:ext cx="723276" cy="723276"/>
          </a:xfrm>
          <a:prstGeom prst="rect">
            <a:avLst/>
          </a:prstGeom>
        </p:spPr>
      </p:pic>
      <p:pic>
        <p:nvPicPr>
          <p:cNvPr id="8" name="Picture 7" descr="Icon&#10;&#10;Description automatically generated">
            <a:extLst>
              <a:ext uri="{FF2B5EF4-FFF2-40B4-BE49-F238E27FC236}">
                <a16:creationId xmlns:a16="http://schemas.microsoft.com/office/drawing/2014/main" id="{5DC84919-F5FF-DFC4-5A9B-23E51ECE5D56}"/>
              </a:ext>
            </a:extLst>
          </p:cNvPr>
          <p:cNvPicPr>
            <a:picLocks noChangeAspect="1"/>
          </p:cNvPicPr>
          <p:nvPr/>
        </p:nvPicPr>
        <p:blipFill>
          <a:blip r:embed="rId4"/>
          <a:stretch>
            <a:fillRect/>
          </a:stretch>
        </p:blipFill>
        <p:spPr>
          <a:xfrm>
            <a:off x="306747" y="2823493"/>
            <a:ext cx="830997" cy="830997"/>
          </a:xfrm>
          <a:prstGeom prst="rect">
            <a:avLst/>
          </a:prstGeom>
        </p:spPr>
      </p:pic>
      <p:sp>
        <p:nvSpPr>
          <p:cNvPr id="11" name="TextBox 10">
            <a:extLst>
              <a:ext uri="{FF2B5EF4-FFF2-40B4-BE49-F238E27FC236}">
                <a16:creationId xmlns:a16="http://schemas.microsoft.com/office/drawing/2014/main" id="{70274585-5E2B-66E1-9251-45C053A22916}"/>
              </a:ext>
            </a:extLst>
          </p:cNvPr>
          <p:cNvSpPr txBox="1"/>
          <p:nvPr/>
        </p:nvSpPr>
        <p:spPr>
          <a:xfrm>
            <a:off x="1279688" y="1723573"/>
            <a:ext cx="7358485" cy="830997"/>
          </a:xfrm>
          <a:prstGeom prst="rect">
            <a:avLst/>
          </a:prstGeom>
          <a:noFill/>
        </p:spPr>
        <p:txBody>
          <a:bodyPr wrap="square">
            <a:spAutoFit/>
          </a:bodyPr>
          <a:lstStyle/>
          <a:p>
            <a:pPr marL="0" indent="0">
              <a:buNone/>
            </a:pPr>
            <a:r>
              <a:rPr lang="en-US" sz="1600"/>
              <a:t>ALINEA is often favored for its ease of sensor requirements, but this simplicity can limit its ability to control traffic congestion in certain situations, such as accidents or queue override strategy leading to oscillating metering rates.</a:t>
            </a:r>
          </a:p>
        </p:txBody>
      </p:sp>
      <p:sp>
        <p:nvSpPr>
          <p:cNvPr id="4" name="TextBox 8">
            <a:extLst>
              <a:ext uri="{FF2B5EF4-FFF2-40B4-BE49-F238E27FC236}">
                <a16:creationId xmlns:a16="http://schemas.microsoft.com/office/drawing/2014/main" id="{9F9B1DC0-11EA-C3E8-3B06-59F9578B6F6B}"/>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20</a:t>
            </a:fld>
            <a:endParaRPr lang="en-US" altLang="en-US" sz="750" b="1">
              <a:solidFill>
                <a:schemeClr val="tx1"/>
              </a:solidFill>
            </a:endParaRPr>
          </a:p>
        </p:txBody>
      </p:sp>
    </p:spTree>
    <p:extLst>
      <p:ext uri="{BB962C8B-B14F-4D97-AF65-F5344CB8AC3E}">
        <p14:creationId xmlns:p14="http://schemas.microsoft.com/office/powerpoint/2010/main" val="4159086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a:xfrm>
            <a:off x="307361" y="188261"/>
            <a:ext cx="8695903" cy="613552"/>
          </a:xfrm>
        </p:spPr>
        <p:txBody>
          <a:bodyPr>
            <a:normAutofit fontScale="90000"/>
          </a:bodyPr>
          <a:lstStyle/>
          <a:p>
            <a:r>
              <a:rPr lang="en-US" dirty="0">
                <a:solidFill>
                  <a:schemeClr val="tx2"/>
                </a:solidFill>
              </a:rPr>
              <a:t>Baseline Ramp Metering Algorithms Without CAT Data</a:t>
            </a:r>
            <a:endParaRPr lang="en-US" dirty="0"/>
          </a:p>
        </p:txBody>
      </p:sp>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p:txBody>
          <a:bodyPr/>
          <a:lstStyle/>
          <a:p>
            <a:pPr marL="0" indent="0">
              <a:buNone/>
            </a:pPr>
            <a:r>
              <a:rPr lang="en-US" sz="1800" b="1" dirty="0"/>
              <a:t>System-Wide Ramp Metering: HERO</a:t>
            </a:r>
          </a:p>
          <a:p>
            <a:pPr marL="0" indent="0">
              <a:buNone/>
            </a:pPr>
            <a:r>
              <a:rPr lang="en-US" sz="1400" dirty="0"/>
              <a:t>HERO utilizes localized ramp metering, such as ALINEA, for individual on-ramps when coordination is not requested; but also includes a heuristic coordination mechanism to coordinate consecutive on-ramps. When downstream metering doesn't resolve congestion, HERO overrides upstream control and decreases metering rate. If this fails, HERO uses more upstream on-ramps as a vehicle reservoir during coordination.</a:t>
            </a:r>
          </a:p>
        </p:txBody>
      </p:sp>
      <p:sp>
        <p:nvSpPr>
          <p:cNvPr id="14" name="TextBox 13">
            <a:extLst>
              <a:ext uri="{FF2B5EF4-FFF2-40B4-BE49-F238E27FC236}">
                <a16:creationId xmlns:a16="http://schemas.microsoft.com/office/drawing/2014/main" id="{B2813EFF-FA2C-370F-8B21-9BA7B86F4536}"/>
              </a:ext>
            </a:extLst>
          </p:cNvPr>
          <p:cNvSpPr txBox="1"/>
          <p:nvPr/>
        </p:nvSpPr>
        <p:spPr>
          <a:xfrm>
            <a:off x="6841347" y="2663466"/>
            <a:ext cx="2057460" cy="1736646"/>
          </a:xfrm>
          <a:prstGeom prst="round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200" dirty="0">
                <a:solidFill>
                  <a:schemeClr val="tx1"/>
                </a:solidFill>
                <a:effectLst/>
                <a:latin typeface="Arial" panose="020B0604020202020204" pitchFamily="34" charset="0"/>
                <a:ea typeface="SimSun" panose="02010600030101010101" pitchFamily="2" charset="-122"/>
                <a:cs typeface="Arial" panose="020B0604020202020204" pitchFamily="34" charset="0"/>
              </a:rPr>
              <a:t>For the purpose of comparison, the HERO algorithm using existing sensor data was integrated into the model via API as the baseline scenarios with system-wide metering control.</a:t>
            </a:r>
          </a:p>
        </p:txBody>
      </p:sp>
      <p:pic>
        <p:nvPicPr>
          <p:cNvPr id="4" name="Picture 3" descr="Graphical user interface&#10;&#10;Description automatically generated">
            <a:extLst>
              <a:ext uri="{FF2B5EF4-FFF2-40B4-BE49-F238E27FC236}">
                <a16:creationId xmlns:a16="http://schemas.microsoft.com/office/drawing/2014/main" id="{2A4CD670-7DDD-BB6B-5EC6-DEF0679F1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65" y="3094138"/>
            <a:ext cx="6471818" cy="1185837"/>
          </a:xfrm>
          <a:prstGeom prst="rect">
            <a:avLst/>
          </a:prstGeom>
        </p:spPr>
      </p:pic>
      <p:sp>
        <p:nvSpPr>
          <p:cNvPr id="5" name="TextBox 8">
            <a:extLst>
              <a:ext uri="{FF2B5EF4-FFF2-40B4-BE49-F238E27FC236}">
                <a16:creationId xmlns:a16="http://schemas.microsoft.com/office/drawing/2014/main" id="{D437C917-3EED-C199-C05E-6ED6DA76C0CA}"/>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21</a:t>
            </a:fld>
            <a:endParaRPr lang="en-US" altLang="en-US" sz="750" b="1">
              <a:solidFill>
                <a:schemeClr val="tx1"/>
              </a:solidFill>
            </a:endParaRPr>
          </a:p>
        </p:txBody>
      </p:sp>
    </p:spTree>
    <p:extLst>
      <p:ext uri="{BB962C8B-B14F-4D97-AF65-F5344CB8AC3E}">
        <p14:creationId xmlns:p14="http://schemas.microsoft.com/office/powerpoint/2010/main" val="2239534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a:xfrm>
            <a:off x="307362" y="188261"/>
            <a:ext cx="8652676" cy="613552"/>
          </a:xfrm>
        </p:spPr>
        <p:txBody>
          <a:bodyPr>
            <a:normAutofit fontScale="90000"/>
          </a:bodyPr>
          <a:lstStyle/>
          <a:p>
            <a:r>
              <a:rPr lang="en-US" dirty="0">
                <a:solidFill>
                  <a:schemeClr val="tx2"/>
                </a:solidFill>
              </a:rPr>
              <a:t>Baseline Ramp Metering Algorithms Without CAT Data</a:t>
            </a:r>
            <a:endParaRPr lang="en-US" dirty="0"/>
          </a:p>
        </p:txBody>
      </p:sp>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a:xfrm>
            <a:off x="306747" y="1062038"/>
            <a:ext cx="8529278" cy="446469"/>
          </a:xfrm>
        </p:spPr>
        <p:txBody>
          <a:bodyPr/>
          <a:lstStyle/>
          <a:p>
            <a:pPr marL="0" indent="0">
              <a:buNone/>
            </a:pPr>
            <a:r>
              <a:rPr lang="en-US" sz="1800" b="1" dirty="0"/>
              <a:t>System-Wide Ramp Metering: HERO</a:t>
            </a:r>
            <a:endParaRPr lang="en-US" sz="1800" b="1" dirty="0">
              <a:solidFill>
                <a:srgbClr val="17969F"/>
              </a:solidFill>
            </a:endParaRPr>
          </a:p>
        </p:txBody>
      </p:sp>
      <p:pic>
        <p:nvPicPr>
          <p:cNvPr id="5" name="Picture 4" descr="Icon&#10;&#10;Description automatically generated">
            <a:extLst>
              <a:ext uri="{FF2B5EF4-FFF2-40B4-BE49-F238E27FC236}">
                <a16:creationId xmlns:a16="http://schemas.microsoft.com/office/drawing/2014/main" id="{87FBCCFB-067B-9688-B4C2-1C40B5CFF1A0}"/>
              </a:ext>
            </a:extLst>
          </p:cNvPr>
          <p:cNvPicPr>
            <a:picLocks noChangeAspect="1"/>
          </p:cNvPicPr>
          <p:nvPr/>
        </p:nvPicPr>
        <p:blipFill>
          <a:blip r:embed="rId3"/>
          <a:stretch>
            <a:fillRect/>
          </a:stretch>
        </p:blipFill>
        <p:spPr>
          <a:xfrm>
            <a:off x="388560" y="1799977"/>
            <a:ext cx="723276" cy="723276"/>
          </a:xfrm>
          <a:prstGeom prst="rect">
            <a:avLst/>
          </a:prstGeom>
        </p:spPr>
      </p:pic>
      <p:pic>
        <p:nvPicPr>
          <p:cNvPr id="6" name="Picture 5" descr="Icon&#10;&#10;Description automatically generated">
            <a:extLst>
              <a:ext uri="{FF2B5EF4-FFF2-40B4-BE49-F238E27FC236}">
                <a16:creationId xmlns:a16="http://schemas.microsoft.com/office/drawing/2014/main" id="{E4FBB2A6-5D97-1879-D3B9-8763D8AA2676}"/>
              </a:ext>
            </a:extLst>
          </p:cNvPr>
          <p:cNvPicPr>
            <a:picLocks noChangeAspect="1"/>
          </p:cNvPicPr>
          <p:nvPr/>
        </p:nvPicPr>
        <p:blipFill>
          <a:blip r:embed="rId4"/>
          <a:stretch>
            <a:fillRect/>
          </a:stretch>
        </p:blipFill>
        <p:spPr>
          <a:xfrm>
            <a:off x="299278" y="3280122"/>
            <a:ext cx="830997" cy="83099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33B5E25-F4A3-C9E4-91BB-ADF10D749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5918" y="1848979"/>
            <a:ext cx="3259522" cy="1436079"/>
          </a:xfrm>
          <a:prstGeom prst="rect">
            <a:avLst/>
          </a:prstGeom>
        </p:spPr>
      </p:pic>
      <p:sp>
        <p:nvSpPr>
          <p:cNvPr id="10" name="TextBox 9">
            <a:extLst>
              <a:ext uri="{FF2B5EF4-FFF2-40B4-BE49-F238E27FC236}">
                <a16:creationId xmlns:a16="http://schemas.microsoft.com/office/drawing/2014/main" id="{276B67B6-D216-B4E2-3D61-CF04EBF99A58}"/>
              </a:ext>
            </a:extLst>
          </p:cNvPr>
          <p:cNvSpPr txBox="1"/>
          <p:nvPr/>
        </p:nvSpPr>
        <p:spPr>
          <a:xfrm>
            <a:off x="5874089" y="3657534"/>
            <a:ext cx="2961936" cy="523220"/>
          </a:xfrm>
          <a:prstGeom prst="rect">
            <a:avLst/>
          </a:prstGeom>
          <a:noFill/>
        </p:spPr>
        <p:txBody>
          <a:bodyPr wrap="square">
            <a:spAutoFit/>
          </a:bodyPr>
          <a:lstStyle/>
          <a:p>
            <a:pPr algn="ctr"/>
            <a:r>
              <a:rPr lang="en-US" sz="1400" b="1">
                <a:effectLst/>
                <a:latin typeface="+mj-lt"/>
                <a:ea typeface="SimSun" panose="02010600030101010101" pitchFamily="2" charset="-122"/>
              </a:rPr>
              <a:t>HERO Queue Estimation Based on Loop Detector Data</a:t>
            </a:r>
            <a:endParaRPr lang="en-US" sz="1400" b="1">
              <a:latin typeface="+mj-lt"/>
            </a:endParaRPr>
          </a:p>
        </p:txBody>
      </p:sp>
      <p:sp>
        <p:nvSpPr>
          <p:cNvPr id="11" name="TextBox 10">
            <a:extLst>
              <a:ext uri="{FF2B5EF4-FFF2-40B4-BE49-F238E27FC236}">
                <a16:creationId xmlns:a16="http://schemas.microsoft.com/office/drawing/2014/main" id="{8C5FDBE8-C9F9-1848-4877-47F91460A2D5}"/>
              </a:ext>
            </a:extLst>
          </p:cNvPr>
          <p:cNvSpPr txBox="1"/>
          <p:nvPr/>
        </p:nvSpPr>
        <p:spPr>
          <a:xfrm>
            <a:off x="1253781" y="1612864"/>
            <a:ext cx="4373296" cy="1323439"/>
          </a:xfrm>
          <a:prstGeom prst="rect">
            <a:avLst/>
          </a:prstGeom>
          <a:noFill/>
        </p:spPr>
        <p:txBody>
          <a:bodyPr wrap="square">
            <a:spAutoFit/>
          </a:bodyPr>
          <a:lstStyle/>
          <a:p>
            <a:pPr marL="0" indent="0">
              <a:buNone/>
            </a:pPr>
            <a:r>
              <a:rPr lang="en-US" sz="1600"/>
              <a:t>Using induction loops, which are typically located at the beginning and end of an on-ramp, to estimate queue lengths can result in significant inaccuracies and potentially lead to biased estimations (</a:t>
            </a:r>
            <a:r>
              <a:rPr lang="en-US" sz="1600" err="1"/>
              <a:t>Papamichail</a:t>
            </a:r>
            <a:r>
              <a:rPr lang="en-US" sz="1600"/>
              <a:t> et al. 2010). </a:t>
            </a:r>
          </a:p>
        </p:txBody>
      </p:sp>
      <p:sp>
        <p:nvSpPr>
          <p:cNvPr id="13" name="TextBox 12">
            <a:extLst>
              <a:ext uri="{FF2B5EF4-FFF2-40B4-BE49-F238E27FC236}">
                <a16:creationId xmlns:a16="http://schemas.microsoft.com/office/drawing/2014/main" id="{3CCCC312-6D93-E4AA-27A7-E21B99651DB2}"/>
              </a:ext>
            </a:extLst>
          </p:cNvPr>
          <p:cNvSpPr txBox="1"/>
          <p:nvPr/>
        </p:nvSpPr>
        <p:spPr>
          <a:xfrm>
            <a:off x="1253781" y="3294521"/>
            <a:ext cx="4373296" cy="830997"/>
          </a:xfrm>
          <a:prstGeom prst="rect">
            <a:avLst/>
          </a:prstGeom>
          <a:noFill/>
        </p:spPr>
        <p:txBody>
          <a:bodyPr wrap="square">
            <a:spAutoFit/>
          </a:bodyPr>
          <a:lstStyle/>
          <a:p>
            <a:r>
              <a:rPr lang="en-US" sz="1600"/>
              <a:t>The use of CAT data can potentially enhance the baseline ramp metering control (e.g., increase the accuracy of queue estimation).</a:t>
            </a:r>
          </a:p>
        </p:txBody>
      </p:sp>
      <p:sp>
        <p:nvSpPr>
          <p:cNvPr id="4" name="TextBox 8">
            <a:extLst>
              <a:ext uri="{FF2B5EF4-FFF2-40B4-BE49-F238E27FC236}">
                <a16:creationId xmlns:a16="http://schemas.microsoft.com/office/drawing/2014/main" id="{C0DA0C0C-D5A4-22BA-D663-71CDD8271160}"/>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22</a:t>
            </a:fld>
            <a:endParaRPr lang="en-US" altLang="en-US" sz="750" b="1">
              <a:solidFill>
                <a:schemeClr val="tx1"/>
              </a:solidFill>
            </a:endParaRPr>
          </a:p>
        </p:txBody>
      </p:sp>
    </p:spTree>
    <p:extLst>
      <p:ext uri="{BB962C8B-B14F-4D97-AF65-F5344CB8AC3E}">
        <p14:creationId xmlns:p14="http://schemas.microsoft.com/office/powerpoint/2010/main" val="3933173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p:txBody>
          <a:bodyPr>
            <a:normAutofit fontScale="90000"/>
          </a:bodyPr>
          <a:lstStyle/>
          <a:p>
            <a:r>
              <a:rPr lang="en-US" dirty="0">
                <a:solidFill>
                  <a:schemeClr val="tx2"/>
                </a:solidFill>
              </a:rPr>
              <a:t>Enhanced Ramp Metering Algorithms With CAT Data</a:t>
            </a:r>
          </a:p>
        </p:txBody>
      </p:sp>
      <p:sp>
        <p:nvSpPr>
          <p:cNvPr id="14" name="TextBox 13">
            <a:extLst>
              <a:ext uri="{FF2B5EF4-FFF2-40B4-BE49-F238E27FC236}">
                <a16:creationId xmlns:a16="http://schemas.microsoft.com/office/drawing/2014/main" id="{B2813EFF-FA2C-370F-8B21-9BA7B86F4536}"/>
              </a:ext>
            </a:extLst>
          </p:cNvPr>
          <p:cNvSpPr txBox="1"/>
          <p:nvPr/>
        </p:nvSpPr>
        <p:spPr>
          <a:xfrm>
            <a:off x="383543" y="1332321"/>
            <a:ext cx="3675492" cy="2826306"/>
          </a:xfrm>
          <a:prstGeom prst="roundRect">
            <a:avLst/>
          </a:prstGeom>
          <a:solidFill>
            <a:srgbClr val="EAEBEA"/>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b="1">
                <a:solidFill>
                  <a:schemeClr val="tx1"/>
                </a:solidFill>
                <a:latin typeface="Arial" panose="020B0604020202020204" pitchFamily="34" charset="0"/>
                <a:ea typeface="SimSun" panose="02010600030101010101" pitchFamily="2" charset="-122"/>
                <a:cs typeface="Arial" panose="020B0604020202020204" pitchFamily="34" charset="0"/>
              </a:rPr>
              <a:t>L</a:t>
            </a:r>
            <a:r>
              <a:rPr lang="en-US" sz="1600" b="1">
                <a:solidFill>
                  <a:schemeClr val="tx1"/>
                </a:solidFill>
                <a:effectLst/>
                <a:latin typeface="Arial" panose="020B0604020202020204" pitchFamily="34" charset="0"/>
                <a:ea typeface="SimSun" panose="02010600030101010101" pitchFamily="2" charset="-122"/>
                <a:cs typeface="Arial" panose="020B0604020202020204" pitchFamily="34" charset="0"/>
              </a:rPr>
              <a:t>imitations identified in literature:</a:t>
            </a:r>
          </a:p>
          <a:p>
            <a:pPr marL="342900" indent="-342900">
              <a:buFont typeface="+mj-lt"/>
              <a:buAutoNum type="arabicPeriod"/>
            </a:pPr>
            <a:r>
              <a:rPr lang="en-US" sz="1600">
                <a:solidFill>
                  <a:schemeClr val="tx1"/>
                </a:solidFill>
                <a:latin typeface="Arial" panose="020B0604020202020204" pitchFamily="34" charset="0"/>
                <a:ea typeface="SimSun" panose="02010600030101010101" pitchFamily="2" charset="-122"/>
                <a:cs typeface="Arial" panose="020B0604020202020204" pitchFamily="34" charset="0"/>
              </a:rPr>
              <a:t>Inaccuracies in vehicle position information which can lead to unreliable queue estimation</a:t>
            </a:r>
          </a:p>
          <a:p>
            <a:pPr marL="342900" indent="-342900">
              <a:buFont typeface="+mj-lt"/>
              <a:buAutoNum type="arabicPeriod"/>
            </a:pPr>
            <a:r>
              <a:rPr lang="en-US" sz="1600">
                <a:solidFill>
                  <a:schemeClr val="tx1"/>
                </a:solidFill>
                <a:latin typeface="Arial" panose="020B0604020202020204" pitchFamily="34" charset="0"/>
                <a:ea typeface="SimSun" panose="02010600030101010101" pitchFamily="2" charset="-122"/>
                <a:cs typeface="Arial" panose="020B0604020202020204" pitchFamily="34" charset="0"/>
              </a:rPr>
              <a:t>Inadequate detection coverage of fixed infrastructure which can lead to lack of accurate situational awareness of changing road conditions</a:t>
            </a:r>
            <a:endParaRPr lang="en-US" sz="1600">
              <a:solidFill>
                <a:schemeClr val="tx1"/>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447F631F-AA83-062A-DB62-3EC58A4AC265}"/>
              </a:ext>
            </a:extLst>
          </p:cNvPr>
          <p:cNvSpPr txBox="1"/>
          <p:nvPr/>
        </p:nvSpPr>
        <p:spPr>
          <a:xfrm>
            <a:off x="4290934" y="1332321"/>
            <a:ext cx="4545706" cy="2826306"/>
          </a:xfrm>
          <a:prstGeom prst="round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b="1" dirty="0">
                <a:solidFill>
                  <a:schemeClr val="tx1"/>
                </a:solidFill>
                <a:latin typeface="Arial" panose="020B0604020202020204" pitchFamily="34" charset="0"/>
                <a:ea typeface="SimSun" panose="02010600030101010101" pitchFamily="2" charset="-122"/>
                <a:cs typeface="Arial" panose="020B0604020202020204" pitchFamily="34" charset="0"/>
              </a:rPr>
              <a:t>Two enhancements to ramp metering using CAT data:</a:t>
            </a:r>
          </a:p>
          <a:p>
            <a:pPr marL="342900" indent="-342900">
              <a:buFont typeface="+mj-lt"/>
              <a:buAutoNum type="arabicPeriod"/>
            </a:pPr>
            <a:r>
              <a:rPr lang="en-US" sz="1600" dirty="0">
                <a:solidFill>
                  <a:schemeClr val="tx1"/>
                </a:solidFill>
                <a:latin typeface="Arial" panose="020B0604020202020204" pitchFamily="34" charset="0"/>
                <a:ea typeface="SimSun" panose="02010600030101010101" pitchFamily="2" charset="-122"/>
                <a:cs typeface="Arial" panose="020B0604020202020204" pitchFamily="34" charset="0"/>
              </a:rPr>
              <a:t>Improve </a:t>
            </a:r>
            <a:r>
              <a:rPr lang="en-US" sz="1600" u="sng" dirty="0">
                <a:solidFill>
                  <a:schemeClr val="tx1"/>
                </a:solidFill>
                <a:latin typeface="Arial" panose="020B0604020202020204" pitchFamily="34" charset="0"/>
                <a:ea typeface="SimSun" panose="02010600030101010101" pitchFamily="2" charset="-122"/>
                <a:cs typeface="Arial" panose="020B0604020202020204" pitchFamily="34" charset="0"/>
              </a:rPr>
              <a:t>queue length estimation</a:t>
            </a:r>
            <a:r>
              <a:rPr lang="en-US" sz="1600" dirty="0">
                <a:solidFill>
                  <a:schemeClr val="tx1"/>
                </a:solidFill>
                <a:latin typeface="Arial" panose="020B0604020202020204" pitchFamily="34" charset="0"/>
                <a:ea typeface="SimSun" panose="02010600030101010101" pitchFamily="2" charset="-122"/>
                <a:cs typeface="Arial" panose="020B0604020202020204" pitchFamily="34" charset="0"/>
              </a:rPr>
              <a:t> by combining induction loops and CAT data, for both ALINEA and HERO algorithms.</a:t>
            </a:r>
          </a:p>
          <a:p>
            <a:pPr marL="342900" indent="-342900">
              <a:buFont typeface="+mj-lt"/>
              <a:buAutoNum type="arabicPeriod"/>
            </a:pPr>
            <a:r>
              <a:rPr lang="en-US" sz="1600" dirty="0">
                <a:solidFill>
                  <a:schemeClr val="tx1"/>
                </a:solidFill>
                <a:latin typeface="Arial" panose="020B0604020202020204" pitchFamily="34" charset="0"/>
                <a:ea typeface="SimSun" panose="02010600030101010101" pitchFamily="2" charset="-122"/>
                <a:cs typeface="Arial" panose="020B0604020202020204" pitchFamily="34" charset="0"/>
              </a:rPr>
              <a:t>Utilize CAT data to </a:t>
            </a:r>
            <a:r>
              <a:rPr lang="en-US" sz="1600" u="sng" dirty="0">
                <a:solidFill>
                  <a:schemeClr val="tx1"/>
                </a:solidFill>
                <a:latin typeface="Arial" panose="020B0604020202020204" pitchFamily="34" charset="0"/>
                <a:ea typeface="SimSun" panose="02010600030101010101" pitchFamily="2" charset="-122"/>
                <a:cs typeface="Arial" panose="020B0604020202020204" pitchFamily="34" charset="0"/>
              </a:rPr>
              <a:t>extract traffic information around congestion and incidents</a:t>
            </a:r>
            <a:r>
              <a:rPr lang="en-US" sz="1600" dirty="0">
                <a:solidFill>
                  <a:schemeClr val="tx1"/>
                </a:solidFill>
                <a:latin typeface="Arial" panose="020B0604020202020204" pitchFamily="34" charset="0"/>
                <a:ea typeface="SimSun" panose="02010600030101010101" pitchFamily="2" charset="-122"/>
                <a:cs typeface="Arial" panose="020B0604020202020204" pitchFamily="34" charset="0"/>
              </a:rPr>
              <a:t>, which refine ALINEA and the local ramp metering layer of HERO to address distant downstream bottlenecks.</a:t>
            </a:r>
          </a:p>
        </p:txBody>
      </p:sp>
      <p:sp>
        <p:nvSpPr>
          <p:cNvPr id="7" name="Arrow: Right 6">
            <a:extLst>
              <a:ext uri="{FF2B5EF4-FFF2-40B4-BE49-F238E27FC236}">
                <a16:creationId xmlns:a16="http://schemas.microsoft.com/office/drawing/2014/main" id="{9EBDA6F9-A847-FD66-F5A4-6540548AC7DE}"/>
              </a:ext>
            </a:extLst>
          </p:cNvPr>
          <p:cNvSpPr/>
          <p:nvPr/>
        </p:nvSpPr>
        <p:spPr>
          <a:xfrm>
            <a:off x="3875073" y="2521363"/>
            <a:ext cx="415861" cy="431302"/>
          </a:xfrm>
          <a:prstGeom prst="rightArrow">
            <a:avLst/>
          </a:prstGeom>
          <a:solidFill>
            <a:srgbClr val="2E5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8">
            <a:extLst>
              <a:ext uri="{FF2B5EF4-FFF2-40B4-BE49-F238E27FC236}">
                <a16:creationId xmlns:a16="http://schemas.microsoft.com/office/drawing/2014/main" id="{9EBD639F-7A3F-C812-C763-CA53F442D7F9}"/>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23</a:t>
            </a:fld>
            <a:endParaRPr lang="en-US" altLang="en-US" sz="750" b="1">
              <a:solidFill>
                <a:schemeClr val="tx1"/>
              </a:solidFill>
            </a:endParaRPr>
          </a:p>
        </p:txBody>
      </p:sp>
    </p:spTree>
    <p:extLst>
      <p:ext uri="{BB962C8B-B14F-4D97-AF65-F5344CB8AC3E}">
        <p14:creationId xmlns:p14="http://schemas.microsoft.com/office/powerpoint/2010/main" val="1676919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F1FC-0A89-5C83-ECC2-377990880B6E}"/>
              </a:ext>
            </a:extLst>
          </p:cNvPr>
          <p:cNvSpPr>
            <a:spLocks noGrp="1"/>
          </p:cNvSpPr>
          <p:nvPr>
            <p:ph type="title"/>
          </p:nvPr>
        </p:nvSpPr>
        <p:spPr/>
        <p:txBody>
          <a:bodyPr/>
          <a:lstStyle/>
          <a:p>
            <a:r>
              <a:rPr lang="en-US"/>
              <a:t>Basic Safety Message Emulation</a:t>
            </a:r>
          </a:p>
        </p:txBody>
      </p:sp>
      <p:sp>
        <p:nvSpPr>
          <p:cNvPr id="3" name="Content Placeholder 2">
            <a:extLst>
              <a:ext uri="{FF2B5EF4-FFF2-40B4-BE49-F238E27FC236}">
                <a16:creationId xmlns:a16="http://schemas.microsoft.com/office/drawing/2014/main" id="{DDC0CBE7-743D-6DEC-A94E-A66AC575A83C}"/>
              </a:ext>
            </a:extLst>
          </p:cNvPr>
          <p:cNvSpPr>
            <a:spLocks noGrp="1"/>
          </p:cNvSpPr>
          <p:nvPr>
            <p:ph sz="quarter" idx="10"/>
          </p:nvPr>
        </p:nvSpPr>
        <p:spPr>
          <a:xfrm>
            <a:off x="307360" y="1062038"/>
            <a:ext cx="4457739" cy="3536950"/>
          </a:xfrm>
        </p:spPr>
        <p:txBody>
          <a:bodyPr/>
          <a:lstStyle/>
          <a:p>
            <a:pPr marL="0" indent="0">
              <a:buNone/>
            </a:pPr>
            <a:r>
              <a:rPr lang="en-US" sz="1200" b="1" dirty="0">
                <a:effectLst/>
                <a:latin typeface="+mn-lt"/>
                <a:ea typeface="SimSun" panose="02010600030101010101" pitchFamily="2" charset="-122"/>
              </a:rPr>
              <a:t>PURPOSE: </a:t>
            </a:r>
          </a:p>
          <a:p>
            <a:r>
              <a:rPr lang="en-US" sz="1200" dirty="0">
                <a:effectLst/>
                <a:latin typeface="+mn-lt"/>
                <a:ea typeface="SimSun" panose="02010600030101010101" pitchFamily="2" charset="-122"/>
              </a:rPr>
              <a:t>Emulate the generation of BSMs, based on SAE J2735 standard, from simulated trajectories to mimic BSMs generated by a CAV in the real world</a:t>
            </a:r>
          </a:p>
          <a:p>
            <a:endParaRPr lang="en-US" sz="1200" dirty="0">
              <a:latin typeface="+mn-lt"/>
              <a:ea typeface="SimSun" panose="02010600030101010101" pitchFamily="2" charset="-122"/>
            </a:endParaRPr>
          </a:p>
          <a:p>
            <a:pPr marL="0" indent="0">
              <a:buNone/>
            </a:pPr>
            <a:r>
              <a:rPr lang="en-US" sz="1200" b="1" cap="all" dirty="0">
                <a:latin typeface="+mn-lt"/>
                <a:ea typeface="SimSun" panose="02010600030101010101" pitchFamily="2" charset="-122"/>
              </a:rPr>
              <a:t>Enhancement Methodology</a:t>
            </a:r>
            <a:r>
              <a:rPr lang="en-US" sz="1200" b="1" dirty="0">
                <a:latin typeface="+mn-lt"/>
                <a:ea typeface="SimSun" panose="02010600030101010101" pitchFamily="2" charset="-122"/>
              </a:rPr>
              <a:t>:</a:t>
            </a:r>
          </a:p>
          <a:p>
            <a:r>
              <a:rPr lang="en-US" sz="1200" dirty="0">
                <a:latin typeface="+mn-lt"/>
                <a:ea typeface="SimSun" panose="02010600030101010101" pitchFamily="2" charset="-122"/>
              </a:rPr>
              <a:t>S</a:t>
            </a:r>
            <a:r>
              <a:rPr lang="en-US" sz="1200" dirty="0">
                <a:effectLst/>
                <a:latin typeface="+mn-lt"/>
                <a:ea typeface="SimSun" panose="02010600030101010101" pitchFamily="2" charset="-122"/>
              </a:rPr>
              <a:t>treamlined the Open-Source Trajectory Conversion Algorithm (TCA) </a:t>
            </a:r>
          </a:p>
          <a:p>
            <a:pPr lvl="1"/>
            <a:r>
              <a:rPr lang="en-US" sz="1200" dirty="0">
                <a:effectLst/>
                <a:latin typeface="+mn-lt"/>
                <a:ea typeface="SimSun" panose="02010600030101010101" pitchFamily="2" charset="-122"/>
              </a:rPr>
              <a:t>Removed extraneous </a:t>
            </a:r>
            <a:r>
              <a:rPr lang="en-US" sz="1200" dirty="0">
                <a:latin typeface="+mn-lt"/>
                <a:ea typeface="SimSun" panose="02010600030101010101" pitchFamily="2" charset="-122"/>
              </a:rPr>
              <a:t>message standards, control options, and redundant data storage</a:t>
            </a:r>
          </a:p>
          <a:p>
            <a:pPr>
              <a:spcBef>
                <a:spcPts val="600"/>
              </a:spcBef>
              <a:spcAft>
                <a:spcPts val="600"/>
              </a:spcAft>
            </a:pPr>
            <a:r>
              <a:rPr lang="en-US" sz="1200" dirty="0">
                <a:latin typeface="+mn-lt"/>
                <a:ea typeface="SimSun" panose="02010600030101010101" pitchFamily="2" charset="-122"/>
              </a:rPr>
              <a:t>Added communication failures based on set rate; equipped status from simulation; and quicker RSE range checks</a:t>
            </a:r>
            <a:endParaRPr lang="en-US" sz="1200" dirty="0">
              <a:effectLst/>
              <a:latin typeface="+mn-lt"/>
              <a:ea typeface="SimSun" panose="02010600030101010101" pitchFamily="2" charset="-122"/>
            </a:endParaRPr>
          </a:p>
          <a:p>
            <a:endParaRPr lang="en-US" sz="1200" dirty="0">
              <a:latin typeface="+mn-lt"/>
            </a:endParaRPr>
          </a:p>
        </p:txBody>
      </p:sp>
      <p:sp>
        <p:nvSpPr>
          <p:cNvPr id="6" name="TextBox 8">
            <a:extLst>
              <a:ext uri="{FF2B5EF4-FFF2-40B4-BE49-F238E27FC236}">
                <a16:creationId xmlns:a16="http://schemas.microsoft.com/office/drawing/2014/main" id="{1F373772-9234-FE1F-E804-138BA737132E}"/>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24</a:t>
            </a:fld>
            <a:endParaRPr lang="en-US" altLang="en-US" sz="750" b="1">
              <a:solidFill>
                <a:schemeClr val="tx1"/>
              </a:solidFill>
            </a:endParaRPr>
          </a:p>
        </p:txBody>
      </p:sp>
      <p:pic>
        <p:nvPicPr>
          <p:cNvPr id="177" name="Picture 176">
            <a:extLst>
              <a:ext uri="{FF2B5EF4-FFF2-40B4-BE49-F238E27FC236}">
                <a16:creationId xmlns:a16="http://schemas.microsoft.com/office/drawing/2014/main" id="{FA961304-8EEE-DCAE-C52D-AC9159D8B612}"/>
              </a:ext>
            </a:extLst>
          </p:cNvPr>
          <p:cNvPicPr>
            <a:picLocks noChangeAspect="1"/>
          </p:cNvPicPr>
          <p:nvPr/>
        </p:nvPicPr>
        <p:blipFill>
          <a:blip r:embed="rId3"/>
          <a:stretch>
            <a:fillRect/>
          </a:stretch>
        </p:blipFill>
        <p:spPr>
          <a:xfrm>
            <a:off x="4765099" y="1239522"/>
            <a:ext cx="4348707" cy="2664456"/>
          </a:xfrm>
          <a:prstGeom prst="rect">
            <a:avLst/>
          </a:prstGeom>
        </p:spPr>
      </p:pic>
    </p:spTree>
    <p:extLst>
      <p:ext uri="{BB962C8B-B14F-4D97-AF65-F5344CB8AC3E}">
        <p14:creationId xmlns:p14="http://schemas.microsoft.com/office/powerpoint/2010/main" val="4030491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AB0F-F7F9-878B-9AE3-840CC8A441E6}"/>
              </a:ext>
            </a:extLst>
          </p:cNvPr>
          <p:cNvSpPr>
            <a:spLocks noGrp="1"/>
          </p:cNvSpPr>
          <p:nvPr>
            <p:ph type="title"/>
          </p:nvPr>
        </p:nvSpPr>
        <p:spPr/>
        <p:txBody>
          <a:bodyPr>
            <a:normAutofit/>
          </a:bodyPr>
          <a:lstStyle/>
          <a:p>
            <a:r>
              <a:rPr lang="en-US"/>
              <a:t>Enhanced Model Development</a:t>
            </a:r>
          </a:p>
        </p:txBody>
      </p:sp>
      <p:sp>
        <p:nvSpPr>
          <p:cNvPr id="3" name="Content Placeholder 2">
            <a:extLst>
              <a:ext uri="{FF2B5EF4-FFF2-40B4-BE49-F238E27FC236}">
                <a16:creationId xmlns:a16="http://schemas.microsoft.com/office/drawing/2014/main" id="{61DC18FE-364B-0D82-EE71-D3581807042A}"/>
              </a:ext>
            </a:extLst>
          </p:cNvPr>
          <p:cNvSpPr>
            <a:spLocks noGrp="1"/>
          </p:cNvSpPr>
          <p:nvPr>
            <p:ph sz="quarter" idx="10"/>
          </p:nvPr>
        </p:nvSpPr>
        <p:spPr>
          <a:xfrm>
            <a:off x="5906684" y="1164268"/>
            <a:ext cx="3075391" cy="3549719"/>
          </a:xfrm>
        </p:spPr>
        <p:txBody>
          <a:bodyPr/>
          <a:lstStyle/>
          <a:p>
            <a:r>
              <a:rPr lang="en-US" sz="1200" dirty="0">
                <a:effectLst/>
                <a:latin typeface="+mj-lt"/>
                <a:ea typeface="SimSun" panose="02010600030101010101" pitchFamily="2" charset="-122"/>
              </a:rPr>
              <a:t>In addition to the BSM Emulator, multiple APIs were developed and integrated into SUMO to enable the implementation of ramp metering algorithms, queue estimation, and sensor data extraction</a:t>
            </a:r>
          </a:p>
          <a:p>
            <a:r>
              <a:rPr lang="en-US" sz="1200" dirty="0">
                <a:effectLst/>
                <a:latin typeface="+mj-lt"/>
                <a:ea typeface="SimSun" panose="02010600030101010101" pitchFamily="2" charset="-122"/>
              </a:rPr>
              <a:t>SUMO uses its simulation capabilities and a built-in API called </a:t>
            </a:r>
            <a:r>
              <a:rPr lang="en-US" sz="1200" dirty="0" err="1">
                <a:effectLst/>
                <a:latin typeface="+mj-lt"/>
                <a:ea typeface="SimSun" panose="02010600030101010101" pitchFamily="2" charset="-122"/>
              </a:rPr>
              <a:t>TraCI</a:t>
            </a:r>
            <a:r>
              <a:rPr lang="en-US" sz="1200" dirty="0">
                <a:effectLst/>
                <a:latin typeface="+mj-lt"/>
                <a:ea typeface="SimSun" panose="02010600030101010101" pitchFamily="2" charset="-122"/>
              </a:rPr>
              <a:t> (Traffic Control Interface) to simulate traffic conditions and allow for online manipulation of simulated objects and retrieval of their values via a TCP-based client/server architecture</a:t>
            </a:r>
            <a:endParaRPr lang="en-US" sz="1200" dirty="0">
              <a:solidFill>
                <a:srgbClr val="FF0000"/>
              </a:solidFill>
              <a:latin typeface="+mj-lt"/>
            </a:endParaRPr>
          </a:p>
        </p:txBody>
      </p:sp>
      <p:sp>
        <p:nvSpPr>
          <p:cNvPr id="6" name="TextBox 8">
            <a:extLst>
              <a:ext uri="{FF2B5EF4-FFF2-40B4-BE49-F238E27FC236}">
                <a16:creationId xmlns:a16="http://schemas.microsoft.com/office/drawing/2014/main" id="{F574F3F5-253D-E28F-2426-80EAC3FC5AC2}"/>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25</a:t>
            </a:fld>
            <a:endParaRPr lang="en-US" altLang="en-US" sz="750" b="1">
              <a:solidFill>
                <a:schemeClr val="tx1"/>
              </a:solidFill>
            </a:endParaRPr>
          </a:p>
        </p:txBody>
      </p:sp>
      <p:pic>
        <p:nvPicPr>
          <p:cNvPr id="4" name="Picture 3">
            <a:extLst>
              <a:ext uri="{FF2B5EF4-FFF2-40B4-BE49-F238E27FC236}">
                <a16:creationId xmlns:a16="http://schemas.microsoft.com/office/drawing/2014/main" id="{A751AAB5-399D-B904-B5FC-F90480F91F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362" y="1164780"/>
            <a:ext cx="5417008" cy="2813940"/>
          </a:xfrm>
          <a:prstGeom prst="rect">
            <a:avLst/>
          </a:prstGeom>
          <a:noFill/>
        </p:spPr>
      </p:pic>
    </p:spTree>
    <p:extLst>
      <p:ext uri="{BB962C8B-B14F-4D97-AF65-F5344CB8AC3E}">
        <p14:creationId xmlns:p14="http://schemas.microsoft.com/office/powerpoint/2010/main" val="671274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53B0-8F73-6639-D576-7679F67401A6}"/>
              </a:ext>
            </a:extLst>
          </p:cNvPr>
          <p:cNvSpPr>
            <a:spLocks noGrp="1"/>
          </p:cNvSpPr>
          <p:nvPr>
            <p:ph type="title"/>
          </p:nvPr>
        </p:nvSpPr>
        <p:spPr>
          <a:xfrm>
            <a:off x="307361" y="238188"/>
            <a:ext cx="8529278" cy="612648"/>
          </a:xfrm>
        </p:spPr>
        <p:txBody>
          <a:bodyPr>
            <a:normAutofit/>
          </a:bodyPr>
          <a:lstStyle/>
          <a:p>
            <a:r>
              <a:rPr lang="en-US"/>
              <a:t>Queue Length Estimation Using CAT Data</a:t>
            </a:r>
          </a:p>
        </p:txBody>
      </p:sp>
      <p:sp>
        <p:nvSpPr>
          <p:cNvPr id="6" name="Content Placeholder 2">
            <a:extLst>
              <a:ext uri="{FF2B5EF4-FFF2-40B4-BE49-F238E27FC236}">
                <a16:creationId xmlns:a16="http://schemas.microsoft.com/office/drawing/2014/main" id="{9FE7A883-676E-999B-40B2-DC4563CB676B}"/>
              </a:ext>
            </a:extLst>
          </p:cNvPr>
          <p:cNvSpPr txBox="1">
            <a:spLocks/>
          </p:cNvSpPr>
          <p:nvPr/>
        </p:nvSpPr>
        <p:spPr>
          <a:xfrm>
            <a:off x="306747" y="1062037"/>
            <a:ext cx="4504404" cy="3720043"/>
          </a:xfrm>
          <a:prstGeom prst="rect">
            <a:avLst/>
          </a:prstGeom>
        </p:spPr>
        <p:txBody>
          <a:bodyPr vert="horz" lIns="91440" tIns="45720" rIns="91440" bIns="45720" rtlCol="0">
            <a:noAutofit/>
          </a:bodyPr>
          <a:lstStyle>
            <a:defPPr>
              <a:defRPr lang="en-US"/>
            </a:defPPr>
            <a:lvl1pPr marR="0" indent="0" defTabSz="914331" fontAlgn="auto">
              <a:lnSpc>
                <a:spcPct val="110000"/>
              </a:lnSpc>
              <a:spcBef>
                <a:spcPts val="0"/>
              </a:spcBef>
              <a:spcAft>
                <a:spcPts val="0"/>
              </a:spcAft>
              <a:buClr>
                <a:schemeClr val="tx2"/>
              </a:buClr>
              <a:buSzPct val="150000"/>
              <a:buFont typeface="Arial" panose="020B0604020202020204" pitchFamily="34" charset="0"/>
              <a:buNone/>
              <a:tabLst/>
              <a:defRPr sz="1600" b="1">
                <a:cs typeface="Arial" panose="020B0604020202020204" pitchFamily="34" charset="0"/>
              </a:defRPr>
            </a:lvl1pPr>
            <a:lvl2pPr marL="801628" marR="0" lvl="1" indent="-344462" defTabSz="914331" fontAlgn="auto">
              <a:lnSpc>
                <a:spcPct val="100000"/>
              </a:lnSpc>
              <a:spcBef>
                <a:spcPts val="0"/>
              </a:spcBef>
              <a:spcAft>
                <a:spcPts val="0"/>
              </a:spcAft>
              <a:buClr>
                <a:schemeClr val="tx2"/>
              </a:buClr>
              <a:buSzPct val="120000"/>
              <a:buFont typeface="System Font Regular"/>
              <a:buChar char="⚬"/>
              <a:tabLst/>
              <a:defRPr sz="1400">
                <a:ea typeface="SimSun" panose="02010600030101010101" pitchFamily="2" charset="-122"/>
                <a:cs typeface="Arial" panose="020B0604020202020204" pitchFamily="34" charset="0"/>
              </a:defRPr>
            </a:lvl2pPr>
            <a:lvl3pPr marL="1142914" marR="0" lvl="2" indent="-228584" defTabSz="914331" fontAlgn="auto">
              <a:lnSpc>
                <a:spcPct val="100000"/>
              </a:lnSpc>
              <a:spcBef>
                <a:spcPts val="0"/>
              </a:spcBef>
              <a:spcAft>
                <a:spcPts val="0"/>
              </a:spcAft>
              <a:buClr>
                <a:schemeClr val="tx2"/>
              </a:buClr>
              <a:buSzTx/>
              <a:buFont typeface="System Font Regular"/>
              <a:buChar char="−"/>
              <a:tabLst/>
              <a:defRPr sz="1400">
                <a:ea typeface="SimSun" panose="02010600030101010101" pitchFamily="2" charset="-122"/>
                <a:cs typeface="Arial" panose="020B0604020202020204" pitchFamily="34" charset="0"/>
              </a:defRPr>
            </a:lvl3pPr>
            <a:lvl4pPr marL="1600080" marR="0" indent="-228584" defTabSz="914331" fontAlgn="auto">
              <a:lnSpc>
                <a:spcPct val="100000"/>
              </a:lnSpc>
              <a:spcBef>
                <a:spcPts val="500"/>
              </a:spcBef>
              <a:spcAft>
                <a:spcPts val="0"/>
              </a:spcAft>
              <a:buClr>
                <a:schemeClr val="tx2"/>
              </a:buClr>
              <a:buSzTx/>
              <a:buFont typeface="Wingdings" pitchFamily="2" charset="2"/>
              <a:buChar char="§"/>
              <a:tabLst/>
              <a:defRPr sz="1400">
                <a:latin typeface="Arial" panose="020B0604020202020204" pitchFamily="34" charset="0"/>
                <a:cs typeface="Arial" panose="020B0604020202020204" pitchFamily="34" charset="0"/>
              </a:defRPr>
            </a:lvl4pPr>
            <a:lvl5pPr marL="2057246" marR="0" indent="-228584" defTabSz="914331" fontAlgn="auto">
              <a:lnSpc>
                <a:spcPct val="100000"/>
              </a:lnSpc>
              <a:spcBef>
                <a:spcPts val="500"/>
              </a:spcBef>
              <a:spcAft>
                <a:spcPts val="0"/>
              </a:spcAft>
              <a:buClr>
                <a:schemeClr val="tx2"/>
              </a:buClr>
              <a:buSzTx/>
              <a:buFont typeface="Wingdings" pitchFamily="2" charset="2"/>
              <a:buChar char="ü"/>
              <a:tabLst/>
              <a:defRPr sz="1400">
                <a:latin typeface="Arial" panose="020B0604020202020204" pitchFamily="34" charset="0"/>
                <a:cs typeface="Arial" panose="020B0604020202020204" pitchFamily="34" charset="0"/>
              </a:defRPr>
            </a:lvl5pPr>
            <a:lvl6pPr marL="1885903" indent="-171446" defTabSz="685783">
              <a:lnSpc>
                <a:spcPct val="90000"/>
              </a:lnSpc>
              <a:spcBef>
                <a:spcPts val="375"/>
              </a:spcBef>
              <a:buFont typeface="Arial" panose="020B0604020202020204" pitchFamily="34" charset="0"/>
              <a:buChar char="•"/>
              <a:defRPr sz="1350"/>
            </a:lvl6pPr>
            <a:lvl7pPr marL="2228795" indent="-171446" defTabSz="685783">
              <a:lnSpc>
                <a:spcPct val="90000"/>
              </a:lnSpc>
              <a:spcBef>
                <a:spcPts val="375"/>
              </a:spcBef>
              <a:buFont typeface="Arial" panose="020B0604020202020204" pitchFamily="34" charset="0"/>
              <a:buChar char="•"/>
              <a:defRPr sz="1350"/>
            </a:lvl7pPr>
            <a:lvl8pPr marL="2571686" indent="-171446" defTabSz="685783">
              <a:lnSpc>
                <a:spcPct val="90000"/>
              </a:lnSpc>
              <a:spcBef>
                <a:spcPts val="375"/>
              </a:spcBef>
              <a:buFont typeface="Arial" panose="020B0604020202020204" pitchFamily="34" charset="0"/>
              <a:buChar char="•"/>
              <a:defRPr sz="1350"/>
            </a:lvl8pPr>
            <a:lvl9pPr marL="2914577" indent="-171446" defTabSz="685783">
              <a:lnSpc>
                <a:spcPct val="90000"/>
              </a:lnSpc>
              <a:spcBef>
                <a:spcPts val="375"/>
              </a:spcBef>
              <a:buFont typeface="Arial" panose="020B0604020202020204" pitchFamily="34" charset="0"/>
              <a:buChar char="•"/>
              <a:defRPr sz="1350"/>
            </a:lvl9pPr>
          </a:lstStyle>
          <a:p>
            <a:r>
              <a:rPr lang="en-US" sz="1400"/>
              <a:t>Purpose:</a:t>
            </a:r>
          </a:p>
          <a:p>
            <a:pPr marL="285750" indent="-285750">
              <a:buFont typeface="Arial" panose="020B0604020202020204" pitchFamily="34" charset="0"/>
              <a:buChar char="•"/>
            </a:pPr>
            <a:r>
              <a:rPr lang="en-US" sz="1400" b="0"/>
              <a:t>Use CAT and sensor data to estimate queues at on-ramps to inform ramp metering strategy.</a:t>
            </a:r>
          </a:p>
          <a:p>
            <a:r>
              <a:rPr lang="en-US" sz="1400"/>
              <a:t>Queue Definition:</a:t>
            </a:r>
          </a:p>
          <a:p>
            <a:pPr marL="285750" indent="-285750">
              <a:buFont typeface="Arial" panose="020B0604020202020204" pitchFamily="34" charset="0"/>
              <a:buChar char="•"/>
            </a:pPr>
            <a:r>
              <a:rPr lang="en-US" sz="1400" b="0"/>
              <a:t>Vehicle is stopped or traveling at speed less than 10 ft/s and approaching another queued vehicle.</a:t>
            </a:r>
          </a:p>
          <a:p>
            <a:r>
              <a:rPr lang="en-US" sz="1400"/>
              <a:t>Approach:</a:t>
            </a:r>
          </a:p>
          <a:p>
            <a:pPr marL="285750" indent="-285750">
              <a:buFont typeface="Arial" panose="020B0604020202020204" pitchFamily="34" charset="0"/>
              <a:buChar char="•"/>
            </a:pPr>
            <a:r>
              <a:rPr lang="en-US" sz="1400" b="0"/>
              <a:t>Formulated as a regression problem with a continuous label variable for queue count.</a:t>
            </a:r>
          </a:p>
          <a:p>
            <a:pPr lvl="1"/>
            <a:r>
              <a:rPr lang="en-US"/>
              <a:t>Used Extreme Gradient Boosting (</a:t>
            </a:r>
            <a:r>
              <a:rPr lang="en-US" err="1"/>
              <a:t>XGBoost</a:t>
            </a:r>
            <a:r>
              <a:rPr lang="en-US"/>
              <a:t>) algorithm with hyperparameters optimized for 50% CV market penetration.</a:t>
            </a:r>
          </a:p>
          <a:p>
            <a:pPr lvl="1"/>
            <a:r>
              <a:rPr lang="en-US"/>
              <a:t>Used temporal grid search for hyperparameter selection.</a:t>
            </a:r>
          </a:p>
          <a:p>
            <a:pPr marL="285750" indent="-285750">
              <a:buFont typeface="Arial" panose="020B0604020202020204" pitchFamily="34" charset="0"/>
              <a:buChar char="•"/>
            </a:pPr>
            <a:r>
              <a:rPr lang="en-US" sz="1400" b="0"/>
              <a:t>Used vehicle type information in BSMs to estimate queue length.</a:t>
            </a:r>
          </a:p>
          <a:p>
            <a:pPr lvl="1"/>
            <a:endParaRPr lang="en-US"/>
          </a:p>
        </p:txBody>
      </p:sp>
      <p:pic>
        <p:nvPicPr>
          <p:cNvPr id="7" name="Picture 6" descr="Timeline&#10;&#10;Description automatically generated">
            <a:extLst>
              <a:ext uri="{FF2B5EF4-FFF2-40B4-BE49-F238E27FC236}">
                <a16:creationId xmlns:a16="http://schemas.microsoft.com/office/drawing/2014/main" id="{6CF560BD-036A-4334-9FF1-B454999131D4}"/>
              </a:ext>
            </a:extLst>
          </p:cNvPr>
          <p:cNvPicPr>
            <a:picLocks noChangeAspect="1"/>
          </p:cNvPicPr>
          <p:nvPr/>
        </p:nvPicPr>
        <p:blipFill rotWithShape="1">
          <a:blip r:embed="rId2">
            <a:extLst>
              <a:ext uri="{28A0092B-C50C-407E-A947-70E740481C1C}">
                <a14:useLocalDpi xmlns:a14="http://schemas.microsoft.com/office/drawing/2010/main" val="0"/>
              </a:ext>
            </a:extLst>
          </a:blip>
          <a:srcRect t="4656" b="-1"/>
          <a:stretch/>
        </p:blipFill>
        <p:spPr bwMode="auto">
          <a:xfrm>
            <a:off x="4761915" y="1209076"/>
            <a:ext cx="4382086" cy="3344224"/>
          </a:xfrm>
          <a:prstGeom prst="rect">
            <a:avLst/>
          </a:prstGeom>
          <a:ln>
            <a:noFill/>
          </a:ln>
          <a:extLst>
            <a:ext uri="{53640926-AAD7-44D8-BBD7-CCE9431645EC}">
              <a14:shadowObscured xmlns:a14="http://schemas.microsoft.com/office/drawing/2010/main"/>
            </a:ext>
          </a:extLst>
        </p:spPr>
      </p:pic>
      <p:sp>
        <p:nvSpPr>
          <p:cNvPr id="4" name="TextBox 8">
            <a:extLst>
              <a:ext uri="{FF2B5EF4-FFF2-40B4-BE49-F238E27FC236}">
                <a16:creationId xmlns:a16="http://schemas.microsoft.com/office/drawing/2014/main" id="{B992E7E7-F52F-7214-0179-D070D919D5BD}"/>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26</a:t>
            </a:fld>
            <a:endParaRPr lang="en-US" altLang="en-US" sz="750" b="1">
              <a:solidFill>
                <a:schemeClr val="tx1"/>
              </a:solidFill>
            </a:endParaRPr>
          </a:p>
        </p:txBody>
      </p:sp>
    </p:spTree>
    <p:extLst>
      <p:ext uri="{BB962C8B-B14F-4D97-AF65-F5344CB8AC3E}">
        <p14:creationId xmlns:p14="http://schemas.microsoft.com/office/powerpoint/2010/main" val="2055875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p:txBody>
          <a:bodyPr>
            <a:normAutofit/>
          </a:bodyPr>
          <a:lstStyle/>
          <a:p>
            <a:r>
              <a:rPr lang="en-US"/>
              <a:t>Incident Information Extraction Using CAT Data</a:t>
            </a:r>
          </a:p>
        </p:txBody>
      </p:sp>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a:xfrm>
            <a:off x="306747" y="1062037"/>
            <a:ext cx="8529278" cy="3288125"/>
          </a:xfrm>
        </p:spPr>
        <p:txBody>
          <a:bodyPr/>
          <a:lstStyle/>
          <a:p>
            <a:pPr marL="0" indent="0">
              <a:buNone/>
            </a:pPr>
            <a:r>
              <a:rPr lang="en-US" sz="1600" b="1"/>
              <a:t>Purpose: </a:t>
            </a:r>
            <a:r>
              <a:rPr lang="en-US" sz="1600"/>
              <a:t>Use CAT data to estimate the flow of vehicles entering and exiting the distant bottleneck, the travel time from the on-ramp to the bottleneck, and the density of traffic around the bottleneck.</a:t>
            </a:r>
          </a:p>
        </p:txBody>
      </p:sp>
      <p:pic>
        <p:nvPicPr>
          <p:cNvPr id="4" name="Picture 3" descr="A screenshot of a video game&#10;&#10;Description automatically generated with medium confidence">
            <a:extLst>
              <a:ext uri="{FF2B5EF4-FFF2-40B4-BE49-F238E27FC236}">
                <a16:creationId xmlns:a16="http://schemas.microsoft.com/office/drawing/2014/main" id="{1702D4FE-0B26-E059-3FC5-EE2E85F74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233" y="2330555"/>
            <a:ext cx="4632779" cy="2023753"/>
          </a:xfrm>
          <a:prstGeom prst="rect">
            <a:avLst/>
          </a:prstGeom>
        </p:spPr>
      </p:pic>
      <p:sp>
        <p:nvSpPr>
          <p:cNvPr id="5" name="TextBox 4">
            <a:extLst>
              <a:ext uri="{FF2B5EF4-FFF2-40B4-BE49-F238E27FC236}">
                <a16:creationId xmlns:a16="http://schemas.microsoft.com/office/drawing/2014/main" id="{7CFE5A45-8168-BBA7-5B30-70CB259A353F}"/>
              </a:ext>
            </a:extLst>
          </p:cNvPr>
          <p:cNvSpPr txBox="1"/>
          <p:nvPr/>
        </p:nvSpPr>
        <p:spPr>
          <a:xfrm>
            <a:off x="-761488" y="2009084"/>
            <a:ext cx="6855727" cy="307777"/>
          </a:xfrm>
          <a:prstGeom prst="rect">
            <a:avLst/>
          </a:prstGeom>
          <a:noFill/>
        </p:spPr>
        <p:txBody>
          <a:bodyPr wrap="square">
            <a:spAutoFit/>
          </a:bodyPr>
          <a:lstStyle/>
          <a:p>
            <a:pPr algn="ctr"/>
            <a:r>
              <a:rPr lang="en-US" sz="1400" b="1">
                <a:effectLst/>
                <a:latin typeface="+mj-lt"/>
                <a:ea typeface="SimSun" panose="02010600030101010101" pitchFamily="2" charset="-122"/>
              </a:rPr>
              <a:t>Layout of a Bottleneck Downstream of An On-Ramp</a:t>
            </a:r>
            <a:endParaRPr lang="en-US" sz="1400" b="1">
              <a:latin typeface="+mj-lt"/>
            </a:endParaRPr>
          </a:p>
        </p:txBody>
      </p:sp>
      <p:sp>
        <p:nvSpPr>
          <p:cNvPr id="8" name="TextBox 7">
            <a:extLst>
              <a:ext uri="{FF2B5EF4-FFF2-40B4-BE49-F238E27FC236}">
                <a16:creationId xmlns:a16="http://schemas.microsoft.com/office/drawing/2014/main" id="{4ED7C0C8-62F3-B72E-9BFD-006D9B5B2AAF}"/>
              </a:ext>
            </a:extLst>
          </p:cNvPr>
          <p:cNvSpPr txBox="1"/>
          <p:nvPr/>
        </p:nvSpPr>
        <p:spPr>
          <a:xfrm>
            <a:off x="5485509" y="1882250"/>
            <a:ext cx="3166554" cy="2554545"/>
          </a:xfrm>
          <a:prstGeom prst="rect">
            <a:avLst/>
          </a:prstGeom>
          <a:solidFill>
            <a:srgbClr val="EAEBEA"/>
          </a:solidFill>
        </p:spPr>
        <p:txBody>
          <a:bodyPr wrap="square">
            <a:spAutoFit/>
          </a:bodyPr>
          <a:lstStyle/>
          <a:p>
            <a:pPr marL="285750" indent="-285750">
              <a:buFont typeface="Arial" panose="020B0604020202020204" pitchFamily="34" charset="0"/>
              <a:buChar char="•"/>
            </a:pPr>
            <a:r>
              <a:rPr lang="en-US" sz="1600"/>
              <a:t>These information from a distant bottleneck is often “unknown” or not accurate to the local ramp control using traditional approach</a:t>
            </a:r>
          </a:p>
          <a:p>
            <a:pPr marL="285750" indent="-285750">
              <a:buFont typeface="Arial" panose="020B0604020202020204" pitchFamily="34" charset="0"/>
              <a:buChar char="•"/>
            </a:pPr>
            <a:r>
              <a:rPr lang="en-US" sz="1600"/>
              <a:t>All the information is extracted from BSMs (through the BSM emulator), therefore no additional protocol is needed</a:t>
            </a:r>
          </a:p>
        </p:txBody>
      </p:sp>
      <p:sp>
        <p:nvSpPr>
          <p:cNvPr id="6" name="TextBox 8">
            <a:extLst>
              <a:ext uri="{FF2B5EF4-FFF2-40B4-BE49-F238E27FC236}">
                <a16:creationId xmlns:a16="http://schemas.microsoft.com/office/drawing/2014/main" id="{AD371F74-B186-F690-1FAD-5B98307BB135}"/>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27</a:t>
            </a:fld>
            <a:endParaRPr lang="en-US" altLang="en-US" sz="750" b="1">
              <a:solidFill>
                <a:schemeClr val="tx1"/>
              </a:solidFill>
            </a:endParaRPr>
          </a:p>
        </p:txBody>
      </p:sp>
    </p:spTree>
    <p:extLst>
      <p:ext uri="{BB962C8B-B14F-4D97-AF65-F5344CB8AC3E}">
        <p14:creationId xmlns:p14="http://schemas.microsoft.com/office/powerpoint/2010/main" val="208136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p:txBody>
          <a:bodyPr/>
          <a:lstStyle/>
          <a:p>
            <a:r>
              <a:rPr lang="en-US"/>
              <a:t>Ramp Metering Strategies Development</a:t>
            </a:r>
          </a:p>
        </p:txBody>
      </p:sp>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a:xfrm>
            <a:off x="306747" y="1062037"/>
            <a:ext cx="8529278" cy="1751501"/>
          </a:xfrm>
        </p:spPr>
        <p:txBody>
          <a:bodyPr/>
          <a:lstStyle/>
          <a:p>
            <a:pPr marL="0" indent="0">
              <a:buNone/>
            </a:pPr>
            <a:r>
              <a:rPr lang="en-US" sz="1800" b="1" dirty="0"/>
              <a:t>Enhanced Locally Responsive Ramp Metering</a:t>
            </a:r>
          </a:p>
          <a:p>
            <a:pPr marL="0" indent="0">
              <a:buNone/>
            </a:pPr>
            <a:r>
              <a:rPr lang="en-US" sz="1600" b="1" dirty="0"/>
              <a:t>1. Queue-informed ALINEA</a:t>
            </a:r>
          </a:p>
          <a:p>
            <a:pPr marL="0" indent="0">
              <a:buNone/>
            </a:pPr>
            <a:r>
              <a:rPr lang="en-US" sz="1400" dirty="0"/>
              <a:t>The developed machine learning based queue estimator that utilizes CAT data in addition to the loop detector data was integrated into an enhanced ALINEA algorithm, referred to as X-ALINEA/Q (</a:t>
            </a:r>
            <a:r>
              <a:rPr lang="en-US" sz="1400" dirty="0" err="1"/>
              <a:t>Smaragdis</a:t>
            </a:r>
            <a:r>
              <a:rPr lang="en-US" sz="1400" dirty="0"/>
              <a:t> and </a:t>
            </a:r>
            <a:r>
              <a:rPr lang="en-US" sz="1400" dirty="0" err="1"/>
              <a:t>Papageorgiou</a:t>
            </a:r>
            <a:r>
              <a:rPr lang="en-US" sz="1400" dirty="0"/>
              <a:t> 2003), to prioritize the use of queue control and prevent queue spillback. Its ramp metering control is synthesized by:</a:t>
            </a:r>
            <a:endParaRPr lang="en-US" sz="1400" dirty="0">
              <a:latin typeface="+mj-lt"/>
            </a:endParaRPr>
          </a:p>
        </p:txBody>
      </p:sp>
      <p:sp>
        <p:nvSpPr>
          <p:cNvPr id="19" name="TextBox 18">
            <a:extLst>
              <a:ext uri="{FF2B5EF4-FFF2-40B4-BE49-F238E27FC236}">
                <a16:creationId xmlns:a16="http://schemas.microsoft.com/office/drawing/2014/main" id="{F455560E-B82C-35E5-8808-5FBFC0EAF3D9}"/>
              </a:ext>
            </a:extLst>
          </p:cNvPr>
          <p:cNvSpPr txBox="1"/>
          <p:nvPr/>
        </p:nvSpPr>
        <p:spPr>
          <a:xfrm>
            <a:off x="394301" y="4081463"/>
            <a:ext cx="8032112" cy="523220"/>
          </a:xfrm>
          <a:prstGeom prst="rect">
            <a:avLst/>
          </a:prstGeom>
          <a:noFill/>
        </p:spPr>
        <p:txBody>
          <a:bodyPr wrap="square">
            <a:spAutoFit/>
          </a:bodyPr>
          <a:lstStyle/>
          <a:p>
            <a:r>
              <a:rPr lang="en-US" sz="1400">
                <a:effectLst/>
                <a:latin typeface="+mj-lt"/>
                <a:ea typeface="SimSun" panose="02010600030101010101" pitchFamily="2" charset="-122"/>
              </a:rPr>
              <a:t>When a long queue exists, the queue control policy overwrites the metering rate set by the queue-informed ALINEA. If the queue control policy fails, the queue override strategy is used.</a:t>
            </a:r>
            <a:endParaRPr lang="en-US" sz="1400"/>
          </a:p>
        </p:txBody>
      </p:sp>
      <p:grpSp>
        <p:nvGrpSpPr>
          <p:cNvPr id="30" name="Group 29">
            <a:extLst>
              <a:ext uri="{FF2B5EF4-FFF2-40B4-BE49-F238E27FC236}">
                <a16:creationId xmlns:a16="http://schemas.microsoft.com/office/drawing/2014/main" id="{04E478CA-B97C-9C34-E1D0-F188CD373C16}"/>
              </a:ext>
            </a:extLst>
          </p:cNvPr>
          <p:cNvGrpSpPr/>
          <p:nvPr/>
        </p:nvGrpSpPr>
        <p:grpSpPr>
          <a:xfrm>
            <a:off x="1142098" y="2737802"/>
            <a:ext cx="7284315" cy="825940"/>
            <a:chOff x="1142098" y="2816909"/>
            <a:chExt cx="7284315" cy="825940"/>
          </a:xfrm>
        </p:grpSpPr>
        <p:pic>
          <p:nvPicPr>
            <p:cNvPr id="6" name="Picture 5">
              <a:extLst>
                <a:ext uri="{FF2B5EF4-FFF2-40B4-BE49-F238E27FC236}">
                  <a16:creationId xmlns:a16="http://schemas.microsoft.com/office/drawing/2014/main" id="{99779AE3-3519-83A1-A81B-658A7E5253B1}"/>
                </a:ext>
              </a:extLst>
            </p:cNvPr>
            <p:cNvPicPr>
              <a:picLocks noChangeAspect="1"/>
            </p:cNvPicPr>
            <p:nvPr/>
          </p:nvPicPr>
          <p:blipFill rotWithShape="1">
            <a:blip r:embed="rId3"/>
            <a:srcRect l="35131" t="-1789" r="36640" b="-2"/>
            <a:stretch/>
          </p:blipFill>
          <p:spPr>
            <a:xfrm>
              <a:off x="3121944" y="2816909"/>
              <a:ext cx="2705327" cy="396839"/>
            </a:xfrm>
            <a:prstGeom prst="rect">
              <a:avLst/>
            </a:prstGeom>
          </p:spPr>
        </p:pic>
        <p:sp>
          <p:nvSpPr>
            <p:cNvPr id="11" name="TextBox 10">
              <a:extLst>
                <a:ext uri="{FF2B5EF4-FFF2-40B4-BE49-F238E27FC236}">
                  <a16:creationId xmlns:a16="http://schemas.microsoft.com/office/drawing/2014/main" id="{81ED7A09-441F-D569-3E6A-5267A819ECCF}"/>
                </a:ext>
              </a:extLst>
            </p:cNvPr>
            <p:cNvSpPr txBox="1"/>
            <p:nvPr/>
          </p:nvSpPr>
          <p:spPr>
            <a:xfrm>
              <a:off x="3427648" y="3365850"/>
              <a:ext cx="2705327" cy="276999"/>
            </a:xfrm>
            <a:prstGeom prst="rect">
              <a:avLst/>
            </a:prstGeom>
            <a:noFill/>
          </p:spPr>
          <p:txBody>
            <a:bodyPr wrap="square">
              <a:spAutoFit/>
            </a:bodyPr>
            <a:lstStyle/>
            <a:p>
              <a:r>
                <a:rPr lang="en-US" sz="1200" b="1">
                  <a:solidFill>
                    <a:srgbClr val="C00000"/>
                  </a:solidFill>
                  <a:effectLst/>
                  <a:latin typeface="+mj-lt"/>
                  <a:ea typeface="SimSun" panose="02010600030101010101" pitchFamily="2" charset="-122"/>
                </a:rPr>
                <a:t>Metering rate by queue control</a:t>
              </a:r>
              <a:endParaRPr lang="en-US" sz="1200" b="1">
                <a:solidFill>
                  <a:srgbClr val="C00000"/>
                </a:solidFill>
                <a:latin typeface="+mj-lt"/>
              </a:endParaRPr>
            </a:p>
          </p:txBody>
        </p:sp>
        <p:sp>
          <p:nvSpPr>
            <p:cNvPr id="13" name="TextBox 12">
              <a:extLst>
                <a:ext uri="{FF2B5EF4-FFF2-40B4-BE49-F238E27FC236}">
                  <a16:creationId xmlns:a16="http://schemas.microsoft.com/office/drawing/2014/main" id="{F53B99C4-2478-AA2D-0D69-E16A247CBD5D}"/>
                </a:ext>
              </a:extLst>
            </p:cNvPr>
            <p:cNvSpPr txBox="1"/>
            <p:nvPr/>
          </p:nvSpPr>
          <p:spPr>
            <a:xfrm>
              <a:off x="1142098" y="3323010"/>
              <a:ext cx="2147353" cy="276999"/>
            </a:xfrm>
            <a:prstGeom prst="rect">
              <a:avLst/>
            </a:prstGeom>
            <a:noFill/>
          </p:spPr>
          <p:txBody>
            <a:bodyPr wrap="square">
              <a:spAutoFit/>
            </a:bodyPr>
            <a:lstStyle/>
            <a:p>
              <a:r>
                <a:rPr lang="en-US" sz="1200" b="1">
                  <a:solidFill>
                    <a:srgbClr val="2E5B78"/>
                  </a:solidFill>
                  <a:effectLst/>
                  <a:latin typeface="+mj-lt"/>
                  <a:ea typeface="SimSun" panose="02010600030101010101" pitchFamily="2" charset="-122"/>
                </a:rPr>
                <a:t>Metering rate by ALINEA</a:t>
              </a:r>
              <a:endParaRPr lang="en-US" sz="1200" b="1">
                <a:solidFill>
                  <a:srgbClr val="2E5B78"/>
                </a:solidFill>
                <a:latin typeface="+mj-lt"/>
              </a:endParaRPr>
            </a:p>
          </p:txBody>
        </p:sp>
        <p:sp>
          <p:nvSpPr>
            <p:cNvPr id="15" name="TextBox 14">
              <a:extLst>
                <a:ext uri="{FF2B5EF4-FFF2-40B4-BE49-F238E27FC236}">
                  <a16:creationId xmlns:a16="http://schemas.microsoft.com/office/drawing/2014/main" id="{4C883409-D40E-039E-F515-26977C72D968}"/>
                </a:ext>
              </a:extLst>
            </p:cNvPr>
            <p:cNvSpPr txBox="1"/>
            <p:nvPr/>
          </p:nvSpPr>
          <p:spPr>
            <a:xfrm>
              <a:off x="5893777" y="3141103"/>
              <a:ext cx="2532636" cy="276999"/>
            </a:xfrm>
            <a:prstGeom prst="rect">
              <a:avLst/>
            </a:prstGeom>
            <a:noFill/>
          </p:spPr>
          <p:txBody>
            <a:bodyPr wrap="square">
              <a:spAutoFit/>
            </a:bodyPr>
            <a:lstStyle/>
            <a:p>
              <a:r>
                <a:rPr lang="en-US" sz="1200" b="1">
                  <a:solidFill>
                    <a:srgbClr val="2E5B78"/>
                  </a:solidFill>
                  <a:effectLst/>
                  <a:latin typeface="+mj-lt"/>
                  <a:ea typeface="SimSun" panose="02010600030101010101" pitchFamily="2" charset="-122"/>
                </a:rPr>
                <a:t>Metering rate by </a:t>
              </a:r>
              <a:r>
                <a:rPr lang="en-US" sz="1200" b="1">
                  <a:solidFill>
                    <a:srgbClr val="2E5B78"/>
                  </a:solidFill>
                  <a:latin typeface="+mj-lt"/>
                  <a:ea typeface="SimSun" panose="02010600030101010101" pitchFamily="2" charset="-122"/>
                </a:rPr>
                <a:t>q</a:t>
              </a:r>
              <a:r>
                <a:rPr lang="en-US" sz="1200" b="1">
                  <a:solidFill>
                    <a:srgbClr val="2E5B78"/>
                  </a:solidFill>
                  <a:effectLst/>
                  <a:latin typeface="+mj-lt"/>
                  <a:ea typeface="SimSun" panose="02010600030101010101" pitchFamily="2" charset="-122"/>
                </a:rPr>
                <a:t>ueue </a:t>
              </a:r>
              <a:r>
                <a:rPr lang="en-US" sz="1200" b="1">
                  <a:solidFill>
                    <a:srgbClr val="2E5B78"/>
                  </a:solidFill>
                  <a:latin typeface="+mj-lt"/>
                  <a:ea typeface="SimSun" panose="02010600030101010101" pitchFamily="2" charset="-122"/>
                </a:rPr>
                <a:t>override</a:t>
              </a:r>
              <a:endParaRPr lang="en-US" sz="1200" b="1">
                <a:solidFill>
                  <a:srgbClr val="2E5B78"/>
                </a:solidFill>
                <a:latin typeface="+mj-lt"/>
              </a:endParaRPr>
            </a:p>
          </p:txBody>
        </p:sp>
        <p:cxnSp>
          <p:nvCxnSpPr>
            <p:cNvPr id="17" name="Straight Arrow Connector 16">
              <a:extLst>
                <a:ext uri="{FF2B5EF4-FFF2-40B4-BE49-F238E27FC236}">
                  <a16:creationId xmlns:a16="http://schemas.microsoft.com/office/drawing/2014/main" id="{8449153E-1F6D-636E-8B27-45ADD52B8615}"/>
                </a:ext>
              </a:extLst>
            </p:cNvPr>
            <p:cNvCxnSpPr>
              <a:cxnSpLocks/>
            </p:cNvCxnSpPr>
            <p:nvPr/>
          </p:nvCxnSpPr>
          <p:spPr>
            <a:xfrm flipV="1">
              <a:off x="2943394" y="3140014"/>
              <a:ext cx="952275" cy="225836"/>
            </a:xfrm>
            <a:prstGeom prst="straightConnector1">
              <a:avLst/>
            </a:prstGeom>
            <a:ln w="19050">
              <a:solidFill>
                <a:srgbClr val="2E5B78"/>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37B2229-6D4B-B719-841C-601A1434CBE5}"/>
                </a:ext>
              </a:extLst>
            </p:cNvPr>
            <p:cNvCxnSpPr>
              <a:cxnSpLocks/>
              <a:stCxn id="15" idx="1"/>
            </p:cNvCxnSpPr>
            <p:nvPr/>
          </p:nvCxnSpPr>
          <p:spPr>
            <a:xfrm flipH="1" flipV="1">
              <a:off x="5518864" y="3155461"/>
              <a:ext cx="374913" cy="124142"/>
            </a:xfrm>
            <a:prstGeom prst="straightConnector1">
              <a:avLst/>
            </a:prstGeom>
            <a:ln w="19050">
              <a:solidFill>
                <a:srgbClr val="2E5B7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7A03534-32A1-1D8D-4C30-B0D13973C2E5}"/>
                </a:ext>
              </a:extLst>
            </p:cNvPr>
            <p:cNvCxnSpPr>
              <a:cxnSpLocks/>
              <a:stCxn id="11" idx="0"/>
            </p:cNvCxnSpPr>
            <p:nvPr/>
          </p:nvCxnSpPr>
          <p:spPr>
            <a:xfrm flipV="1">
              <a:off x="4780312" y="3165657"/>
              <a:ext cx="57364" cy="20019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8" name="Diagram 27">
            <a:extLst>
              <a:ext uri="{FF2B5EF4-FFF2-40B4-BE49-F238E27FC236}">
                <a16:creationId xmlns:a16="http://schemas.microsoft.com/office/drawing/2014/main" id="{5B617360-9B9D-6E8D-8EE5-CC8BB37B07B0}"/>
              </a:ext>
            </a:extLst>
          </p:cNvPr>
          <p:cNvGraphicFramePr/>
          <p:nvPr>
            <p:extLst>
              <p:ext uri="{D42A27DB-BD31-4B8C-83A1-F6EECF244321}">
                <p14:modId xmlns:p14="http://schemas.microsoft.com/office/powerpoint/2010/main" val="3566839784"/>
              </p:ext>
            </p:extLst>
          </p:nvPr>
        </p:nvGraphicFramePr>
        <p:xfrm>
          <a:off x="3506328" y="3573800"/>
          <a:ext cx="2261425"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8">
            <a:extLst>
              <a:ext uri="{FF2B5EF4-FFF2-40B4-BE49-F238E27FC236}">
                <a16:creationId xmlns:a16="http://schemas.microsoft.com/office/drawing/2014/main" id="{8951E490-9E86-B859-09C8-FECC0B6D5A7C}"/>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28</a:t>
            </a:fld>
            <a:endParaRPr lang="en-US" altLang="en-US" sz="750" b="1">
              <a:solidFill>
                <a:schemeClr val="tx1"/>
              </a:solidFill>
            </a:endParaRPr>
          </a:p>
        </p:txBody>
      </p:sp>
    </p:spTree>
    <p:extLst>
      <p:ext uri="{BB962C8B-B14F-4D97-AF65-F5344CB8AC3E}">
        <p14:creationId xmlns:p14="http://schemas.microsoft.com/office/powerpoint/2010/main" val="329894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p:txBody>
          <a:bodyPr/>
          <a:lstStyle/>
          <a:p>
            <a:r>
              <a:rPr lang="en-US"/>
              <a:t>Ramp Metering Strategies Development</a:t>
            </a:r>
          </a:p>
        </p:txBody>
      </p:sp>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a:xfrm>
            <a:off x="306747" y="1062037"/>
            <a:ext cx="8529278" cy="1751501"/>
          </a:xfrm>
        </p:spPr>
        <p:txBody>
          <a:bodyPr/>
          <a:lstStyle/>
          <a:p>
            <a:pPr marL="0" indent="0">
              <a:buNone/>
            </a:pPr>
            <a:r>
              <a:rPr lang="en-US" sz="1800" b="1" dirty="0"/>
              <a:t>Enhanced Locally Responsive Ramp Metering</a:t>
            </a:r>
          </a:p>
          <a:p>
            <a:pPr marL="0" indent="0">
              <a:buNone/>
            </a:pPr>
            <a:r>
              <a:rPr lang="en-US" sz="1600" b="1" dirty="0"/>
              <a:t>2. Incident-aware ALINEA</a:t>
            </a:r>
          </a:p>
          <a:p>
            <a:pPr marL="0" indent="0">
              <a:buNone/>
            </a:pPr>
            <a:r>
              <a:rPr lang="en-US" sz="1400" dirty="0">
                <a:effectLst/>
                <a:latin typeface="+mj-lt"/>
                <a:ea typeface="SimSun" panose="02010600030101010101" pitchFamily="2" charset="-122"/>
              </a:rPr>
              <a:t>To improve situational awareness of rapidly changing road conditions, we integrated feedforward ALINEA (</a:t>
            </a:r>
            <a:r>
              <a:rPr lang="en-US" sz="1400" dirty="0" err="1">
                <a:effectLst/>
                <a:latin typeface="+mj-lt"/>
                <a:ea typeface="SimSun" panose="02010600030101010101" pitchFamily="2" charset="-122"/>
              </a:rPr>
              <a:t>Frejo</a:t>
            </a:r>
            <a:r>
              <a:rPr lang="en-US" sz="1400" dirty="0">
                <a:effectLst/>
                <a:latin typeface="+mj-lt"/>
                <a:ea typeface="SimSun" panose="02010600030101010101" pitchFamily="2" charset="-122"/>
              </a:rPr>
              <a:t> and De </a:t>
            </a:r>
            <a:r>
              <a:rPr lang="en-US" sz="1400" dirty="0" err="1">
                <a:effectLst/>
                <a:latin typeface="+mj-lt"/>
                <a:ea typeface="SimSun" panose="02010600030101010101" pitchFamily="2" charset="-122"/>
              </a:rPr>
              <a:t>Schutter</a:t>
            </a:r>
            <a:r>
              <a:rPr lang="en-US" sz="1400" dirty="0">
                <a:effectLst/>
                <a:latin typeface="+mj-lt"/>
                <a:ea typeface="SimSun" panose="02010600030101010101" pitchFamily="2" charset="-122"/>
              </a:rPr>
              <a:t> 2018), which uses CAT data to extract more precise information on traffic conditions around distant bottlenecks downstream of the on-ramp, such as traffic incidents or recurrent congestion due to lane-drop.</a:t>
            </a:r>
            <a:endParaRPr lang="en-US" sz="1400" dirty="0">
              <a:latin typeface="+mj-lt"/>
            </a:endParaRPr>
          </a:p>
        </p:txBody>
      </p:sp>
      <p:sp>
        <p:nvSpPr>
          <p:cNvPr id="12" name="TextBox 11">
            <a:extLst>
              <a:ext uri="{FF2B5EF4-FFF2-40B4-BE49-F238E27FC236}">
                <a16:creationId xmlns:a16="http://schemas.microsoft.com/office/drawing/2014/main" id="{6A933CF4-D367-8CC3-05F4-72135EA57D95}"/>
              </a:ext>
            </a:extLst>
          </p:cNvPr>
          <p:cNvSpPr txBox="1"/>
          <p:nvPr/>
        </p:nvSpPr>
        <p:spPr>
          <a:xfrm>
            <a:off x="-198099" y="4496367"/>
            <a:ext cx="6855727" cy="307777"/>
          </a:xfrm>
          <a:prstGeom prst="rect">
            <a:avLst/>
          </a:prstGeom>
          <a:noFill/>
        </p:spPr>
        <p:txBody>
          <a:bodyPr wrap="square">
            <a:spAutoFit/>
          </a:bodyPr>
          <a:lstStyle/>
          <a:p>
            <a:pPr algn="ctr"/>
            <a:r>
              <a:rPr lang="en-US" sz="1400" b="1">
                <a:effectLst/>
                <a:latin typeface="+mj-lt"/>
                <a:ea typeface="SimSun" panose="02010600030101010101" pitchFamily="2" charset="-122"/>
              </a:rPr>
              <a:t>Inputs Required by Incident-Aware ALINEA</a:t>
            </a:r>
            <a:endParaRPr lang="en-US" sz="1400" b="1">
              <a:latin typeface="+mj-lt"/>
            </a:endParaRPr>
          </a:p>
        </p:txBody>
      </p:sp>
      <p:grpSp>
        <p:nvGrpSpPr>
          <p:cNvPr id="22" name="Group 21">
            <a:extLst>
              <a:ext uri="{FF2B5EF4-FFF2-40B4-BE49-F238E27FC236}">
                <a16:creationId xmlns:a16="http://schemas.microsoft.com/office/drawing/2014/main" id="{0A96436B-1DEB-F371-1602-3AF90367313A}"/>
              </a:ext>
            </a:extLst>
          </p:cNvPr>
          <p:cNvGrpSpPr/>
          <p:nvPr/>
        </p:nvGrpSpPr>
        <p:grpSpPr>
          <a:xfrm>
            <a:off x="1266120" y="2642016"/>
            <a:ext cx="4155843" cy="1791039"/>
            <a:chOff x="2542064" y="2732380"/>
            <a:chExt cx="3883561" cy="1673694"/>
          </a:xfrm>
        </p:grpSpPr>
        <p:pic>
          <p:nvPicPr>
            <p:cNvPr id="4" name="Picture 3" descr="A picture containing text, screen, dark, close&#10;&#10;Description automatically generated">
              <a:extLst>
                <a:ext uri="{FF2B5EF4-FFF2-40B4-BE49-F238E27FC236}">
                  <a16:creationId xmlns:a16="http://schemas.microsoft.com/office/drawing/2014/main" id="{636B3C7B-6549-7898-7414-6F6E0892B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064" y="2732380"/>
              <a:ext cx="3883561" cy="1673694"/>
            </a:xfrm>
            <a:prstGeom prst="rect">
              <a:avLst/>
            </a:prstGeom>
          </p:spPr>
        </p:pic>
        <p:sp>
          <p:nvSpPr>
            <p:cNvPr id="14" name="Oval 13">
              <a:extLst>
                <a:ext uri="{FF2B5EF4-FFF2-40B4-BE49-F238E27FC236}">
                  <a16:creationId xmlns:a16="http://schemas.microsoft.com/office/drawing/2014/main" id="{58B578C2-DBF3-D18F-ABA1-07BB505785C8}"/>
                </a:ext>
              </a:extLst>
            </p:cNvPr>
            <p:cNvSpPr/>
            <p:nvPr/>
          </p:nvSpPr>
          <p:spPr>
            <a:xfrm>
              <a:off x="3690421" y="3043472"/>
              <a:ext cx="914400" cy="425125"/>
            </a:xfrm>
            <a:prstGeom prst="ellipse">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A7D9B2-0BFE-178A-5DD0-9827BBEBA582}"/>
                </a:ext>
              </a:extLst>
            </p:cNvPr>
            <p:cNvSpPr/>
            <p:nvPr/>
          </p:nvSpPr>
          <p:spPr>
            <a:xfrm>
              <a:off x="4735222" y="3892587"/>
              <a:ext cx="761999" cy="345285"/>
            </a:xfrm>
            <a:prstGeom prst="ellipse">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A819161-9E4C-62F2-10FC-66BC9027062B}"/>
                </a:ext>
              </a:extLst>
            </p:cNvPr>
            <p:cNvSpPr/>
            <p:nvPr/>
          </p:nvSpPr>
          <p:spPr>
            <a:xfrm>
              <a:off x="5722479" y="3386637"/>
              <a:ext cx="686913" cy="274867"/>
            </a:xfrm>
            <a:prstGeom prst="ellipse">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8BE0028-03FA-7C56-78BE-F33A705FA5D2}"/>
                </a:ext>
              </a:extLst>
            </p:cNvPr>
            <p:cNvSpPr/>
            <p:nvPr/>
          </p:nvSpPr>
          <p:spPr>
            <a:xfrm>
              <a:off x="4457953" y="3373864"/>
              <a:ext cx="686913" cy="274867"/>
            </a:xfrm>
            <a:prstGeom prst="ellipse">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E7002FA-DBD0-7D31-E436-1B1B9C6EFD2A}"/>
              </a:ext>
            </a:extLst>
          </p:cNvPr>
          <p:cNvSpPr txBox="1"/>
          <p:nvPr/>
        </p:nvSpPr>
        <p:spPr>
          <a:xfrm>
            <a:off x="5953504" y="2813538"/>
            <a:ext cx="2785288" cy="1736646"/>
          </a:xfrm>
          <a:prstGeom prst="round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1200">
                <a:solidFill>
                  <a:schemeClr val="tx1"/>
                </a:solidFill>
                <a:effectLst/>
                <a:latin typeface="Arial" panose="020B0604020202020204" pitchFamily="34" charset="0"/>
                <a:ea typeface="SimSun" panose="02010600030101010101" pitchFamily="2" charset="-122"/>
                <a:cs typeface="Arial" panose="020B0604020202020204" pitchFamily="34" charset="0"/>
              </a:rPr>
              <a:t>This approach requires accurate bottleneck detection for the enhanced ALINEA system. The baseline ALINEA is used when no incident is detected, but the incident-aware ALINEA is activated to replace it once an incident or distant bottleneck is identified.</a:t>
            </a:r>
          </a:p>
        </p:txBody>
      </p:sp>
      <p:sp>
        <p:nvSpPr>
          <p:cNvPr id="5" name="TextBox 8">
            <a:extLst>
              <a:ext uri="{FF2B5EF4-FFF2-40B4-BE49-F238E27FC236}">
                <a16:creationId xmlns:a16="http://schemas.microsoft.com/office/drawing/2014/main" id="{ABA82EC1-39DB-4BE7-0A03-244AC4BD6DDD}"/>
              </a:ext>
            </a:extLst>
          </p:cNvPr>
          <p:cNvSpPr txBox="1">
            <a:spLocks noChangeArrowheads="1"/>
          </p:cNvSpPr>
          <p:nvPr/>
        </p:nvSpPr>
        <p:spPr bwMode="auto">
          <a:xfrm>
            <a:off x="8135938" y="4905898"/>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29</a:t>
            </a:fld>
            <a:endParaRPr lang="en-US" altLang="en-US" sz="750" b="1">
              <a:solidFill>
                <a:schemeClr val="tx1"/>
              </a:solidFill>
            </a:endParaRPr>
          </a:p>
        </p:txBody>
      </p:sp>
    </p:spTree>
    <p:extLst>
      <p:ext uri="{BB962C8B-B14F-4D97-AF65-F5344CB8AC3E}">
        <p14:creationId xmlns:p14="http://schemas.microsoft.com/office/powerpoint/2010/main" val="136624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A0FB4F4-CB13-11ED-1DD4-73813318B5A9}"/>
              </a:ext>
            </a:extLst>
          </p:cNvPr>
          <p:cNvSpPr txBox="1">
            <a:spLocks/>
          </p:cNvSpPr>
          <p:nvPr/>
        </p:nvSpPr>
        <p:spPr bwMode="auto">
          <a:xfrm>
            <a:off x="442353" y="1163052"/>
            <a:ext cx="4129647" cy="3980447"/>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2"/>
              </a:buClr>
              <a:buSzPct val="100000"/>
              <a:buFont typeface="Arial" pitchFamily="34" charset="0"/>
              <a:buChar char="■"/>
              <a:defRPr sz="2400">
                <a:solidFill>
                  <a:schemeClr val="tx1"/>
                </a:solidFill>
                <a:latin typeface="+mn-lt"/>
                <a:ea typeface="+mn-ea"/>
                <a:cs typeface="+mn-cs"/>
              </a:defRPr>
            </a:lvl1pPr>
            <a:lvl2pPr marL="990575" indent="-380990" algn="l" rtl="0" eaLnBrk="1" fontAlgn="base" hangingPunct="1">
              <a:spcBef>
                <a:spcPct val="20000"/>
              </a:spcBef>
              <a:spcAft>
                <a:spcPct val="0"/>
              </a:spcAft>
              <a:buClr>
                <a:schemeClr val="tx2"/>
              </a:buClr>
              <a:buSzPct val="140000"/>
              <a:buFont typeface="Arial" pitchFamily="34" charset="0"/>
              <a:buChar char="•"/>
              <a:defRPr sz="2000">
                <a:solidFill>
                  <a:schemeClr val="tx1"/>
                </a:solidFill>
                <a:latin typeface="+mn-lt"/>
              </a:defRPr>
            </a:lvl2pPr>
            <a:lvl3pPr marL="1523962" indent="-304792" algn="l" rtl="0" eaLnBrk="1" fontAlgn="base" hangingPunct="1">
              <a:spcBef>
                <a:spcPct val="20000"/>
              </a:spcBef>
              <a:spcAft>
                <a:spcPct val="0"/>
              </a:spcAft>
              <a:buClr>
                <a:schemeClr val="tx2"/>
              </a:buClr>
              <a:buSzPct val="110000"/>
              <a:buFont typeface="Arial" pitchFamily="34" charset="0"/>
              <a:buChar char="–"/>
              <a:defRPr sz="1800">
                <a:solidFill>
                  <a:schemeClr val="tx1"/>
                </a:solidFill>
                <a:latin typeface="+mn-lt"/>
              </a:defRPr>
            </a:lvl3pPr>
            <a:lvl4pPr marL="2133547" indent="-304792" algn="l" rtl="0" eaLnBrk="1" fontAlgn="base" hangingPunct="1">
              <a:spcBef>
                <a:spcPct val="20000"/>
              </a:spcBef>
              <a:spcAft>
                <a:spcPct val="0"/>
              </a:spcAft>
              <a:buClr>
                <a:schemeClr val="tx2"/>
              </a:buClr>
              <a:buSzPct val="90000"/>
              <a:buFont typeface="Courier New" pitchFamily="49" charset="0"/>
              <a:buChar char="o"/>
              <a:defRPr sz="1800">
                <a:solidFill>
                  <a:schemeClr val="tx1"/>
                </a:solidFill>
                <a:latin typeface="+mn-lt"/>
              </a:defRPr>
            </a:lvl4pPr>
            <a:lvl5pPr marL="2743131" indent="-304792" algn="l" rtl="0" eaLnBrk="1" fontAlgn="base" hangingPunct="1">
              <a:spcBef>
                <a:spcPct val="20000"/>
              </a:spcBef>
              <a:spcAft>
                <a:spcPct val="0"/>
              </a:spcAft>
              <a:buClr>
                <a:schemeClr val="tx2"/>
              </a:buClr>
              <a:buSzPct val="100000"/>
              <a:buFont typeface="Wingdings" pitchFamily="2" charset="2"/>
              <a:buChar char="ü"/>
              <a:defRPr sz="1800">
                <a:solidFill>
                  <a:schemeClr val="tx1"/>
                </a:solidFill>
                <a:latin typeface="+mn-lt"/>
              </a:defRPr>
            </a:lvl5pPr>
            <a:lvl6pPr marL="3352716" indent="-304792" algn="l" rtl="0" eaLnBrk="1" fontAlgn="base" hangingPunct="1">
              <a:spcBef>
                <a:spcPct val="20000"/>
              </a:spcBef>
              <a:spcAft>
                <a:spcPct val="0"/>
              </a:spcAft>
              <a:buChar char="»"/>
              <a:defRPr sz="2400">
                <a:solidFill>
                  <a:schemeClr val="tx1"/>
                </a:solidFill>
                <a:latin typeface="+mn-lt"/>
              </a:defRPr>
            </a:lvl6pPr>
            <a:lvl7pPr marL="3962301" indent="-304792" algn="l" rtl="0" eaLnBrk="1" fontAlgn="base" hangingPunct="1">
              <a:spcBef>
                <a:spcPct val="20000"/>
              </a:spcBef>
              <a:spcAft>
                <a:spcPct val="0"/>
              </a:spcAft>
              <a:buChar char="»"/>
              <a:defRPr sz="2400">
                <a:solidFill>
                  <a:schemeClr val="tx1"/>
                </a:solidFill>
                <a:latin typeface="+mn-lt"/>
              </a:defRPr>
            </a:lvl7pPr>
            <a:lvl8pPr marL="4571886" indent="-304792" algn="l" rtl="0" eaLnBrk="1" fontAlgn="base" hangingPunct="1">
              <a:spcBef>
                <a:spcPct val="20000"/>
              </a:spcBef>
              <a:spcAft>
                <a:spcPct val="0"/>
              </a:spcAft>
              <a:buChar char="»"/>
              <a:defRPr sz="2400">
                <a:solidFill>
                  <a:schemeClr val="tx1"/>
                </a:solidFill>
                <a:latin typeface="+mn-lt"/>
              </a:defRPr>
            </a:lvl8pPr>
            <a:lvl9pPr marL="5181470" indent="-304792"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en-US" sz="1400" b="1" kern="0" dirty="0">
                <a:cs typeface="Arial"/>
              </a:rPr>
              <a:t>Brad Freeze, NCHRP 08-145 Panel Chair</a:t>
            </a:r>
          </a:p>
          <a:p>
            <a:pPr marL="0" indent="0">
              <a:spcBef>
                <a:spcPts val="0"/>
              </a:spcBef>
              <a:buNone/>
            </a:pPr>
            <a:r>
              <a:rPr lang="en-US" sz="1400" kern="0" dirty="0">
                <a:cs typeface="Arial"/>
              </a:rPr>
              <a:t>Tennessee Department of Transportation</a:t>
            </a:r>
          </a:p>
          <a:p>
            <a:pPr marL="0" indent="0">
              <a:spcBef>
                <a:spcPts val="0"/>
              </a:spcBef>
              <a:buNone/>
            </a:pPr>
            <a:r>
              <a:rPr lang="en-US" sz="1400" kern="0" dirty="0">
                <a:cs typeface="Arial"/>
              </a:rPr>
              <a:t> </a:t>
            </a:r>
          </a:p>
          <a:p>
            <a:pPr marL="0" indent="0">
              <a:spcBef>
                <a:spcPts val="0"/>
              </a:spcBef>
              <a:buNone/>
            </a:pPr>
            <a:r>
              <a:rPr lang="en-US" sz="1400" b="1" kern="0" dirty="0">
                <a:cs typeface="Arial"/>
              </a:rPr>
              <a:t>Daniela Bremmer</a:t>
            </a:r>
            <a:r>
              <a:rPr lang="en-US" sz="1400" kern="0" dirty="0">
                <a:cs typeface="Arial"/>
              </a:rPr>
              <a:t> </a:t>
            </a:r>
          </a:p>
          <a:p>
            <a:pPr marL="0" indent="0">
              <a:spcBef>
                <a:spcPts val="0"/>
              </a:spcBef>
              <a:buNone/>
            </a:pPr>
            <a:r>
              <a:rPr lang="en-US" sz="1400" kern="0" dirty="0">
                <a:cs typeface="Arial"/>
              </a:rPr>
              <a:t>Washington State DOT</a:t>
            </a:r>
          </a:p>
          <a:p>
            <a:pPr marL="0" indent="0">
              <a:spcBef>
                <a:spcPts val="0"/>
              </a:spcBef>
              <a:buNone/>
            </a:pPr>
            <a:endParaRPr lang="en-US" sz="1400" b="1" kern="0" dirty="0">
              <a:cs typeface="Arial"/>
            </a:endParaRPr>
          </a:p>
          <a:p>
            <a:pPr marL="0" indent="0">
              <a:spcBef>
                <a:spcPts val="0"/>
              </a:spcBef>
              <a:buNone/>
            </a:pPr>
            <a:r>
              <a:rPr lang="en-US" sz="1400" b="1" kern="0" dirty="0">
                <a:cs typeface="Arial"/>
              </a:rPr>
              <a:t>Ashely </a:t>
            </a:r>
            <a:r>
              <a:rPr lang="en-US" sz="1400" b="1" kern="0" dirty="0" err="1">
                <a:cs typeface="Arial"/>
              </a:rPr>
              <a:t>Nylen</a:t>
            </a:r>
            <a:endParaRPr lang="en-US" sz="1400" kern="0" dirty="0">
              <a:cs typeface="Arial"/>
            </a:endParaRPr>
          </a:p>
          <a:p>
            <a:pPr marL="0" indent="0">
              <a:spcBef>
                <a:spcPts val="0"/>
              </a:spcBef>
              <a:spcAft>
                <a:spcPts val="450"/>
              </a:spcAft>
              <a:buNone/>
            </a:pPr>
            <a:r>
              <a:rPr lang="en-US" sz="1400" kern="0" dirty="0">
                <a:cs typeface="Arial"/>
              </a:rPr>
              <a:t>Colorado DOT</a:t>
            </a:r>
          </a:p>
          <a:p>
            <a:pPr marL="0" indent="0">
              <a:spcBef>
                <a:spcPts val="0"/>
              </a:spcBef>
              <a:buNone/>
            </a:pPr>
            <a:endParaRPr lang="en-US" sz="1400" b="1" kern="0" dirty="0">
              <a:cs typeface="Arial"/>
            </a:endParaRPr>
          </a:p>
          <a:p>
            <a:pPr marL="0" indent="0">
              <a:spcBef>
                <a:spcPts val="0"/>
              </a:spcBef>
              <a:buNone/>
            </a:pPr>
            <a:r>
              <a:rPr lang="en-US" sz="1400" b="1" kern="0" dirty="0">
                <a:cs typeface="Arial"/>
              </a:rPr>
              <a:t>Stephanie Palmer</a:t>
            </a:r>
            <a:endParaRPr lang="en-US" sz="1400" kern="0" dirty="0">
              <a:cs typeface="Arial" panose="020B0604020202020204" pitchFamily="34" charset="0"/>
            </a:endParaRPr>
          </a:p>
          <a:p>
            <a:pPr marL="0" indent="0">
              <a:spcBef>
                <a:spcPts val="0"/>
              </a:spcBef>
              <a:spcAft>
                <a:spcPts val="450"/>
              </a:spcAft>
              <a:buNone/>
            </a:pPr>
            <a:r>
              <a:rPr lang="en-US" sz="1400" kern="0" dirty="0">
                <a:cs typeface="Arial"/>
              </a:rPr>
              <a:t>Michigan DOT</a:t>
            </a:r>
          </a:p>
          <a:p>
            <a:pPr marL="0" indent="0">
              <a:spcBef>
                <a:spcPts val="0"/>
              </a:spcBef>
              <a:buNone/>
            </a:pPr>
            <a:endParaRPr lang="en-US" sz="1400" b="1" kern="0" dirty="0">
              <a:cs typeface="Arial"/>
            </a:endParaRPr>
          </a:p>
          <a:p>
            <a:pPr marL="0" indent="0">
              <a:spcBef>
                <a:spcPts val="0"/>
              </a:spcBef>
              <a:buNone/>
            </a:pPr>
            <a:r>
              <a:rPr lang="en-US" sz="1400" b="1" kern="0" dirty="0">
                <a:cs typeface="Arial"/>
              </a:rPr>
              <a:t>Christopher Poe</a:t>
            </a:r>
            <a:endParaRPr lang="en-US" sz="1400" kern="0" dirty="0">
              <a:cs typeface="Arial" panose="020B0604020202020204" pitchFamily="34" charset="0"/>
            </a:endParaRPr>
          </a:p>
          <a:p>
            <a:pPr marL="0" indent="0">
              <a:spcBef>
                <a:spcPts val="0"/>
              </a:spcBef>
              <a:spcAft>
                <a:spcPts val="450"/>
              </a:spcAft>
              <a:buNone/>
            </a:pPr>
            <a:r>
              <a:rPr lang="en-US" sz="1400" kern="0" dirty="0">
                <a:cs typeface="Arial"/>
              </a:rPr>
              <a:t>Mixon-Hill Inc.</a:t>
            </a:r>
          </a:p>
          <a:p>
            <a:pPr marL="0" indent="0">
              <a:spcBef>
                <a:spcPts val="0"/>
              </a:spcBef>
              <a:spcAft>
                <a:spcPts val="450"/>
              </a:spcAft>
              <a:buNone/>
            </a:pPr>
            <a:endParaRPr lang="en-US" sz="1400" kern="0" dirty="0">
              <a:cs typeface="Arial"/>
            </a:endParaRPr>
          </a:p>
          <a:p>
            <a:pPr marL="0" indent="0">
              <a:spcBef>
                <a:spcPts val="0"/>
              </a:spcBef>
              <a:spcAft>
                <a:spcPts val="450"/>
              </a:spcAft>
              <a:buNone/>
            </a:pPr>
            <a:endParaRPr lang="en-US" sz="1400" kern="0" dirty="0">
              <a:cs typeface="Arial"/>
            </a:endParaRPr>
          </a:p>
          <a:p>
            <a:pPr marL="0" indent="0">
              <a:spcBef>
                <a:spcPts val="0"/>
              </a:spcBef>
              <a:spcAft>
                <a:spcPts val="450"/>
              </a:spcAft>
              <a:buNone/>
            </a:pPr>
            <a:endParaRPr lang="en-US" sz="1400" kern="0" dirty="0">
              <a:cs typeface="Arial"/>
            </a:endParaRPr>
          </a:p>
          <a:p>
            <a:pPr marL="342424" indent="-342424"/>
            <a:endParaRPr lang="en-US" sz="1400" kern="0"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EF2A2096-77BA-A1D2-E160-4D684E422F0B}"/>
              </a:ext>
            </a:extLst>
          </p:cNvPr>
          <p:cNvSpPr txBox="1">
            <a:spLocks/>
          </p:cNvSpPr>
          <p:nvPr/>
        </p:nvSpPr>
        <p:spPr bwMode="auto">
          <a:xfrm>
            <a:off x="4752474" y="1163052"/>
            <a:ext cx="4129647" cy="3980447"/>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2"/>
              </a:buClr>
              <a:buSzPct val="100000"/>
              <a:buFont typeface="Arial" pitchFamily="34" charset="0"/>
              <a:buChar char="■"/>
              <a:defRPr sz="2400">
                <a:solidFill>
                  <a:schemeClr val="tx1"/>
                </a:solidFill>
                <a:latin typeface="+mn-lt"/>
                <a:ea typeface="+mn-ea"/>
                <a:cs typeface="+mn-cs"/>
              </a:defRPr>
            </a:lvl1pPr>
            <a:lvl2pPr marL="990575" indent="-380990" algn="l" rtl="0" eaLnBrk="1" fontAlgn="base" hangingPunct="1">
              <a:spcBef>
                <a:spcPct val="20000"/>
              </a:spcBef>
              <a:spcAft>
                <a:spcPct val="0"/>
              </a:spcAft>
              <a:buClr>
                <a:schemeClr val="tx2"/>
              </a:buClr>
              <a:buSzPct val="140000"/>
              <a:buFont typeface="Arial" pitchFamily="34" charset="0"/>
              <a:buChar char="•"/>
              <a:defRPr sz="2000">
                <a:solidFill>
                  <a:schemeClr val="tx1"/>
                </a:solidFill>
                <a:latin typeface="+mn-lt"/>
              </a:defRPr>
            </a:lvl2pPr>
            <a:lvl3pPr marL="1523962" indent="-304792" algn="l" rtl="0" eaLnBrk="1" fontAlgn="base" hangingPunct="1">
              <a:spcBef>
                <a:spcPct val="20000"/>
              </a:spcBef>
              <a:spcAft>
                <a:spcPct val="0"/>
              </a:spcAft>
              <a:buClr>
                <a:schemeClr val="tx2"/>
              </a:buClr>
              <a:buSzPct val="110000"/>
              <a:buFont typeface="Arial" pitchFamily="34" charset="0"/>
              <a:buChar char="–"/>
              <a:defRPr sz="1800">
                <a:solidFill>
                  <a:schemeClr val="tx1"/>
                </a:solidFill>
                <a:latin typeface="+mn-lt"/>
              </a:defRPr>
            </a:lvl3pPr>
            <a:lvl4pPr marL="2133547" indent="-304792" algn="l" rtl="0" eaLnBrk="1" fontAlgn="base" hangingPunct="1">
              <a:spcBef>
                <a:spcPct val="20000"/>
              </a:spcBef>
              <a:spcAft>
                <a:spcPct val="0"/>
              </a:spcAft>
              <a:buClr>
                <a:schemeClr val="tx2"/>
              </a:buClr>
              <a:buSzPct val="90000"/>
              <a:buFont typeface="Courier New" pitchFamily="49" charset="0"/>
              <a:buChar char="o"/>
              <a:defRPr sz="1800">
                <a:solidFill>
                  <a:schemeClr val="tx1"/>
                </a:solidFill>
                <a:latin typeface="+mn-lt"/>
              </a:defRPr>
            </a:lvl4pPr>
            <a:lvl5pPr marL="2743131" indent="-304792" algn="l" rtl="0" eaLnBrk="1" fontAlgn="base" hangingPunct="1">
              <a:spcBef>
                <a:spcPct val="20000"/>
              </a:spcBef>
              <a:spcAft>
                <a:spcPct val="0"/>
              </a:spcAft>
              <a:buClr>
                <a:schemeClr val="tx2"/>
              </a:buClr>
              <a:buSzPct val="100000"/>
              <a:buFont typeface="Wingdings" pitchFamily="2" charset="2"/>
              <a:buChar char="ü"/>
              <a:defRPr sz="1800">
                <a:solidFill>
                  <a:schemeClr val="tx1"/>
                </a:solidFill>
                <a:latin typeface="+mn-lt"/>
              </a:defRPr>
            </a:lvl5pPr>
            <a:lvl6pPr marL="3352716" indent="-304792" algn="l" rtl="0" eaLnBrk="1" fontAlgn="base" hangingPunct="1">
              <a:spcBef>
                <a:spcPct val="20000"/>
              </a:spcBef>
              <a:spcAft>
                <a:spcPct val="0"/>
              </a:spcAft>
              <a:buChar char="»"/>
              <a:defRPr sz="2400">
                <a:solidFill>
                  <a:schemeClr val="tx1"/>
                </a:solidFill>
                <a:latin typeface="+mn-lt"/>
              </a:defRPr>
            </a:lvl6pPr>
            <a:lvl7pPr marL="3962301" indent="-304792" algn="l" rtl="0" eaLnBrk="1" fontAlgn="base" hangingPunct="1">
              <a:spcBef>
                <a:spcPct val="20000"/>
              </a:spcBef>
              <a:spcAft>
                <a:spcPct val="0"/>
              </a:spcAft>
              <a:buChar char="»"/>
              <a:defRPr sz="2400">
                <a:solidFill>
                  <a:schemeClr val="tx1"/>
                </a:solidFill>
                <a:latin typeface="+mn-lt"/>
              </a:defRPr>
            </a:lvl7pPr>
            <a:lvl8pPr marL="4571886" indent="-304792" algn="l" rtl="0" eaLnBrk="1" fontAlgn="base" hangingPunct="1">
              <a:spcBef>
                <a:spcPct val="20000"/>
              </a:spcBef>
              <a:spcAft>
                <a:spcPct val="0"/>
              </a:spcAft>
              <a:buChar char="»"/>
              <a:defRPr sz="2400">
                <a:solidFill>
                  <a:schemeClr val="tx1"/>
                </a:solidFill>
                <a:latin typeface="+mn-lt"/>
              </a:defRPr>
            </a:lvl8pPr>
            <a:lvl9pPr marL="5181470" indent="-304792"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en-US" sz="1400" b="1" kern="0" dirty="0" err="1">
                <a:cs typeface="Arial"/>
              </a:rPr>
              <a:t>Panos</a:t>
            </a:r>
            <a:r>
              <a:rPr lang="en-US" sz="1400" b="1" kern="0" dirty="0">
                <a:cs typeface="Arial"/>
              </a:rPr>
              <a:t> </a:t>
            </a:r>
            <a:r>
              <a:rPr lang="en-US" sz="1400" b="1" kern="0" dirty="0" err="1">
                <a:cs typeface="Arial"/>
              </a:rPr>
              <a:t>Prevedouros</a:t>
            </a:r>
            <a:endParaRPr lang="en-US" sz="1400" kern="0" dirty="0">
              <a:cs typeface="Arial" panose="020B0604020202020204" pitchFamily="34" charset="0"/>
            </a:endParaRPr>
          </a:p>
          <a:p>
            <a:pPr marL="0" indent="0">
              <a:spcBef>
                <a:spcPts val="0"/>
              </a:spcBef>
              <a:spcAft>
                <a:spcPts val="450"/>
              </a:spcAft>
              <a:buNone/>
            </a:pPr>
            <a:r>
              <a:rPr lang="en-US" sz="1400" kern="0" dirty="0">
                <a:cs typeface="Arial"/>
              </a:rPr>
              <a:t>University of Hawaii</a:t>
            </a:r>
            <a:endParaRPr lang="en-US" sz="1400" b="1" kern="0" dirty="0">
              <a:cs typeface="Arial"/>
            </a:endParaRPr>
          </a:p>
          <a:p>
            <a:pPr marL="0" indent="0">
              <a:spcBef>
                <a:spcPts val="0"/>
              </a:spcBef>
              <a:buNone/>
            </a:pPr>
            <a:endParaRPr lang="en-US" sz="1400" b="1" kern="0" dirty="0">
              <a:cs typeface="Arial"/>
            </a:endParaRPr>
          </a:p>
          <a:p>
            <a:pPr marL="0" indent="0">
              <a:spcBef>
                <a:spcPts val="0"/>
              </a:spcBef>
              <a:buNone/>
            </a:pPr>
            <a:r>
              <a:rPr lang="en-US" sz="1400" b="1" kern="0" dirty="0">
                <a:cs typeface="Arial"/>
              </a:rPr>
              <a:t>Gil Ramirez</a:t>
            </a:r>
            <a:endParaRPr lang="en-US" sz="1400" kern="0" dirty="0">
              <a:cs typeface="Arial" panose="020B0604020202020204" pitchFamily="34" charset="0"/>
            </a:endParaRPr>
          </a:p>
          <a:p>
            <a:pPr marL="0" indent="0">
              <a:spcBef>
                <a:spcPts val="0"/>
              </a:spcBef>
              <a:spcAft>
                <a:spcPts val="450"/>
              </a:spcAft>
              <a:buNone/>
            </a:pPr>
            <a:r>
              <a:rPr lang="en-US" sz="1400" kern="0" dirty="0">
                <a:cs typeface="Arial"/>
              </a:rPr>
              <a:t>Lassiter Transportation Group, Inc.</a:t>
            </a:r>
          </a:p>
          <a:p>
            <a:pPr marL="0" indent="0">
              <a:spcBef>
                <a:spcPts val="0"/>
              </a:spcBef>
              <a:buNone/>
            </a:pPr>
            <a:endParaRPr lang="en-US" sz="1400" b="1" kern="0" dirty="0">
              <a:cs typeface="Arial"/>
            </a:endParaRPr>
          </a:p>
          <a:p>
            <a:pPr marL="0" indent="0">
              <a:spcBef>
                <a:spcPts val="0"/>
              </a:spcBef>
              <a:buNone/>
            </a:pPr>
            <a:r>
              <a:rPr lang="en-US" sz="1400" b="1" kern="0" dirty="0">
                <a:cs typeface="Arial"/>
              </a:rPr>
              <a:t>Ketan </a:t>
            </a:r>
            <a:r>
              <a:rPr lang="en-US" sz="1400" b="1" kern="0" dirty="0" err="1">
                <a:cs typeface="Arial"/>
              </a:rPr>
              <a:t>Savla</a:t>
            </a:r>
            <a:endParaRPr lang="en-US" sz="1400" kern="0" dirty="0">
              <a:cs typeface="Arial" panose="020B0604020202020204" pitchFamily="34" charset="0"/>
            </a:endParaRPr>
          </a:p>
          <a:p>
            <a:pPr marL="0" indent="0">
              <a:spcBef>
                <a:spcPts val="0"/>
              </a:spcBef>
              <a:spcAft>
                <a:spcPts val="450"/>
              </a:spcAft>
              <a:buNone/>
            </a:pPr>
            <a:r>
              <a:rPr lang="en-US" sz="1400" kern="0" dirty="0">
                <a:cs typeface="Arial"/>
              </a:rPr>
              <a:t>University of Southern California</a:t>
            </a:r>
          </a:p>
          <a:p>
            <a:pPr marL="0" indent="0">
              <a:spcBef>
                <a:spcPts val="0"/>
              </a:spcBef>
              <a:buNone/>
            </a:pPr>
            <a:endParaRPr lang="en-US" sz="1400" b="1" kern="0" dirty="0">
              <a:cs typeface="Arial"/>
            </a:endParaRPr>
          </a:p>
          <a:p>
            <a:pPr marL="0" indent="0">
              <a:spcBef>
                <a:spcPts val="0"/>
              </a:spcBef>
              <a:buNone/>
            </a:pPr>
            <a:r>
              <a:rPr lang="en-US" sz="1400" b="1" kern="0" dirty="0">
                <a:cs typeface="Arial"/>
              </a:rPr>
              <a:t>Lin Zhang</a:t>
            </a:r>
          </a:p>
          <a:p>
            <a:pPr marL="0" indent="0">
              <a:spcBef>
                <a:spcPts val="0"/>
              </a:spcBef>
              <a:buNone/>
            </a:pPr>
            <a:r>
              <a:rPr lang="en-US" sz="1400" kern="0" dirty="0">
                <a:cs typeface="Arial"/>
              </a:rPr>
              <a:t>Elite Transportation Group, Inc.</a:t>
            </a:r>
          </a:p>
          <a:p>
            <a:pPr marL="0" indent="0">
              <a:spcBef>
                <a:spcPts val="0"/>
              </a:spcBef>
              <a:buNone/>
            </a:pPr>
            <a:endParaRPr lang="en-US" sz="1400" kern="0" dirty="0">
              <a:cs typeface="Arial"/>
            </a:endParaRPr>
          </a:p>
          <a:p>
            <a:pPr marL="0" indent="0">
              <a:spcBef>
                <a:spcPts val="0"/>
              </a:spcBef>
              <a:buNone/>
            </a:pPr>
            <a:r>
              <a:rPr lang="en-US" sz="1400" b="1" kern="0" dirty="0">
                <a:cs typeface="Arial"/>
              </a:rPr>
              <a:t>Jon </a:t>
            </a:r>
            <a:r>
              <a:rPr lang="en-US" sz="1400" b="1" kern="0" dirty="0" err="1">
                <a:cs typeface="Arial"/>
              </a:rPr>
              <a:t>Obenberger</a:t>
            </a:r>
            <a:r>
              <a:rPr lang="en-US" sz="1400" kern="0" dirty="0">
                <a:cs typeface="Arial"/>
              </a:rPr>
              <a:t> </a:t>
            </a:r>
          </a:p>
          <a:p>
            <a:pPr marL="0" indent="0">
              <a:spcBef>
                <a:spcPts val="0"/>
              </a:spcBef>
              <a:buNone/>
            </a:pPr>
            <a:r>
              <a:rPr lang="en-US" sz="1400" kern="0" dirty="0">
                <a:cs typeface="Arial"/>
              </a:rPr>
              <a:t>FHWA R&amp;D (FHWA Liaison)</a:t>
            </a:r>
          </a:p>
          <a:p>
            <a:pPr marL="0" indent="0">
              <a:spcBef>
                <a:spcPts val="0"/>
              </a:spcBef>
              <a:buNone/>
            </a:pPr>
            <a:endParaRPr lang="en-US" sz="1400" b="1" kern="0" dirty="0">
              <a:cs typeface="Arial"/>
            </a:endParaRPr>
          </a:p>
          <a:p>
            <a:pPr marL="0" indent="0">
              <a:spcBef>
                <a:spcPts val="0"/>
              </a:spcBef>
              <a:buNone/>
            </a:pPr>
            <a:endParaRPr lang="en-US" sz="1400" kern="0" dirty="0">
              <a:cs typeface="Arial"/>
            </a:endParaRPr>
          </a:p>
        </p:txBody>
      </p:sp>
      <p:sp>
        <p:nvSpPr>
          <p:cNvPr id="4" name="Title 3">
            <a:extLst>
              <a:ext uri="{FF2B5EF4-FFF2-40B4-BE49-F238E27FC236}">
                <a16:creationId xmlns:a16="http://schemas.microsoft.com/office/drawing/2014/main" id="{280C806D-0E88-4A17-95E1-7F3291D1B6F2}"/>
              </a:ext>
            </a:extLst>
          </p:cNvPr>
          <p:cNvSpPr>
            <a:spLocks noGrp="1"/>
          </p:cNvSpPr>
          <p:nvPr>
            <p:ph type="title"/>
          </p:nvPr>
        </p:nvSpPr>
        <p:spPr/>
        <p:txBody>
          <a:bodyPr/>
          <a:lstStyle/>
          <a:p>
            <a:r>
              <a:rPr lang="en-US" dirty="0"/>
              <a:t>Project Panel</a:t>
            </a:r>
          </a:p>
        </p:txBody>
      </p:sp>
      <p:sp>
        <p:nvSpPr>
          <p:cNvPr id="6" name="TextBox 8">
            <a:extLst>
              <a:ext uri="{FF2B5EF4-FFF2-40B4-BE49-F238E27FC236}">
                <a16:creationId xmlns:a16="http://schemas.microsoft.com/office/drawing/2014/main" id="{976BBDC9-0E01-AB85-D799-E896D21CC8D3}"/>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3</a:t>
            </a:fld>
            <a:endParaRPr lang="en-US" altLang="en-US" sz="750" b="1">
              <a:solidFill>
                <a:schemeClr val="tx1"/>
              </a:solidFill>
            </a:endParaRPr>
          </a:p>
        </p:txBody>
      </p:sp>
    </p:spTree>
    <p:extLst>
      <p:ext uri="{BB962C8B-B14F-4D97-AF65-F5344CB8AC3E}">
        <p14:creationId xmlns:p14="http://schemas.microsoft.com/office/powerpoint/2010/main" val="26075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p:txBody>
          <a:bodyPr/>
          <a:lstStyle/>
          <a:p>
            <a:r>
              <a:rPr lang="en-US"/>
              <a:t>Ramp Metering Strategies Development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a:xfrm>
                <a:off x="306747" y="1062037"/>
                <a:ext cx="8529278" cy="1751501"/>
              </a:xfrm>
            </p:spPr>
            <p:txBody>
              <a:bodyPr/>
              <a:lstStyle/>
              <a:p>
                <a:pPr marL="0" indent="0">
                  <a:buNone/>
                </a:pPr>
                <a:r>
                  <a:rPr lang="en-US" sz="1800" b="1" dirty="0">
                    <a:solidFill>
                      <a:schemeClr val="tx1"/>
                    </a:solidFill>
                  </a:rPr>
                  <a:t>Enhanced Locally Responsive Ramp Metering</a:t>
                </a:r>
              </a:p>
              <a:p>
                <a:pPr marL="0" indent="0">
                  <a:buNone/>
                </a:pPr>
                <a:r>
                  <a:rPr lang="en-US" sz="1600" b="1" dirty="0">
                    <a:solidFill>
                      <a:schemeClr val="tx1"/>
                    </a:solidFill>
                  </a:rPr>
                  <a:t>2. Incident-aware ALINEA</a:t>
                </a:r>
              </a:p>
              <a:p>
                <a:pPr marL="0" indent="0">
                  <a:buNone/>
                </a:pPr>
                <a:r>
                  <a:rPr lang="en-US" sz="1400" dirty="0">
                    <a:solidFill>
                      <a:schemeClr val="tx1"/>
                    </a:solidFill>
                    <a:effectLst/>
                    <a:latin typeface="+mj-lt"/>
                    <a:ea typeface="SimSun" panose="02010600030101010101" pitchFamily="2" charset="-122"/>
                  </a:rPr>
                  <a:t>Based on the information extracted from CAT data, we can estimate 1) the current travel time from on-ramp </a:t>
                </a:r>
                <a14:m>
                  <m:oMath xmlns:m="http://schemas.openxmlformats.org/officeDocument/2006/math">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𝑖</m:t>
                    </m:r>
                  </m:oMath>
                </a14:m>
                <a:r>
                  <a:rPr lang="en-US" sz="1400" dirty="0">
                    <a:solidFill>
                      <a:schemeClr val="tx1"/>
                    </a:solidFill>
                    <a:effectLst/>
                    <a:latin typeface="+mj-lt"/>
                    <a:ea typeface="SimSun" panose="02010600030101010101" pitchFamily="2" charset="-122"/>
                  </a:rPr>
                  <a:t> to the bottleneck, denoted by </a:t>
                </a:r>
                <a14:m>
                  <m:oMath xmlns:m="http://schemas.openxmlformats.org/officeDocument/2006/math">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𝜏</m:t>
                        </m:r>
                      </m:e>
                      <m:sub>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𝑖</m:t>
                        </m:r>
                      </m:sub>
                      <m:sup>
                        <m:r>
                          <m:rPr>
                            <m:sty m:val="p"/>
                          </m:rPr>
                          <a:rPr lang="en-US" sz="140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ob</m:t>
                        </m:r>
                      </m:sup>
                    </m:sSubSup>
                    <m:d>
                      <m:dPr>
                        <m:ctrlPr>
                          <a:rPr lang="en-US" sz="1400" i="1">
                            <a:solidFill>
                              <a:schemeClr val="tx1"/>
                            </a:solidFill>
                            <a:effectLst/>
                            <a:latin typeface="Cambria Math" panose="02040503050406030204" pitchFamily="18" charset="0"/>
                          </a:rPr>
                        </m:ctrlPr>
                      </m:dPr>
                      <m:e>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𝑡</m:t>
                        </m:r>
                      </m:e>
                    </m:d>
                  </m:oMath>
                </a14:m>
                <a:r>
                  <a:rPr lang="en-US" sz="1400" dirty="0">
                    <a:solidFill>
                      <a:schemeClr val="tx1"/>
                    </a:solidFill>
                    <a:effectLst/>
                    <a:latin typeface="+mj-lt"/>
                    <a:ea typeface="SimSun" panose="02010600030101010101" pitchFamily="2" charset="-122"/>
                  </a:rPr>
                  <a:t>, 2) the inflow into the bottleneck, denoted by </a:t>
                </a:r>
                <a14:m>
                  <m:oMath xmlns:m="http://schemas.openxmlformats.org/officeDocument/2006/math">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𝑖</m:t>
                        </m:r>
                      </m:sub>
                      <m:sup>
                        <m:r>
                          <m:rPr>
                            <m:sty m:val="p"/>
                          </m:rPr>
                          <a:rPr lang="en-US" sz="140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b</m:t>
                        </m:r>
                        <m:r>
                          <a:rPr lang="en-US" sz="140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140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in</m:t>
                        </m:r>
                      </m:sup>
                    </m:sSubSup>
                    <m:d>
                      <m:dPr>
                        <m:ctrlPr>
                          <a:rPr lang="en-US" sz="1400" i="1">
                            <a:solidFill>
                              <a:schemeClr val="tx1"/>
                            </a:solidFill>
                            <a:effectLst/>
                            <a:latin typeface="Cambria Math" panose="02040503050406030204" pitchFamily="18" charset="0"/>
                          </a:rPr>
                        </m:ctrlPr>
                      </m:dPr>
                      <m:e>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𝑡</m:t>
                        </m:r>
                      </m:e>
                    </m:d>
                  </m:oMath>
                </a14:m>
                <a:r>
                  <a:rPr lang="en-US" sz="1400" dirty="0">
                    <a:solidFill>
                      <a:schemeClr val="tx1"/>
                    </a:solidFill>
                    <a:effectLst/>
                    <a:latin typeface="+mj-lt"/>
                    <a:ea typeface="SimSun" panose="02010600030101010101" pitchFamily="2" charset="-122"/>
                  </a:rPr>
                  <a:t>, 3) the outflow from the bottleneck, denoted by </a:t>
                </a:r>
                <a14:m>
                  <m:oMath xmlns:m="http://schemas.openxmlformats.org/officeDocument/2006/math">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𝑞</m:t>
                        </m:r>
                      </m:e>
                      <m:sub>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𝑖</m:t>
                        </m:r>
                      </m:sub>
                      <m:sup>
                        <m:r>
                          <m:rPr>
                            <m:sty m:val="p"/>
                          </m:rPr>
                          <a:rPr lang="en-US" sz="140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b</m:t>
                        </m:r>
                        <m:r>
                          <a:rPr lang="en-US" sz="140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140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out</m:t>
                        </m:r>
                      </m:sup>
                    </m:sSubSup>
                    <m:d>
                      <m:dPr>
                        <m:ctrlPr>
                          <a:rPr lang="en-US" sz="1400" i="1">
                            <a:solidFill>
                              <a:schemeClr val="tx1"/>
                            </a:solidFill>
                            <a:effectLst/>
                            <a:latin typeface="Cambria Math" panose="02040503050406030204" pitchFamily="18" charset="0"/>
                          </a:rPr>
                        </m:ctrlPr>
                      </m:dPr>
                      <m:e>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𝑡</m:t>
                        </m:r>
                      </m:e>
                    </m:d>
                  </m:oMath>
                </a14:m>
                <a:r>
                  <a:rPr lang="en-US" sz="1400" dirty="0">
                    <a:solidFill>
                      <a:schemeClr val="tx1"/>
                    </a:solidFill>
                    <a:effectLst/>
                    <a:latin typeface="+mj-lt"/>
                    <a:ea typeface="SimSun" panose="02010600030101010101" pitchFamily="2" charset="-122"/>
                  </a:rPr>
                  <a:t>, and 4) the traffic density around the bottleneck, denoted by </a:t>
                </a:r>
                <a14:m>
                  <m:oMath xmlns:m="http://schemas.openxmlformats.org/officeDocument/2006/math">
                    <m:sSubSup>
                      <m:sSubSupPr>
                        <m:ctrlPr>
                          <a:rPr lang="en-US" sz="1400" i="1">
                            <a:solidFill>
                              <a:schemeClr val="tx1"/>
                            </a:solidFill>
                            <a:effectLst/>
                            <a:latin typeface="Cambria Math" panose="02040503050406030204" pitchFamily="18" charset="0"/>
                          </a:rPr>
                        </m:ctrlPr>
                      </m:sSubSupPr>
                      <m:e>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𝜌</m:t>
                        </m:r>
                      </m:e>
                      <m:sub>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𝑖</m:t>
                        </m:r>
                      </m:sub>
                      <m:sup>
                        <m:r>
                          <m:rPr>
                            <m:sty m:val="p"/>
                          </m:rPr>
                          <a:rPr lang="en-US" sz="140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b</m:t>
                        </m:r>
                      </m:sup>
                    </m:sSubSup>
                    <m:d>
                      <m:dPr>
                        <m:ctrlPr>
                          <a:rPr lang="en-US" sz="1400" i="1">
                            <a:solidFill>
                              <a:schemeClr val="tx1"/>
                            </a:solidFill>
                            <a:effectLst/>
                            <a:latin typeface="Cambria Math" panose="02040503050406030204" pitchFamily="18" charset="0"/>
                          </a:rPr>
                        </m:ctrlPr>
                      </m:dPr>
                      <m:e>
                        <m:r>
                          <a:rPr lang="en-US" sz="1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𝑡</m:t>
                        </m:r>
                      </m:e>
                    </m:d>
                  </m:oMath>
                </a14:m>
                <a:r>
                  <a:rPr lang="en-US" sz="1400" dirty="0">
                    <a:solidFill>
                      <a:schemeClr val="tx1"/>
                    </a:solidFill>
                    <a:effectLst/>
                    <a:latin typeface="+mj-lt"/>
                    <a:ea typeface="SimSun" panose="02010600030101010101" pitchFamily="2" charset="-122"/>
                  </a:rPr>
                  <a:t>, then the control policy is presented as follows:</a:t>
                </a:r>
                <a:endParaRPr lang="en-US" sz="1400" dirty="0">
                  <a:solidFill>
                    <a:schemeClr val="tx1"/>
                  </a:solidFill>
                  <a:latin typeface="+mj-lt"/>
                </a:endParaRPr>
              </a:p>
            </p:txBody>
          </p:sp>
        </mc:Choice>
        <mc:Fallback xmlns="">
          <p:sp>
            <p:nvSpPr>
              <p:cNvPr id="3" name="Content Placeholder 2">
                <a:extLst>
                  <a:ext uri="{FF2B5EF4-FFF2-40B4-BE49-F238E27FC236}">
                    <a16:creationId xmlns:a16="http://schemas.microsoft.com/office/drawing/2014/main" id="{D15E6C07-A5E6-58D2-DD00-C1C4AC45A0BD}"/>
                  </a:ext>
                </a:extLst>
              </p:cNvPr>
              <p:cNvSpPr>
                <a:spLocks noGrp="1" noRot="1" noChangeAspect="1" noMove="1" noResize="1" noEditPoints="1" noAdjustHandles="1" noChangeArrowheads="1" noChangeShapeType="1" noTextEdit="1"/>
              </p:cNvSpPr>
              <p:nvPr>
                <p:ph sz="quarter" idx="10"/>
              </p:nvPr>
            </p:nvSpPr>
            <p:spPr>
              <a:xfrm>
                <a:off x="306747" y="1062037"/>
                <a:ext cx="8529278" cy="1751501"/>
              </a:xfrm>
              <a:blipFill>
                <a:blip r:embed="rId3"/>
                <a:stretch>
                  <a:fillRect l="-572" t="-1736" b="-763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E82A4D0-9087-16C5-C4F1-41436828951F}"/>
              </a:ext>
            </a:extLst>
          </p:cNvPr>
          <p:cNvPicPr>
            <a:picLocks noChangeAspect="1"/>
          </p:cNvPicPr>
          <p:nvPr/>
        </p:nvPicPr>
        <p:blipFill rotWithShape="1">
          <a:blip r:embed="rId4"/>
          <a:srcRect l="23551" r="24455" b="36428"/>
          <a:stretch/>
        </p:blipFill>
        <p:spPr>
          <a:xfrm>
            <a:off x="1839622" y="2941922"/>
            <a:ext cx="5275384" cy="707861"/>
          </a:xfrm>
          <a:prstGeom prst="rect">
            <a:avLst/>
          </a:prstGeom>
        </p:spPr>
      </p:pic>
      <p:sp>
        <p:nvSpPr>
          <p:cNvPr id="9" name="TextBox 8">
            <a:extLst>
              <a:ext uri="{FF2B5EF4-FFF2-40B4-BE49-F238E27FC236}">
                <a16:creationId xmlns:a16="http://schemas.microsoft.com/office/drawing/2014/main" id="{EF55BC0D-CFBE-DDAC-61A7-EE89F591EA32}"/>
              </a:ext>
            </a:extLst>
          </p:cNvPr>
          <p:cNvSpPr txBox="1"/>
          <p:nvPr/>
        </p:nvSpPr>
        <p:spPr>
          <a:xfrm>
            <a:off x="306747" y="3584861"/>
            <a:ext cx="4572000" cy="369332"/>
          </a:xfrm>
          <a:prstGeom prst="rect">
            <a:avLst/>
          </a:prstGeom>
          <a:noFill/>
        </p:spPr>
        <p:txBody>
          <a:bodyPr wrap="square">
            <a:spAutoFit/>
          </a:bodyPr>
          <a:lstStyle/>
          <a:p>
            <a:r>
              <a:rPr lang="en-US" sz="1800">
                <a:effectLst/>
                <a:latin typeface="Times New Roman" panose="02020603050405020304" pitchFamily="18" charset="0"/>
                <a:ea typeface="SimSun" panose="02010600030101010101" pitchFamily="2" charset="-122"/>
              </a:rPr>
              <a:t>The determined ramp metering rate is:</a:t>
            </a:r>
            <a:endParaRPr lang="en-US"/>
          </a:p>
        </p:txBody>
      </p:sp>
      <p:pic>
        <p:nvPicPr>
          <p:cNvPr id="11" name="Picture 10">
            <a:extLst>
              <a:ext uri="{FF2B5EF4-FFF2-40B4-BE49-F238E27FC236}">
                <a16:creationId xmlns:a16="http://schemas.microsoft.com/office/drawing/2014/main" id="{06193D5B-B6C7-5184-C907-0340DC3EE657}"/>
              </a:ext>
            </a:extLst>
          </p:cNvPr>
          <p:cNvPicPr>
            <a:picLocks noChangeAspect="1"/>
          </p:cNvPicPr>
          <p:nvPr/>
        </p:nvPicPr>
        <p:blipFill rotWithShape="1">
          <a:blip r:embed="rId5"/>
          <a:srcRect l="32874" t="-10156" r="34892"/>
          <a:stretch/>
        </p:blipFill>
        <p:spPr>
          <a:xfrm>
            <a:off x="3105100" y="3905734"/>
            <a:ext cx="2932572" cy="407694"/>
          </a:xfrm>
          <a:prstGeom prst="rect">
            <a:avLst/>
          </a:prstGeom>
        </p:spPr>
      </p:pic>
      <p:grpSp>
        <p:nvGrpSpPr>
          <p:cNvPr id="24" name="Group 23">
            <a:extLst>
              <a:ext uri="{FF2B5EF4-FFF2-40B4-BE49-F238E27FC236}">
                <a16:creationId xmlns:a16="http://schemas.microsoft.com/office/drawing/2014/main" id="{DC310299-CF76-73DD-1E2B-890F5EDCEBED}"/>
              </a:ext>
            </a:extLst>
          </p:cNvPr>
          <p:cNvGrpSpPr/>
          <p:nvPr/>
        </p:nvGrpSpPr>
        <p:grpSpPr>
          <a:xfrm>
            <a:off x="1142098" y="4285167"/>
            <a:ext cx="7612961" cy="692946"/>
            <a:chOff x="1142098" y="3055462"/>
            <a:chExt cx="7612961" cy="692946"/>
          </a:xfrm>
        </p:grpSpPr>
        <p:sp>
          <p:nvSpPr>
            <p:cNvPr id="13" name="TextBox 12">
              <a:extLst>
                <a:ext uri="{FF2B5EF4-FFF2-40B4-BE49-F238E27FC236}">
                  <a16:creationId xmlns:a16="http://schemas.microsoft.com/office/drawing/2014/main" id="{17709256-C6C6-A5DB-8775-1076DC60CB55}"/>
                </a:ext>
              </a:extLst>
            </p:cNvPr>
            <p:cNvSpPr txBox="1"/>
            <p:nvPr/>
          </p:nvSpPr>
          <p:spPr>
            <a:xfrm>
              <a:off x="3474202" y="3286743"/>
              <a:ext cx="2466129" cy="461665"/>
            </a:xfrm>
            <a:prstGeom prst="rect">
              <a:avLst/>
            </a:prstGeom>
            <a:noFill/>
          </p:spPr>
          <p:txBody>
            <a:bodyPr wrap="square">
              <a:spAutoFit/>
            </a:bodyPr>
            <a:lstStyle/>
            <a:p>
              <a:pPr algn="ctr"/>
              <a:r>
                <a:rPr lang="en-US" sz="1200" b="1">
                  <a:solidFill>
                    <a:srgbClr val="C00000"/>
                  </a:solidFill>
                  <a:effectLst/>
                  <a:latin typeface="+mj-lt"/>
                  <a:ea typeface="SimSun" panose="02010600030101010101" pitchFamily="2" charset="-122"/>
                </a:rPr>
                <a:t>Metering rate by the incident-aware ALINEA</a:t>
              </a:r>
              <a:endParaRPr lang="en-US" sz="1200" b="1">
                <a:solidFill>
                  <a:srgbClr val="C00000"/>
                </a:solidFill>
                <a:latin typeface="+mj-lt"/>
              </a:endParaRPr>
            </a:p>
          </p:txBody>
        </p:sp>
        <p:sp>
          <p:nvSpPr>
            <p:cNvPr id="15" name="TextBox 14">
              <a:extLst>
                <a:ext uri="{FF2B5EF4-FFF2-40B4-BE49-F238E27FC236}">
                  <a16:creationId xmlns:a16="http://schemas.microsoft.com/office/drawing/2014/main" id="{16C4347C-16DD-2376-9DCF-6E9E58873F6F}"/>
                </a:ext>
              </a:extLst>
            </p:cNvPr>
            <p:cNvSpPr txBox="1"/>
            <p:nvPr/>
          </p:nvSpPr>
          <p:spPr>
            <a:xfrm>
              <a:off x="1142098" y="3243903"/>
              <a:ext cx="2147353" cy="276999"/>
            </a:xfrm>
            <a:prstGeom prst="rect">
              <a:avLst/>
            </a:prstGeom>
            <a:noFill/>
          </p:spPr>
          <p:txBody>
            <a:bodyPr wrap="square">
              <a:spAutoFit/>
            </a:bodyPr>
            <a:lstStyle/>
            <a:p>
              <a:r>
                <a:rPr lang="en-US" sz="1200" b="1">
                  <a:solidFill>
                    <a:srgbClr val="2E5B78"/>
                  </a:solidFill>
                  <a:effectLst/>
                  <a:latin typeface="+mj-lt"/>
                  <a:ea typeface="SimSun" panose="02010600030101010101" pitchFamily="2" charset="-122"/>
                </a:rPr>
                <a:t>Metering rate by ALINEA</a:t>
              </a:r>
              <a:endParaRPr lang="en-US" sz="1200" b="1">
                <a:solidFill>
                  <a:srgbClr val="2E5B78"/>
                </a:solidFill>
                <a:latin typeface="+mj-lt"/>
              </a:endParaRPr>
            </a:p>
          </p:txBody>
        </p:sp>
        <p:sp>
          <p:nvSpPr>
            <p:cNvPr id="17" name="TextBox 16">
              <a:extLst>
                <a:ext uri="{FF2B5EF4-FFF2-40B4-BE49-F238E27FC236}">
                  <a16:creationId xmlns:a16="http://schemas.microsoft.com/office/drawing/2014/main" id="{5CD83B34-6919-CB52-4C76-8E28833380B6}"/>
                </a:ext>
              </a:extLst>
            </p:cNvPr>
            <p:cNvSpPr txBox="1"/>
            <p:nvPr/>
          </p:nvSpPr>
          <p:spPr>
            <a:xfrm>
              <a:off x="6222423" y="3055462"/>
              <a:ext cx="2532636" cy="276999"/>
            </a:xfrm>
            <a:prstGeom prst="rect">
              <a:avLst/>
            </a:prstGeom>
            <a:noFill/>
          </p:spPr>
          <p:txBody>
            <a:bodyPr wrap="square">
              <a:spAutoFit/>
            </a:bodyPr>
            <a:lstStyle/>
            <a:p>
              <a:r>
                <a:rPr lang="en-US" sz="1200" b="1">
                  <a:solidFill>
                    <a:srgbClr val="2E5B78"/>
                  </a:solidFill>
                  <a:effectLst/>
                  <a:latin typeface="+mj-lt"/>
                  <a:ea typeface="SimSun" panose="02010600030101010101" pitchFamily="2" charset="-122"/>
                </a:rPr>
                <a:t>Metering rate by </a:t>
              </a:r>
              <a:r>
                <a:rPr lang="en-US" sz="1200" b="1">
                  <a:solidFill>
                    <a:srgbClr val="2E5B78"/>
                  </a:solidFill>
                  <a:latin typeface="+mj-lt"/>
                  <a:ea typeface="SimSun" panose="02010600030101010101" pitchFamily="2" charset="-122"/>
                </a:rPr>
                <a:t>q</a:t>
              </a:r>
              <a:r>
                <a:rPr lang="en-US" sz="1200" b="1">
                  <a:solidFill>
                    <a:srgbClr val="2E5B78"/>
                  </a:solidFill>
                  <a:effectLst/>
                  <a:latin typeface="+mj-lt"/>
                  <a:ea typeface="SimSun" panose="02010600030101010101" pitchFamily="2" charset="-122"/>
                </a:rPr>
                <a:t>ueue </a:t>
              </a:r>
              <a:r>
                <a:rPr lang="en-US" sz="1200" b="1">
                  <a:solidFill>
                    <a:srgbClr val="2E5B78"/>
                  </a:solidFill>
                  <a:latin typeface="+mj-lt"/>
                  <a:ea typeface="SimSun" panose="02010600030101010101" pitchFamily="2" charset="-122"/>
                </a:rPr>
                <a:t>override</a:t>
              </a:r>
              <a:endParaRPr lang="en-US" sz="1200" b="1">
                <a:solidFill>
                  <a:srgbClr val="2E5B78"/>
                </a:solidFill>
                <a:latin typeface="+mj-lt"/>
              </a:endParaRPr>
            </a:p>
          </p:txBody>
        </p:sp>
        <p:cxnSp>
          <p:nvCxnSpPr>
            <p:cNvPr id="19" name="Straight Arrow Connector 18">
              <a:extLst>
                <a:ext uri="{FF2B5EF4-FFF2-40B4-BE49-F238E27FC236}">
                  <a16:creationId xmlns:a16="http://schemas.microsoft.com/office/drawing/2014/main" id="{4A4CC43E-09F1-615A-7148-9497FA353A4C}"/>
                </a:ext>
              </a:extLst>
            </p:cNvPr>
            <p:cNvCxnSpPr>
              <a:cxnSpLocks/>
              <a:endCxn id="11" idx="2"/>
            </p:cNvCxnSpPr>
            <p:nvPr/>
          </p:nvCxnSpPr>
          <p:spPr>
            <a:xfrm flipV="1">
              <a:off x="3105100" y="3083723"/>
              <a:ext cx="1466286" cy="203020"/>
            </a:xfrm>
            <a:prstGeom prst="straightConnector1">
              <a:avLst/>
            </a:prstGeom>
            <a:ln w="19050">
              <a:solidFill>
                <a:srgbClr val="2E5B78"/>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6550D60-EEB5-BF2C-06DF-F8D511E89189}"/>
                </a:ext>
              </a:extLst>
            </p:cNvPr>
            <p:cNvCxnSpPr>
              <a:cxnSpLocks/>
              <a:stCxn id="17" idx="1"/>
            </p:cNvCxnSpPr>
            <p:nvPr/>
          </p:nvCxnSpPr>
          <p:spPr>
            <a:xfrm flipH="1" flipV="1">
              <a:off x="5847510" y="3069820"/>
              <a:ext cx="374913" cy="124142"/>
            </a:xfrm>
            <a:prstGeom prst="straightConnector1">
              <a:avLst/>
            </a:prstGeom>
            <a:ln w="19050">
              <a:solidFill>
                <a:srgbClr val="2E5B78"/>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6B34E4B-6090-1DEE-1C75-7B01DFC2857C}"/>
                </a:ext>
              </a:extLst>
            </p:cNvPr>
            <p:cNvCxnSpPr>
              <a:cxnSpLocks/>
              <a:stCxn id="13" idx="0"/>
            </p:cNvCxnSpPr>
            <p:nvPr/>
          </p:nvCxnSpPr>
          <p:spPr>
            <a:xfrm flipV="1">
              <a:off x="4707267" y="3060907"/>
              <a:ext cx="473995" cy="22583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8">
            <a:extLst>
              <a:ext uri="{FF2B5EF4-FFF2-40B4-BE49-F238E27FC236}">
                <a16:creationId xmlns:a16="http://schemas.microsoft.com/office/drawing/2014/main" id="{91AFFEC7-3A20-BD41-5DF0-DADD0ED9D57D}"/>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30</a:t>
            </a:fld>
            <a:endParaRPr lang="en-US" altLang="en-US" sz="750" b="1">
              <a:solidFill>
                <a:schemeClr val="tx1"/>
              </a:solidFill>
            </a:endParaRPr>
          </a:p>
        </p:txBody>
      </p:sp>
    </p:spTree>
    <p:extLst>
      <p:ext uri="{BB962C8B-B14F-4D97-AF65-F5344CB8AC3E}">
        <p14:creationId xmlns:p14="http://schemas.microsoft.com/office/powerpoint/2010/main" val="2661650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p:txBody>
          <a:bodyPr/>
          <a:lstStyle/>
          <a:p>
            <a:r>
              <a:rPr lang="en-US"/>
              <a:t>Ramp Metering Strategies Development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a:xfrm>
                <a:off x="306747" y="1062037"/>
                <a:ext cx="8529278" cy="3228609"/>
              </a:xfrm>
            </p:spPr>
            <p:txBody>
              <a:bodyPr/>
              <a:lstStyle/>
              <a:p>
                <a:pPr marL="0" indent="0">
                  <a:buNone/>
                </a:pPr>
                <a:r>
                  <a:rPr lang="en-US" sz="1800" b="1" dirty="0">
                    <a:solidFill>
                      <a:schemeClr val="tx1"/>
                    </a:solidFill>
                  </a:rPr>
                  <a:t>Enhanced System-Wide Ramp Metering</a:t>
                </a:r>
              </a:p>
              <a:p>
                <a:pPr marL="0" indent="0">
                  <a:buNone/>
                </a:pPr>
                <a:r>
                  <a:rPr lang="en-US" sz="1600" b="1" dirty="0">
                    <a:solidFill>
                      <a:schemeClr val="tx1"/>
                    </a:solidFill>
                  </a:rPr>
                  <a:t>1. Queue-informed HERO</a:t>
                </a:r>
              </a:p>
              <a:p>
                <a:r>
                  <a:rPr lang="en-US" sz="1600" dirty="0">
                    <a:solidFill>
                      <a:schemeClr val="tx1"/>
                    </a:solidFill>
                    <a:effectLst/>
                    <a:latin typeface="+mj-lt"/>
                    <a:ea typeface="SimSun" panose="02010600030101010101" pitchFamily="2" charset="-122"/>
                  </a:rPr>
                  <a:t>As HERO has a locally responsive control layer that utilizes ALINEA, the enhanced queue estimator for the queue-informed ALINEA can be directly applied to HERO to improve queue estimation. </a:t>
                </a:r>
              </a:p>
              <a:p>
                <a:r>
                  <a:rPr lang="en-US" sz="1600" dirty="0">
                    <a:solidFill>
                      <a:schemeClr val="tx1"/>
                    </a:solidFill>
                    <a:effectLst/>
                    <a:latin typeface="+mj-lt"/>
                    <a:ea typeface="SimSun" panose="02010600030101010101" pitchFamily="2" charset="-122"/>
                  </a:rPr>
                  <a:t>This enhancement, known as the queue-informed HERO, has the metering rates by the coordination and the queue control, </a:t>
                </a:r>
                <a14:m>
                  <m:oMath xmlns:m="http://schemas.openxmlformats.org/officeDocument/2006/math">
                    <m:sSubSup>
                      <m:sSubSupPr>
                        <m:ctrlPr>
                          <a:rPr lang="en-US" sz="1600" i="1">
                            <a:solidFill>
                              <a:schemeClr val="tx1"/>
                            </a:solidFill>
                            <a:effectLst/>
                            <a:latin typeface="Cambria Math" panose="02040503050406030204" pitchFamily="18" charset="0"/>
                            <a:ea typeface="SimSun" panose="02010600030101010101" pitchFamily="2" charset="-122"/>
                          </a:rPr>
                        </m:ctrlPr>
                      </m:sSubSupPr>
                      <m:e>
                        <m:r>
                          <a:rPr lang="en-US" sz="1600" i="1">
                            <a:solidFill>
                              <a:schemeClr val="tx1"/>
                            </a:solidFill>
                            <a:effectLst/>
                            <a:latin typeface="Cambria Math" panose="02040503050406030204" pitchFamily="18" charset="0"/>
                            <a:ea typeface="SimSun" panose="02010600030101010101" pitchFamily="2" charset="-122"/>
                          </a:rPr>
                          <m:t>𝑟</m:t>
                        </m:r>
                      </m:e>
                      <m:sub>
                        <m:r>
                          <a:rPr lang="en-US" sz="1600" i="1">
                            <a:solidFill>
                              <a:schemeClr val="tx1"/>
                            </a:solidFill>
                            <a:effectLst/>
                            <a:latin typeface="Cambria Math" panose="02040503050406030204" pitchFamily="18" charset="0"/>
                            <a:ea typeface="SimSun" panose="02010600030101010101" pitchFamily="2" charset="-122"/>
                          </a:rPr>
                          <m:t>𝑖</m:t>
                        </m:r>
                      </m:sub>
                      <m:sup>
                        <m:r>
                          <m:rPr>
                            <m:sty m:val="p"/>
                          </m:rPr>
                          <a:rPr lang="en-US" sz="1600">
                            <a:solidFill>
                              <a:schemeClr val="tx1"/>
                            </a:solidFill>
                            <a:effectLst/>
                            <a:latin typeface="Cambria Math" panose="02040503050406030204" pitchFamily="18" charset="0"/>
                            <a:ea typeface="SimSun" panose="02010600030101010101" pitchFamily="2" charset="-122"/>
                          </a:rPr>
                          <m:t>CO</m:t>
                        </m:r>
                      </m:sup>
                    </m:sSubSup>
                    <m:d>
                      <m:dPr>
                        <m:ctrlPr>
                          <a:rPr lang="en-US" sz="1600" i="1">
                            <a:solidFill>
                              <a:schemeClr val="tx1"/>
                            </a:solidFill>
                            <a:effectLst/>
                            <a:latin typeface="Cambria Math" panose="02040503050406030204" pitchFamily="18" charset="0"/>
                            <a:ea typeface="SimSun" panose="02010600030101010101" pitchFamily="2" charset="-122"/>
                          </a:rPr>
                        </m:ctrlPr>
                      </m:dPr>
                      <m:e>
                        <m:r>
                          <a:rPr lang="en-US" sz="1600" i="1">
                            <a:solidFill>
                              <a:schemeClr val="tx1"/>
                            </a:solidFill>
                            <a:effectLst/>
                            <a:latin typeface="Cambria Math" panose="02040503050406030204" pitchFamily="18" charset="0"/>
                            <a:ea typeface="SimSun" panose="02010600030101010101" pitchFamily="2" charset="-122"/>
                          </a:rPr>
                          <m:t>𝑡</m:t>
                        </m:r>
                      </m:e>
                    </m:d>
                  </m:oMath>
                </a14:m>
                <a:r>
                  <a:rPr lang="en-US" sz="1600" dirty="0">
                    <a:solidFill>
                      <a:schemeClr val="tx1"/>
                    </a:solidFill>
                    <a:effectLst/>
                    <a:latin typeface="+mj-lt"/>
                    <a:ea typeface="SimSun" panose="02010600030101010101" pitchFamily="2" charset="-122"/>
                  </a:rPr>
                  <a:t> and </a:t>
                </a:r>
                <a14:m>
                  <m:oMath xmlns:m="http://schemas.openxmlformats.org/officeDocument/2006/math">
                    <m:sSubSup>
                      <m:sSubSupPr>
                        <m:ctrlPr>
                          <a:rPr lang="en-US" sz="1600" i="1">
                            <a:solidFill>
                              <a:schemeClr val="tx1"/>
                            </a:solidFill>
                            <a:effectLst/>
                            <a:latin typeface="Cambria Math" panose="02040503050406030204" pitchFamily="18" charset="0"/>
                            <a:ea typeface="SimSun" panose="02010600030101010101" pitchFamily="2" charset="-122"/>
                          </a:rPr>
                        </m:ctrlPr>
                      </m:sSubSupPr>
                      <m:e>
                        <m:r>
                          <a:rPr lang="en-US" sz="1600" i="1">
                            <a:solidFill>
                              <a:schemeClr val="tx1"/>
                            </a:solidFill>
                            <a:effectLst/>
                            <a:latin typeface="Cambria Math" panose="02040503050406030204" pitchFamily="18" charset="0"/>
                            <a:ea typeface="SimSun" panose="02010600030101010101" pitchFamily="2" charset="-122"/>
                          </a:rPr>
                          <m:t>𝑟</m:t>
                        </m:r>
                      </m:e>
                      <m:sub>
                        <m:r>
                          <a:rPr lang="en-US" sz="1600" i="1">
                            <a:solidFill>
                              <a:schemeClr val="tx1"/>
                            </a:solidFill>
                            <a:effectLst/>
                            <a:latin typeface="Cambria Math" panose="02040503050406030204" pitchFamily="18" charset="0"/>
                            <a:ea typeface="SimSun" panose="02010600030101010101" pitchFamily="2" charset="-122"/>
                          </a:rPr>
                          <m:t>𝑖</m:t>
                        </m:r>
                      </m:sub>
                      <m:sup>
                        <m:r>
                          <m:rPr>
                            <m:sty m:val="p"/>
                          </m:rPr>
                          <a:rPr lang="en-US" sz="1600">
                            <a:solidFill>
                              <a:schemeClr val="tx1"/>
                            </a:solidFill>
                            <a:effectLst/>
                            <a:latin typeface="Cambria Math" panose="02040503050406030204" pitchFamily="18" charset="0"/>
                            <a:ea typeface="SimSun" panose="02010600030101010101" pitchFamily="2" charset="-122"/>
                          </a:rPr>
                          <m:t>QC</m:t>
                        </m:r>
                      </m:sup>
                    </m:sSubSup>
                    <m:d>
                      <m:dPr>
                        <m:ctrlPr>
                          <a:rPr lang="en-US" sz="1600" i="1">
                            <a:solidFill>
                              <a:schemeClr val="tx1"/>
                            </a:solidFill>
                            <a:effectLst/>
                            <a:latin typeface="Cambria Math" panose="02040503050406030204" pitchFamily="18" charset="0"/>
                            <a:ea typeface="SimSun" panose="02010600030101010101" pitchFamily="2" charset="-122"/>
                          </a:rPr>
                        </m:ctrlPr>
                      </m:dPr>
                      <m:e>
                        <m:r>
                          <a:rPr lang="en-US" sz="1600" i="1">
                            <a:solidFill>
                              <a:schemeClr val="tx1"/>
                            </a:solidFill>
                            <a:effectLst/>
                            <a:latin typeface="Cambria Math" panose="02040503050406030204" pitchFamily="18" charset="0"/>
                            <a:ea typeface="SimSun" panose="02010600030101010101" pitchFamily="2" charset="-122"/>
                          </a:rPr>
                          <m:t>𝑡</m:t>
                        </m:r>
                      </m:e>
                    </m:d>
                  </m:oMath>
                </a14:m>
                <a:r>
                  <a:rPr lang="en-US" sz="1600" dirty="0">
                    <a:solidFill>
                      <a:schemeClr val="tx1"/>
                    </a:solidFill>
                    <a:effectLst/>
                    <a:latin typeface="+mj-lt"/>
                    <a:ea typeface="SimSun" panose="02010600030101010101" pitchFamily="2" charset="-122"/>
                  </a:rPr>
                  <a:t>, both depend on on-ramp queues. Overall, higher accuracy of queue estimation is expected to benefit the determination of optimal metering rates.</a:t>
                </a:r>
              </a:p>
            </p:txBody>
          </p:sp>
        </mc:Choice>
        <mc:Fallback xmlns="">
          <p:sp>
            <p:nvSpPr>
              <p:cNvPr id="3" name="Content Placeholder 2">
                <a:extLst>
                  <a:ext uri="{FF2B5EF4-FFF2-40B4-BE49-F238E27FC236}">
                    <a16:creationId xmlns:a16="http://schemas.microsoft.com/office/drawing/2014/main" id="{D15E6C07-A5E6-58D2-DD00-C1C4AC45A0BD}"/>
                  </a:ext>
                </a:extLst>
              </p:cNvPr>
              <p:cNvSpPr>
                <a:spLocks noGrp="1" noRot="1" noChangeAspect="1" noMove="1" noResize="1" noEditPoints="1" noAdjustHandles="1" noChangeArrowheads="1" noChangeShapeType="1" noTextEdit="1"/>
              </p:cNvSpPr>
              <p:nvPr>
                <p:ph sz="quarter" idx="10"/>
              </p:nvPr>
            </p:nvSpPr>
            <p:spPr>
              <a:xfrm>
                <a:off x="306747" y="1062037"/>
                <a:ext cx="8529278" cy="3228609"/>
              </a:xfrm>
              <a:blipFill>
                <a:blip r:embed="rId3"/>
                <a:stretch>
                  <a:fillRect l="-929" t="-943" r="-572"/>
                </a:stretch>
              </a:blipFill>
            </p:spPr>
            <p:txBody>
              <a:bodyPr/>
              <a:lstStyle/>
              <a:p>
                <a:r>
                  <a:rPr lang="en-US">
                    <a:noFill/>
                  </a:rPr>
                  <a:t> </a:t>
                </a:r>
              </a:p>
            </p:txBody>
          </p:sp>
        </mc:Fallback>
      </mc:AlternateContent>
      <p:sp>
        <p:nvSpPr>
          <p:cNvPr id="4" name="TextBox 8">
            <a:extLst>
              <a:ext uri="{FF2B5EF4-FFF2-40B4-BE49-F238E27FC236}">
                <a16:creationId xmlns:a16="http://schemas.microsoft.com/office/drawing/2014/main" id="{1B6691F4-89A3-AAEF-8A14-7C80860670BE}"/>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31</a:t>
            </a:fld>
            <a:endParaRPr lang="en-US" altLang="en-US" sz="750" b="1">
              <a:solidFill>
                <a:schemeClr val="tx1"/>
              </a:solidFill>
            </a:endParaRPr>
          </a:p>
        </p:txBody>
      </p:sp>
    </p:spTree>
    <p:extLst>
      <p:ext uri="{BB962C8B-B14F-4D97-AF65-F5344CB8AC3E}">
        <p14:creationId xmlns:p14="http://schemas.microsoft.com/office/powerpoint/2010/main" val="102460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p:txBody>
          <a:bodyPr/>
          <a:lstStyle/>
          <a:p>
            <a:r>
              <a:rPr lang="en-US"/>
              <a:t>Ramp Metering Strategies Development</a:t>
            </a:r>
          </a:p>
        </p:txBody>
      </p:sp>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a:xfrm>
            <a:off x="306747" y="1062037"/>
            <a:ext cx="8529278" cy="3228609"/>
          </a:xfrm>
        </p:spPr>
        <p:txBody>
          <a:bodyPr/>
          <a:lstStyle/>
          <a:p>
            <a:pPr marL="0" indent="0">
              <a:buNone/>
            </a:pPr>
            <a:r>
              <a:rPr lang="en-US" sz="1800" b="1" dirty="0"/>
              <a:t>Enhanced System-Wide Ramp Metering</a:t>
            </a:r>
          </a:p>
          <a:p>
            <a:pPr marL="0" indent="0">
              <a:buNone/>
            </a:pPr>
            <a:r>
              <a:rPr lang="en-US" sz="1600" b="1" dirty="0"/>
              <a:t>2. Incident-aware HERO</a:t>
            </a:r>
          </a:p>
          <a:p>
            <a:pPr marL="0" indent="0">
              <a:buNone/>
            </a:pPr>
            <a:r>
              <a:rPr lang="en-US" sz="1600" dirty="0">
                <a:effectLst/>
                <a:latin typeface="+mj-lt"/>
                <a:ea typeface="SimSun" panose="02010600030101010101" pitchFamily="2" charset="-122"/>
              </a:rPr>
              <a:t>Incident-aware HERO incorporates CAT data incident information into its control strategy by integrating feedforward ALINEA as local ramp metering control. In case of a traffic incident downstream of on-ramp </a:t>
            </a:r>
            <a:r>
              <a:rPr lang="en-US" sz="1600" i="1" dirty="0" err="1">
                <a:effectLst/>
                <a:latin typeface="+mj-lt"/>
                <a:ea typeface="SimSun" panose="02010600030101010101" pitchFamily="2" charset="-122"/>
              </a:rPr>
              <a:t>i</a:t>
            </a:r>
            <a:r>
              <a:rPr lang="en-US" sz="1600" dirty="0">
                <a:effectLst/>
                <a:latin typeface="+mj-lt"/>
                <a:ea typeface="SimSun" panose="02010600030101010101" pitchFamily="2" charset="-122"/>
              </a:rPr>
              <a:t>, the ramp metering rate is adjusted accordingly as follows:</a:t>
            </a:r>
          </a:p>
        </p:txBody>
      </p:sp>
      <p:grpSp>
        <p:nvGrpSpPr>
          <p:cNvPr id="23" name="Group 22">
            <a:extLst>
              <a:ext uri="{FF2B5EF4-FFF2-40B4-BE49-F238E27FC236}">
                <a16:creationId xmlns:a16="http://schemas.microsoft.com/office/drawing/2014/main" id="{2C267E62-864B-B662-D5D9-61F4D22D551F}"/>
              </a:ext>
            </a:extLst>
          </p:cNvPr>
          <p:cNvGrpSpPr/>
          <p:nvPr/>
        </p:nvGrpSpPr>
        <p:grpSpPr>
          <a:xfrm>
            <a:off x="1655659" y="2779408"/>
            <a:ext cx="6297998" cy="1864895"/>
            <a:chOff x="1552856" y="2624775"/>
            <a:chExt cx="6297998" cy="1864895"/>
          </a:xfrm>
        </p:grpSpPr>
        <p:pic>
          <p:nvPicPr>
            <p:cNvPr id="7" name="Picture 6">
              <a:extLst>
                <a:ext uri="{FF2B5EF4-FFF2-40B4-BE49-F238E27FC236}">
                  <a16:creationId xmlns:a16="http://schemas.microsoft.com/office/drawing/2014/main" id="{4A972AC0-B97A-ACCA-8B1F-A6596447C7D9}"/>
                </a:ext>
              </a:extLst>
            </p:cNvPr>
            <p:cNvPicPr>
              <a:picLocks noChangeAspect="1"/>
            </p:cNvPicPr>
            <p:nvPr/>
          </p:nvPicPr>
          <p:blipFill rotWithShape="1">
            <a:blip r:embed="rId3"/>
            <a:srcRect l="18891" r="19072"/>
            <a:stretch/>
          </p:blipFill>
          <p:spPr>
            <a:xfrm>
              <a:off x="1552856" y="3100070"/>
              <a:ext cx="6297998" cy="631671"/>
            </a:xfrm>
            <a:prstGeom prst="rect">
              <a:avLst/>
            </a:prstGeom>
          </p:spPr>
        </p:pic>
        <p:sp>
          <p:nvSpPr>
            <p:cNvPr id="8" name="TextBox 7">
              <a:extLst>
                <a:ext uri="{FF2B5EF4-FFF2-40B4-BE49-F238E27FC236}">
                  <a16:creationId xmlns:a16="http://schemas.microsoft.com/office/drawing/2014/main" id="{C15D79F6-CCE8-EBA1-578C-9A86CD04FB8C}"/>
                </a:ext>
              </a:extLst>
            </p:cNvPr>
            <p:cNvSpPr txBox="1"/>
            <p:nvPr/>
          </p:nvSpPr>
          <p:spPr>
            <a:xfrm>
              <a:off x="2059963" y="3915500"/>
              <a:ext cx="1925454" cy="461665"/>
            </a:xfrm>
            <a:prstGeom prst="rect">
              <a:avLst/>
            </a:prstGeom>
            <a:noFill/>
          </p:spPr>
          <p:txBody>
            <a:bodyPr wrap="square">
              <a:spAutoFit/>
            </a:bodyPr>
            <a:lstStyle/>
            <a:p>
              <a:pPr algn="ctr"/>
              <a:r>
                <a:rPr lang="en-US" sz="1200" b="1">
                  <a:solidFill>
                    <a:srgbClr val="C00000"/>
                  </a:solidFill>
                  <a:effectLst/>
                  <a:latin typeface="+mj-lt"/>
                  <a:ea typeface="SimSun" panose="02010600030101010101" pitchFamily="2" charset="-122"/>
                </a:rPr>
                <a:t>Metering rate by the incident-aware ALINEA</a:t>
              </a:r>
              <a:endParaRPr lang="en-US" sz="1200" b="1">
                <a:solidFill>
                  <a:srgbClr val="C00000"/>
                </a:solidFill>
                <a:latin typeface="+mj-lt"/>
              </a:endParaRPr>
            </a:p>
          </p:txBody>
        </p:sp>
        <p:sp>
          <p:nvSpPr>
            <p:cNvPr id="9" name="TextBox 8">
              <a:extLst>
                <a:ext uri="{FF2B5EF4-FFF2-40B4-BE49-F238E27FC236}">
                  <a16:creationId xmlns:a16="http://schemas.microsoft.com/office/drawing/2014/main" id="{B87F0F80-DD2D-35DB-F61C-3B438212F97A}"/>
                </a:ext>
              </a:extLst>
            </p:cNvPr>
            <p:cNvSpPr txBox="1"/>
            <p:nvPr/>
          </p:nvSpPr>
          <p:spPr>
            <a:xfrm>
              <a:off x="1552856" y="2624775"/>
              <a:ext cx="1338087" cy="461665"/>
            </a:xfrm>
            <a:prstGeom prst="rect">
              <a:avLst/>
            </a:prstGeom>
            <a:noFill/>
          </p:spPr>
          <p:txBody>
            <a:bodyPr wrap="square">
              <a:spAutoFit/>
            </a:bodyPr>
            <a:lstStyle/>
            <a:p>
              <a:pPr algn="ctr"/>
              <a:r>
                <a:rPr lang="en-US" sz="1200" b="1">
                  <a:solidFill>
                    <a:srgbClr val="2E5B78"/>
                  </a:solidFill>
                  <a:effectLst/>
                  <a:latin typeface="+mj-lt"/>
                  <a:ea typeface="SimSun" panose="02010600030101010101" pitchFamily="2" charset="-122"/>
                </a:rPr>
                <a:t>Metering rate by ALINEA</a:t>
              </a:r>
              <a:endParaRPr lang="en-US" sz="1200" b="1">
                <a:solidFill>
                  <a:srgbClr val="2E5B78"/>
                </a:solidFill>
                <a:latin typeface="+mj-lt"/>
              </a:endParaRPr>
            </a:p>
          </p:txBody>
        </p:sp>
        <p:sp>
          <p:nvSpPr>
            <p:cNvPr id="10" name="TextBox 9">
              <a:extLst>
                <a:ext uri="{FF2B5EF4-FFF2-40B4-BE49-F238E27FC236}">
                  <a16:creationId xmlns:a16="http://schemas.microsoft.com/office/drawing/2014/main" id="{65ED94C7-19C0-A4C6-324B-D6BFF95D994E}"/>
                </a:ext>
              </a:extLst>
            </p:cNvPr>
            <p:cNvSpPr txBox="1"/>
            <p:nvPr/>
          </p:nvSpPr>
          <p:spPr>
            <a:xfrm>
              <a:off x="5435042" y="3714966"/>
              <a:ext cx="1376967" cy="461665"/>
            </a:xfrm>
            <a:prstGeom prst="rect">
              <a:avLst/>
            </a:prstGeom>
            <a:noFill/>
          </p:spPr>
          <p:txBody>
            <a:bodyPr wrap="square">
              <a:spAutoFit/>
            </a:bodyPr>
            <a:lstStyle/>
            <a:p>
              <a:pPr algn="ctr"/>
              <a:r>
                <a:rPr lang="en-US" sz="1200" b="1">
                  <a:solidFill>
                    <a:srgbClr val="2E5B78"/>
                  </a:solidFill>
                  <a:effectLst/>
                  <a:latin typeface="+mj-lt"/>
                  <a:ea typeface="SimSun" panose="02010600030101010101" pitchFamily="2" charset="-122"/>
                </a:rPr>
                <a:t>Metering rate by </a:t>
              </a:r>
              <a:r>
                <a:rPr lang="en-US" sz="1200" b="1">
                  <a:solidFill>
                    <a:srgbClr val="2E5B78"/>
                  </a:solidFill>
                  <a:latin typeface="+mj-lt"/>
                  <a:ea typeface="SimSun" panose="02010600030101010101" pitchFamily="2" charset="-122"/>
                </a:rPr>
                <a:t>q</a:t>
              </a:r>
              <a:r>
                <a:rPr lang="en-US" sz="1200" b="1">
                  <a:solidFill>
                    <a:srgbClr val="2E5B78"/>
                  </a:solidFill>
                  <a:effectLst/>
                  <a:latin typeface="+mj-lt"/>
                  <a:ea typeface="SimSun" panose="02010600030101010101" pitchFamily="2" charset="-122"/>
                </a:rPr>
                <a:t>ueue </a:t>
              </a:r>
              <a:r>
                <a:rPr lang="en-US" sz="1200" b="1">
                  <a:solidFill>
                    <a:srgbClr val="2E5B78"/>
                  </a:solidFill>
                  <a:latin typeface="+mj-lt"/>
                  <a:ea typeface="SimSun" panose="02010600030101010101" pitchFamily="2" charset="-122"/>
                </a:rPr>
                <a:t>override</a:t>
              </a:r>
              <a:endParaRPr lang="en-US" sz="1200" b="1">
                <a:solidFill>
                  <a:srgbClr val="2E5B78"/>
                </a:solidFill>
                <a:latin typeface="+mj-lt"/>
              </a:endParaRPr>
            </a:p>
          </p:txBody>
        </p:sp>
        <p:cxnSp>
          <p:nvCxnSpPr>
            <p:cNvPr id="11" name="Straight Arrow Connector 10">
              <a:extLst>
                <a:ext uri="{FF2B5EF4-FFF2-40B4-BE49-F238E27FC236}">
                  <a16:creationId xmlns:a16="http://schemas.microsoft.com/office/drawing/2014/main" id="{35B5778C-4E7B-6F22-ACEB-DB128E50B50C}"/>
                </a:ext>
              </a:extLst>
            </p:cNvPr>
            <p:cNvCxnSpPr>
              <a:cxnSpLocks/>
              <a:stCxn id="9" idx="3"/>
            </p:cNvCxnSpPr>
            <p:nvPr/>
          </p:nvCxnSpPr>
          <p:spPr>
            <a:xfrm>
              <a:off x="2890943" y="2855608"/>
              <a:ext cx="263467" cy="214058"/>
            </a:xfrm>
            <a:prstGeom prst="straightConnector1">
              <a:avLst/>
            </a:prstGeom>
            <a:ln w="19050">
              <a:solidFill>
                <a:srgbClr val="2E5B7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6E22C6-926A-0925-3C85-E2412476DD59}"/>
                </a:ext>
              </a:extLst>
            </p:cNvPr>
            <p:cNvCxnSpPr>
              <a:cxnSpLocks/>
              <a:stCxn id="10" idx="1"/>
            </p:cNvCxnSpPr>
            <p:nvPr/>
          </p:nvCxnSpPr>
          <p:spPr>
            <a:xfrm flipH="1" flipV="1">
              <a:off x="5060129" y="3729324"/>
              <a:ext cx="374913" cy="216475"/>
            </a:xfrm>
            <a:prstGeom prst="straightConnector1">
              <a:avLst/>
            </a:prstGeom>
            <a:ln w="19050">
              <a:solidFill>
                <a:srgbClr val="2E5B7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FC2AF0A-8693-0939-BBF9-27516BA9284B}"/>
                </a:ext>
              </a:extLst>
            </p:cNvPr>
            <p:cNvCxnSpPr>
              <a:cxnSpLocks/>
              <a:stCxn id="8" idx="0"/>
            </p:cNvCxnSpPr>
            <p:nvPr/>
          </p:nvCxnSpPr>
          <p:spPr>
            <a:xfrm flipV="1">
              <a:off x="3022690" y="3689664"/>
              <a:ext cx="744332" cy="22583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BE68F1-1EBD-779E-6283-601B15047780}"/>
                </a:ext>
              </a:extLst>
            </p:cNvPr>
            <p:cNvSpPr txBox="1"/>
            <p:nvPr/>
          </p:nvSpPr>
          <p:spPr>
            <a:xfrm>
              <a:off x="3985418" y="4028005"/>
              <a:ext cx="1506394" cy="461665"/>
            </a:xfrm>
            <a:prstGeom prst="rect">
              <a:avLst/>
            </a:prstGeom>
            <a:noFill/>
          </p:spPr>
          <p:txBody>
            <a:bodyPr wrap="square">
              <a:spAutoFit/>
            </a:bodyPr>
            <a:lstStyle/>
            <a:p>
              <a:r>
                <a:rPr lang="en-US" sz="1200" b="1">
                  <a:solidFill>
                    <a:srgbClr val="C00000"/>
                  </a:solidFill>
                  <a:effectLst/>
                  <a:latin typeface="+mj-lt"/>
                  <a:ea typeface="SimSun" panose="02010600030101010101" pitchFamily="2" charset="-122"/>
                </a:rPr>
                <a:t>Metering rate by queue control</a:t>
              </a:r>
              <a:endParaRPr lang="en-US" sz="1200" b="1">
                <a:solidFill>
                  <a:srgbClr val="C00000"/>
                </a:solidFill>
                <a:latin typeface="+mj-lt"/>
              </a:endParaRPr>
            </a:p>
          </p:txBody>
        </p:sp>
        <p:cxnSp>
          <p:nvCxnSpPr>
            <p:cNvPr id="16" name="Straight Arrow Connector 15">
              <a:extLst>
                <a:ext uri="{FF2B5EF4-FFF2-40B4-BE49-F238E27FC236}">
                  <a16:creationId xmlns:a16="http://schemas.microsoft.com/office/drawing/2014/main" id="{61EF8275-B57F-7059-4855-55BC274ACCF3}"/>
                </a:ext>
              </a:extLst>
            </p:cNvPr>
            <p:cNvCxnSpPr>
              <a:cxnSpLocks/>
              <a:stCxn id="15" idx="0"/>
            </p:cNvCxnSpPr>
            <p:nvPr/>
          </p:nvCxnSpPr>
          <p:spPr>
            <a:xfrm flipH="1" flipV="1">
              <a:off x="4447555" y="3664721"/>
              <a:ext cx="291060" cy="36328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59CC602A-B643-214B-C789-B7087973C163}"/>
              </a:ext>
            </a:extLst>
          </p:cNvPr>
          <p:cNvSpPr txBox="1"/>
          <p:nvPr/>
        </p:nvSpPr>
        <p:spPr>
          <a:xfrm>
            <a:off x="4615285" y="2721598"/>
            <a:ext cx="1623195" cy="461665"/>
          </a:xfrm>
          <a:prstGeom prst="rect">
            <a:avLst/>
          </a:prstGeom>
          <a:noFill/>
        </p:spPr>
        <p:txBody>
          <a:bodyPr wrap="square">
            <a:spAutoFit/>
          </a:bodyPr>
          <a:lstStyle/>
          <a:p>
            <a:pPr algn="ctr"/>
            <a:r>
              <a:rPr lang="en-US" sz="1200" b="1">
                <a:solidFill>
                  <a:srgbClr val="2E5B78"/>
                </a:solidFill>
                <a:effectLst/>
                <a:latin typeface="+mj-lt"/>
                <a:ea typeface="SimSun" panose="02010600030101010101" pitchFamily="2" charset="-122"/>
              </a:rPr>
              <a:t>Metering rates by the coordination</a:t>
            </a:r>
            <a:endParaRPr lang="en-US" sz="1200" b="1">
              <a:solidFill>
                <a:srgbClr val="2E5B78"/>
              </a:solidFill>
              <a:latin typeface="+mj-lt"/>
            </a:endParaRPr>
          </a:p>
        </p:txBody>
      </p:sp>
      <p:cxnSp>
        <p:nvCxnSpPr>
          <p:cNvPr id="20" name="Straight Arrow Connector 19">
            <a:extLst>
              <a:ext uri="{FF2B5EF4-FFF2-40B4-BE49-F238E27FC236}">
                <a16:creationId xmlns:a16="http://schemas.microsoft.com/office/drawing/2014/main" id="{FBFCA150-7DDE-B3BC-C421-896E81CBA7B7}"/>
              </a:ext>
            </a:extLst>
          </p:cNvPr>
          <p:cNvCxnSpPr>
            <a:cxnSpLocks/>
            <a:stCxn id="19" idx="1"/>
          </p:cNvCxnSpPr>
          <p:nvPr/>
        </p:nvCxnSpPr>
        <p:spPr>
          <a:xfrm flipH="1">
            <a:off x="4333931" y="2952431"/>
            <a:ext cx="281354" cy="270726"/>
          </a:xfrm>
          <a:prstGeom prst="straightConnector1">
            <a:avLst/>
          </a:prstGeom>
          <a:ln w="19050">
            <a:solidFill>
              <a:srgbClr val="2E5B78"/>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8">
            <a:extLst>
              <a:ext uri="{FF2B5EF4-FFF2-40B4-BE49-F238E27FC236}">
                <a16:creationId xmlns:a16="http://schemas.microsoft.com/office/drawing/2014/main" id="{16232229-8468-4DA0-4E56-EB6C7EE3FA90}"/>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32</a:t>
            </a:fld>
            <a:endParaRPr lang="en-US" altLang="en-US" sz="750" b="1">
              <a:solidFill>
                <a:schemeClr val="tx1"/>
              </a:solidFill>
            </a:endParaRPr>
          </a:p>
        </p:txBody>
      </p:sp>
    </p:spTree>
    <p:extLst>
      <p:ext uri="{BB962C8B-B14F-4D97-AF65-F5344CB8AC3E}">
        <p14:creationId xmlns:p14="http://schemas.microsoft.com/office/powerpoint/2010/main" val="1187599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p:txBody>
          <a:bodyPr/>
          <a:lstStyle/>
          <a:p>
            <a:r>
              <a:rPr lang="en-US"/>
              <a:t>Recent Studies on Ramp Metering</a:t>
            </a:r>
          </a:p>
        </p:txBody>
      </p:sp>
      <p:sp>
        <p:nvSpPr>
          <p:cNvPr id="3" name="Content Placeholder 2">
            <a:extLst>
              <a:ext uri="{FF2B5EF4-FFF2-40B4-BE49-F238E27FC236}">
                <a16:creationId xmlns:a16="http://schemas.microsoft.com/office/drawing/2014/main" id="{D15E6C07-A5E6-58D2-DD00-C1C4AC45A0BD}"/>
              </a:ext>
            </a:extLst>
          </p:cNvPr>
          <p:cNvSpPr>
            <a:spLocks noGrp="1"/>
          </p:cNvSpPr>
          <p:nvPr>
            <p:ph sz="quarter" idx="10"/>
          </p:nvPr>
        </p:nvSpPr>
        <p:spPr>
          <a:xfrm>
            <a:off x="306747" y="1062037"/>
            <a:ext cx="8631648" cy="3358465"/>
          </a:xfrm>
        </p:spPr>
        <p:txBody>
          <a:bodyPr/>
          <a:lstStyle/>
          <a:p>
            <a:pPr marL="0" indent="0">
              <a:buNone/>
            </a:pPr>
            <a:r>
              <a:rPr lang="en-US" sz="1400" dirty="0"/>
              <a:t>Recent ramp metering studies were reviewed to guide the team in selecting performance measures and assessing benefits of locally responsive or system-wide strategies, </a:t>
            </a:r>
            <a:r>
              <a:rPr lang="en-US" sz="1400" b="1" dirty="0"/>
              <a:t>without CAT data integration</a:t>
            </a:r>
            <a:r>
              <a:rPr lang="en-US" sz="1400" dirty="0"/>
              <a:t>.</a:t>
            </a:r>
          </a:p>
          <a:p>
            <a:r>
              <a:rPr lang="en-US" sz="1400" b="1" dirty="0">
                <a:latin typeface="+mj-lt"/>
                <a:ea typeface="SimSun" panose="02010600030101010101" pitchFamily="2" charset="-122"/>
              </a:rPr>
              <a:t>Reduced travel time: </a:t>
            </a:r>
            <a:r>
              <a:rPr lang="en-US" sz="1400" dirty="0">
                <a:effectLst/>
                <a:latin typeface="+mj-lt"/>
                <a:ea typeface="SimSun" panose="02010600030101010101" pitchFamily="2" charset="-122"/>
              </a:rPr>
              <a:t>2.5% (transitional traffic) and 13.2% (congested traffic) (Abdel-</a:t>
            </a:r>
            <a:r>
              <a:rPr lang="en-US" sz="1400" dirty="0" err="1">
                <a:effectLst/>
                <a:latin typeface="+mj-lt"/>
                <a:ea typeface="SimSun" panose="02010600030101010101" pitchFamily="2" charset="-122"/>
              </a:rPr>
              <a:t>Aty</a:t>
            </a:r>
            <a:r>
              <a:rPr lang="en-US" sz="1400" dirty="0">
                <a:effectLst/>
                <a:latin typeface="+mj-lt"/>
                <a:ea typeface="SimSun" panose="02010600030101010101" pitchFamily="2" charset="-122"/>
              </a:rPr>
              <a:t> et al. 2019); 3% to 4% during PM peak (VSL &amp; ramp metering by Laval and Xu 2020); 5.8% (</a:t>
            </a:r>
            <a:r>
              <a:rPr lang="en-US" sz="1400" dirty="0" err="1">
                <a:effectLst/>
                <a:latin typeface="+mj-lt"/>
                <a:ea typeface="SimSun" panose="02010600030101010101" pitchFamily="2" charset="-122"/>
              </a:rPr>
              <a:t>Skabardonis</a:t>
            </a:r>
            <a:r>
              <a:rPr lang="en-US" sz="1400" dirty="0">
                <a:effectLst/>
                <a:latin typeface="+mj-lt"/>
                <a:ea typeface="SimSun" panose="02010600030101010101" pitchFamily="2" charset="-122"/>
              </a:rPr>
              <a:t> et al. 2021)</a:t>
            </a:r>
          </a:p>
          <a:p>
            <a:r>
              <a:rPr lang="en-US" sz="1400" b="1" dirty="0">
                <a:latin typeface="+mj-lt"/>
                <a:ea typeface="SimSun" panose="02010600030101010101" pitchFamily="2" charset="-122"/>
              </a:rPr>
              <a:t>Increase in </a:t>
            </a:r>
            <a:r>
              <a:rPr lang="en-US" sz="1400" b="1" dirty="0">
                <a:effectLst/>
                <a:latin typeface="+mj-lt"/>
                <a:ea typeface="SimSun" panose="02010600030101010101" pitchFamily="2" charset="-122"/>
              </a:rPr>
              <a:t>speeds </a:t>
            </a:r>
            <a:r>
              <a:rPr lang="en-US" sz="1400" dirty="0">
                <a:effectLst/>
                <a:latin typeface="+mj-lt"/>
                <a:ea typeface="SimSun" panose="02010600030101010101" pitchFamily="2" charset="-122"/>
              </a:rPr>
              <a:t>for ramp and mainline traffic: 2% (HERO, Hale et al. 2020)</a:t>
            </a:r>
          </a:p>
          <a:p>
            <a:r>
              <a:rPr lang="en-US" sz="1400" b="1" dirty="0">
                <a:latin typeface="+mj-lt"/>
                <a:ea typeface="SimSun" panose="02010600030101010101" pitchFamily="2" charset="-122"/>
              </a:rPr>
              <a:t>Reduced delay: </a:t>
            </a:r>
            <a:r>
              <a:rPr lang="en-US" sz="1400" dirty="0">
                <a:latin typeface="+mj-lt"/>
                <a:ea typeface="SimSun" panose="02010600030101010101" pitchFamily="2" charset="-122"/>
              </a:rPr>
              <a:t>9% </a:t>
            </a:r>
            <a:r>
              <a:rPr lang="en-US" sz="1400" dirty="0">
                <a:effectLst/>
                <a:latin typeface="+mj-lt"/>
                <a:ea typeface="SimSun" panose="02010600030101010101" pitchFamily="2" charset="-122"/>
              </a:rPr>
              <a:t>(Coordinated ramp metering. </a:t>
            </a:r>
            <a:r>
              <a:rPr lang="en-US" sz="1400" dirty="0" err="1">
                <a:effectLst/>
                <a:latin typeface="+mj-lt"/>
                <a:ea typeface="SimSun" panose="02010600030101010101" pitchFamily="2" charset="-122"/>
              </a:rPr>
              <a:t>Mauch</a:t>
            </a:r>
            <a:r>
              <a:rPr lang="en-US" sz="1400" dirty="0">
                <a:effectLst/>
                <a:latin typeface="+mj-lt"/>
                <a:ea typeface="SimSun" panose="02010600030101010101" pitchFamily="2" charset="-122"/>
              </a:rPr>
              <a:t> and </a:t>
            </a:r>
            <a:r>
              <a:rPr lang="en-US" sz="1400" dirty="0" err="1">
                <a:effectLst/>
                <a:latin typeface="+mj-lt"/>
                <a:ea typeface="SimSun" panose="02010600030101010101" pitchFamily="2" charset="-122"/>
              </a:rPr>
              <a:t>Skabardonis</a:t>
            </a:r>
            <a:r>
              <a:rPr lang="en-US" sz="1400" dirty="0">
                <a:effectLst/>
                <a:latin typeface="+mj-lt"/>
                <a:ea typeface="SimSun" panose="02010600030101010101" pitchFamily="2" charset="-122"/>
              </a:rPr>
              <a:t> 2021); 11.5% (</a:t>
            </a:r>
            <a:r>
              <a:rPr lang="en-US" sz="1400" dirty="0" err="1">
                <a:effectLst/>
                <a:latin typeface="+mj-lt"/>
                <a:ea typeface="SimSun" panose="02010600030101010101" pitchFamily="2" charset="-122"/>
              </a:rPr>
              <a:t>Skabardonis</a:t>
            </a:r>
            <a:r>
              <a:rPr lang="en-US" sz="1400" dirty="0">
                <a:effectLst/>
                <a:latin typeface="+mj-lt"/>
                <a:ea typeface="SimSun" panose="02010600030101010101" pitchFamily="2" charset="-122"/>
              </a:rPr>
              <a:t> et al. 2021)</a:t>
            </a:r>
          </a:p>
          <a:p>
            <a:r>
              <a:rPr lang="en-US" sz="1400" b="1" dirty="0">
                <a:latin typeface="+mj-lt"/>
                <a:ea typeface="SimSun" panose="02010600030101010101" pitchFamily="2" charset="-122"/>
              </a:rPr>
              <a:t>Improved </a:t>
            </a:r>
            <a:r>
              <a:rPr lang="en-US" sz="1400" b="1" dirty="0">
                <a:effectLst/>
                <a:latin typeface="+mj-lt"/>
                <a:ea typeface="SimSun" panose="02010600030101010101" pitchFamily="2" charset="-122"/>
              </a:rPr>
              <a:t>travel time reliability: </a:t>
            </a:r>
            <a:r>
              <a:rPr lang="en-US" sz="1400" dirty="0">
                <a:effectLst/>
                <a:latin typeface="+mj-lt"/>
                <a:ea typeface="SimSun" panose="02010600030101010101" pitchFamily="2" charset="-122"/>
              </a:rPr>
              <a:t>28% (Coordinated ramp metering, </a:t>
            </a:r>
            <a:r>
              <a:rPr lang="en-US" sz="1400" dirty="0" err="1">
                <a:effectLst/>
                <a:latin typeface="+mj-lt"/>
                <a:ea typeface="SimSun" panose="02010600030101010101" pitchFamily="2" charset="-122"/>
              </a:rPr>
              <a:t>Mauch</a:t>
            </a:r>
            <a:r>
              <a:rPr lang="en-US" sz="1400" dirty="0">
                <a:effectLst/>
                <a:latin typeface="+mj-lt"/>
                <a:ea typeface="SimSun" panose="02010600030101010101" pitchFamily="2" charset="-122"/>
              </a:rPr>
              <a:t> and </a:t>
            </a:r>
            <a:r>
              <a:rPr lang="en-US" sz="1400" dirty="0" err="1">
                <a:effectLst/>
                <a:latin typeface="+mj-lt"/>
                <a:ea typeface="SimSun" panose="02010600030101010101" pitchFamily="2" charset="-122"/>
              </a:rPr>
              <a:t>Skabardonis</a:t>
            </a:r>
            <a:r>
              <a:rPr lang="en-US" sz="1400" dirty="0">
                <a:effectLst/>
                <a:latin typeface="+mj-lt"/>
                <a:ea typeface="SimSun" panose="02010600030101010101" pitchFamily="2" charset="-122"/>
              </a:rPr>
              <a:t> 2021)</a:t>
            </a:r>
          </a:p>
          <a:p>
            <a:r>
              <a:rPr lang="en-US" sz="1400" b="1" dirty="0">
                <a:latin typeface="+mj-lt"/>
                <a:ea typeface="SimSun" panose="02010600030101010101" pitchFamily="2" charset="-122"/>
              </a:rPr>
              <a:t>Reduce crash risk: </a:t>
            </a:r>
            <a:r>
              <a:rPr lang="en-US" sz="1400" dirty="0">
                <a:latin typeface="+mj-lt"/>
                <a:ea typeface="SimSun" panose="02010600030101010101" pitchFamily="2" charset="-122"/>
              </a:rPr>
              <a:t>up to 22.7% </a:t>
            </a:r>
            <a:r>
              <a:rPr lang="en-US" sz="1400" dirty="0">
                <a:effectLst/>
                <a:latin typeface="+mj-lt"/>
                <a:ea typeface="SimSun" panose="02010600030101010101" pitchFamily="2" charset="-122"/>
              </a:rPr>
              <a:t>(Abdel-</a:t>
            </a:r>
            <a:r>
              <a:rPr lang="en-US" sz="1400" dirty="0" err="1">
                <a:effectLst/>
                <a:latin typeface="+mj-lt"/>
                <a:ea typeface="SimSun" panose="02010600030101010101" pitchFamily="2" charset="-122"/>
              </a:rPr>
              <a:t>Aty</a:t>
            </a:r>
            <a:r>
              <a:rPr lang="en-US" sz="1400" dirty="0">
                <a:effectLst/>
                <a:latin typeface="+mj-lt"/>
                <a:ea typeface="SimSun" panose="02010600030101010101" pitchFamily="2" charset="-122"/>
              </a:rPr>
              <a:t> et al. 2019)</a:t>
            </a:r>
          </a:p>
        </p:txBody>
      </p:sp>
      <p:sp>
        <p:nvSpPr>
          <p:cNvPr id="6" name="TextBox 5">
            <a:extLst>
              <a:ext uri="{FF2B5EF4-FFF2-40B4-BE49-F238E27FC236}">
                <a16:creationId xmlns:a16="http://schemas.microsoft.com/office/drawing/2014/main" id="{94014119-3778-7D26-2E7C-60DA44CB3A09}"/>
              </a:ext>
            </a:extLst>
          </p:cNvPr>
          <p:cNvSpPr txBox="1"/>
          <p:nvPr/>
        </p:nvSpPr>
        <p:spPr>
          <a:xfrm>
            <a:off x="1144354" y="4012935"/>
            <a:ext cx="7182638" cy="738664"/>
          </a:xfrm>
          <a:prstGeom prst="rect">
            <a:avLst/>
          </a:prstGeom>
          <a:solidFill>
            <a:srgbClr val="EAEBEA"/>
          </a:solidFill>
        </p:spPr>
        <p:txBody>
          <a:bodyPr wrap="square">
            <a:spAutoFit/>
          </a:bodyPr>
          <a:lstStyle/>
          <a:p>
            <a:r>
              <a:rPr lang="en-US" sz="1400"/>
              <a:t>Previous studies on ramp metering mainly compared ramp metering to not using it, while this study compared ramp metering controls with and without CAT data integration. Benefits discussed are solely due to incorporating CAT data into ramp metering control.</a:t>
            </a:r>
          </a:p>
        </p:txBody>
      </p:sp>
      <p:sp>
        <p:nvSpPr>
          <p:cNvPr id="4" name="TextBox 8">
            <a:extLst>
              <a:ext uri="{FF2B5EF4-FFF2-40B4-BE49-F238E27FC236}">
                <a16:creationId xmlns:a16="http://schemas.microsoft.com/office/drawing/2014/main" id="{EF12B51F-F8F9-2707-58AD-E2D26ECCF249}"/>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33</a:t>
            </a:fld>
            <a:endParaRPr lang="en-US" altLang="en-US" sz="750" b="1">
              <a:solidFill>
                <a:schemeClr val="tx1"/>
              </a:solidFill>
            </a:endParaRPr>
          </a:p>
        </p:txBody>
      </p:sp>
    </p:spTree>
    <p:extLst>
      <p:ext uri="{BB962C8B-B14F-4D97-AF65-F5344CB8AC3E}">
        <p14:creationId xmlns:p14="http://schemas.microsoft.com/office/powerpoint/2010/main" val="4070407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44C4-1ED1-196E-96F7-9D6EB8DDC49C}"/>
              </a:ext>
            </a:extLst>
          </p:cNvPr>
          <p:cNvSpPr>
            <a:spLocks noGrp="1"/>
          </p:cNvSpPr>
          <p:nvPr>
            <p:ph type="title"/>
          </p:nvPr>
        </p:nvSpPr>
        <p:spPr/>
        <p:txBody>
          <a:bodyPr/>
          <a:lstStyle/>
          <a:p>
            <a:r>
              <a:rPr lang="en-US"/>
              <a:t>Selected Performance Measures</a:t>
            </a:r>
          </a:p>
        </p:txBody>
      </p:sp>
      <p:graphicFrame>
        <p:nvGraphicFramePr>
          <p:cNvPr id="6" name="Table 5">
            <a:extLst>
              <a:ext uri="{FF2B5EF4-FFF2-40B4-BE49-F238E27FC236}">
                <a16:creationId xmlns:a16="http://schemas.microsoft.com/office/drawing/2014/main" id="{44F70F86-0D29-9163-D836-D6A1BB5B1C78}"/>
              </a:ext>
            </a:extLst>
          </p:cNvPr>
          <p:cNvGraphicFramePr>
            <a:graphicFrameLocks noGrp="1"/>
          </p:cNvGraphicFramePr>
          <p:nvPr/>
        </p:nvGraphicFramePr>
        <p:xfrm>
          <a:off x="400389" y="1644316"/>
          <a:ext cx="8250015" cy="3059720"/>
        </p:xfrm>
        <a:graphic>
          <a:graphicData uri="http://schemas.openxmlformats.org/drawingml/2006/table">
            <a:tbl>
              <a:tblPr firstRow="1" firstCol="1" bandRow="1">
                <a:tableStyleId>{5C22544A-7EE6-4342-B048-85BDC9FD1C3A}</a:tableStyleId>
              </a:tblPr>
              <a:tblGrid>
                <a:gridCol w="709500">
                  <a:extLst>
                    <a:ext uri="{9D8B030D-6E8A-4147-A177-3AD203B41FA5}">
                      <a16:colId xmlns:a16="http://schemas.microsoft.com/office/drawing/2014/main" val="2800459766"/>
                    </a:ext>
                  </a:extLst>
                </a:gridCol>
                <a:gridCol w="2293411">
                  <a:extLst>
                    <a:ext uri="{9D8B030D-6E8A-4147-A177-3AD203B41FA5}">
                      <a16:colId xmlns:a16="http://schemas.microsoft.com/office/drawing/2014/main" val="1005638171"/>
                    </a:ext>
                  </a:extLst>
                </a:gridCol>
                <a:gridCol w="3265450">
                  <a:extLst>
                    <a:ext uri="{9D8B030D-6E8A-4147-A177-3AD203B41FA5}">
                      <a16:colId xmlns:a16="http://schemas.microsoft.com/office/drawing/2014/main" val="3959696213"/>
                    </a:ext>
                  </a:extLst>
                </a:gridCol>
                <a:gridCol w="1981654">
                  <a:extLst>
                    <a:ext uri="{9D8B030D-6E8A-4147-A177-3AD203B41FA5}">
                      <a16:colId xmlns:a16="http://schemas.microsoft.com/office/drawing/2014/main" val="73494096"/>
                    </a:ext>
                  </a:extLst>
                </a:gridCol>
              </a:tblGrid>
              <a:tr h="190236">
                <a:tc>
                  <a:txBody>
                    <a:bodyPr/>
                    <a:lstStyle/>
                    <a:p>
                      <a:pPr marL="0" marR="0" algn="ctr">
                        <a:lnSpc>
                          <a:spcPct val="110000"/>
                        </a:lnSpc>
                        <a:spcBef>
                          <a:spcPts val="100"/>
                        </a:spcBef>
                        <a:spcAft>
                          <a:spcPts val="100"/>
                        </a:spcAft>
                      </a:pPr>
                      <a:r>
                        <a:rPr lang="en-US" sz="1200">
                          <a:effectLst/>
                        </a:rPr>
                        <a:t>Index</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l">
                        <a:lnSpc>
                          <a:spcPct val="110000"/>
                        </a:lnSpc>
                        <a:spcBef>
                          <a:spcPts val="100"/>
                        </a:spcBef>
                        <a:spcAft>
                          <a:spcPts val="100"/>
                        </a:spcAft>
                      </a:pPr>
                      <a:r>
                        <a:rPr lang="en-US" sz="1200">
                          <a:effectLst/>
                        </a:rPr>
                        <a:t>Geometry Category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l">
                        <a:lnSpc>
                          <a:spcPct val="110000"/>
                        </a:lnSpc>
                        <a:spcBef>
                          <a:spcPts val="100"/>
                        </a:spcBef>
                        <a:spcAft>
                          <a:spcPts val="100"/>
                        </a:spcAft>
                      </a:pPr>
                      <a:r>
                        <a:rPr lang="en-US" sz="1200">
                          <a:effectLst/>
                        </a:rPr>
                        <a:t>Performance Measures</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l">
                        <a:lnSpc>
                          <a:spcPct val="110000"/>
                        </a:lnSpc>
                        <a:spcBef>
                          <a:spcPts val="100"/>
                        </a:spcBef>
                        <a:spcAft>
                          <a:spcPts val="100"/>
                        </a:spcAft>
                      </a:pPr>
                      <a:r>
                        <a:rPr lang="en-US" sz="1200">
                          <a:effectLst/>
                        </a:rPr>
                        <a:t>Goal Area</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13357782"/>
                  </a:ext>
                </a:extLst>
              </a:tr>
              <a:tr h="190236">
                <a:tc>
                  <a:txBody>
                    <a:bodyPr/>
                    <a:lstStyle/>
                    <a:p>
                      <a:pPr marL="0" marR="0">
                        <a:lnSpc>
                          <a:spcPct val="110000"/>
                        </a:lnSpc>
                        <a:spcBef>
                          <a:spcPts val="100"/>
                        </a:spcBef>
                        <a:spcAft>
                          <a:spcPts val="100"/>
                        </a:spcAft>
                      </a:pPr>
                      <a:r>
                        <a:rPr lang="en-US" sz="1200">
                          <a:effectLst/>
                        </a:rPr>
                        <a:t>1</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Network</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Average travel time per vehicle</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Mobility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01620091"/>
                  </a:ext>
                </a:extLst>
              </a:tr>
              <a:tr h="190236">
                <a:tc>
                  <a:txBody>
                    <a:bodyPr/>
                    <a:lstStyle/>
                    <a:p>
                      <a:pPr marL="0" marR="0">
                        <a:lnSpc>
                          <a:spcPct val="110000"/>
                        </a:lnSpc>
                        <a:spcBef>
                          <a:spcPts val="100"/>
                        </a:spcBef>
                        <a:spcAft>
                          <a:spcPts val="100"/>
                        </a:spcAft>
                      </a:pPr>
                      <a:r>
                        <a:rPr lang="en-US" sz="1200">
                          <a:effectLst/>
                        </a:rPr>
                        <a:t>2</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Mainline</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Average corridor travel time</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Mobility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71409163"/>
                  </a:ext>
                </a:extLst>
              </a:tr>
              <a:tr h="190236">
                <a:tc>
                  <a:txBody>
                    <a:bodyPr/>
                    <a:lstStyle/>
                    <a:p>
                      <a:pPr marL="0" marR="0">
                        <a:lnSpc>
                          <a:spcPct val="110000"/>
                        </a:lnSpc>
                        <a:spcBef>
                          <a:spcPts val="100"/>
                        </a:spcBef>
                        <a:spcAft>
                          <a:spcPts val="100"/>
                        </a:spcAft>
                      </a:pPr>
                      <a:r>
                        <a:rPr lang="en-US" sz="1200">
                          <a:effectLst/>
                        </a:rPr>
                        <a:t>3</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Network</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Average travel speed per vehicle </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Mobility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50510419"/>
                  </a:ext>
                </a:extLst>
              </a:tr>
              <a:tr h="190236">
                <a:tc>
                  <a:txBody>
                    <a:bodyPr/>
                    <a:lstStyle/>
                    <a:p>
                      <a:pPr marL="0" marR="0">
                        <a:lnSpc>
                          <a:spcPct val="110000"/>
                        </a:lnSpc>
                        <a:spcBef>
                          <a:spcPts val="100"/>
                        </a:spcBef>
                        <a:spcAft>
                          <a:spcPts val="100"/>
                        </a:spcAft>
                      </a:pPr>
                      <a:r>
                        <a:rPr lang="en-US" sz="1200">
                          <a:effectLst/>
                        </a:rPr>
                        <a:t>4</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Network</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Spatial distribution of travel speeds</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Mobility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511565"/>
                  </a:ext>
                </a:extLst>
              </a:tr>
              <a:tr h="190236">
                <a:tc>
                  <a:txBody>
                    <a:bodyPr/>
                    <a:lstStyle/>
                    <a:p>
                      <a:pPr marL="0" marR="0">
                        <a:lnSpc>
                          <a:spcPct val="110000"/>
                        </a:lnSpc>
                        <a:spcBef>
                          <a:spcPts val="100"/>
                        </a:spcBef>
                        <a:spcAft>
                          <a:spcPts val="100"/>
                        </a:spcAft>
                      </a:pPr>
                      <a:r>
                        <a:rPr lang="en-US" sz="1200">
                          <a:effectLst/>
                        </a:rPr>
                        <a:t>5</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Mainline</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Number of stops per vehicle</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Mobility </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48339171"/>
                  </a:ext>
                </a:extLst>
              </a:tr>
              <a:tr h="396416">
                <a:tc>
                  <a:txBody>
                    <a:bodyPr/>
                    <a:lstStyle/>
                    <a:p>
                      <a:pPr marL="0" marR="0">
                        <a:lnSpc>
                          <a:spcPct val="110000"/>
                        </a:lnSpc>
                        <a:spcBef>
                          <a:spcPts val="100"/>
                        </a:spcBef>
                        <a:spcAft>
                          <a:spcPts val="100"/>
                        </a:spcAft>
                      </a:pPr>
                      <a:r>
                        <a:rPr lang="en-US" sz="1200">
                          <a:effectLst/>
                        </a:rPr>
                        <a:t>6</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dirty="0">
                          <a:effectLst/>
                        </a:rPr>
                        <a:t>On-ramp</a:t>
                      </a:r>
                      <a:endParaRPr lang="en-US"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Ramp saturation per ramp (ramp queue length/storage capacity)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Mobility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23754064"/>
                  </a:ext>
                </a:extLst>
              </a:tr>
              <a:tr h="190236">
                <a:tc>
                  <a:txBody>
                    <a:bodyPr/>
                    <a:lstStyle/>
                    <a:p>
                      <a:pPr marL="0" marR="0">
                        <a:lnSpc>
                          <a:spcPct val="110000"/>
                        </a:lnSpc>
                        <a:spcBef>
                          <a:spcPts val="100"/>
                        </a:spcBef>
                        <a:spcAft>
                          <a:spcPts val="100"/>
                        </a:spcAft>
                      </a:pPr>
                      <a:r>
                        <a:rPr lang="en-US" sz="1200">
                          <a:effectLst/>
                        </a:rPr>
                        <a:t>7</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Network</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The ratio of VMT/VHT</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Efficiency/Productivity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97513031"/>
                  </a:ext>
                </a:extLst>
              </a:tr>
              <a:tr h="190236">
                <a:tc>
                  <a:txBody>
                    <a:bodyPr/>
                    <a:lstStyle/>
                    <a:p>
                      <a:pPr marL="0" marR="0">
                        <a:lnSpc>
                          <a:spcPct val="110000"/>
                        </a:lnSpc>
                        <a:spcBef>
                          <a:spcPts val="100"/>
                        </a:spcBef>
                        <a:spcAft>
                          <a:spcPts val="100"/>
                        </a:spcAft>
                      </a:pPr>
                      <a:r>
                        <a:rPr lang="en-US" sz="1200">
                          <a:effectLst/>
                        </a:rPr>
                        <a:t>8</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dirty="0">
                          <a:effectLst/>
                        </a:rPr>
                        <a:t>Network</a:t>
                      </a:r>
                      <a:endParaRPr lang="en-US"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Traffic throughput</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Efficiency/Productivity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78467128"/>
                  </a:ext>
                </a:extLst>
              </a:tr>
              <a:tr h="190236">
                <a:tc>
                  <a:txBody>
                    <a:bodyPr/>
                    <a:lstStyle/>
                    <a:p>
                      <a:pPr marL="0" marR="0">
                        <a:lnSpc>
                          <a:spcPct val="110000"/>
                        </a:lnSpc>
                        <a:spcBef>
                          <a:spcPts val="100"/>
                        </a:spcBef>
                        <a:spcAft>
                          <a:spcPts val="100"/>
                        </a:spcAft>
                      </a:pPr>
                      <a:r>
                        <a:rPr lang="en-US" sz="1200">
                          <a:effectLst/>
                        </a:rPr>
                        <a:t>9</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Mainline</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Travel time indexes (TTI)</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Reliability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55510687"/>
                  </a:ext>
                </a:extLst>
              </a:tr>
              <a:tr h="190236">
                <a:tc>
                  <a:txBody>
                    <a:bodyPr/>
                    <a:lstStyle/>
                    <a:p>
                      <a:pPr marL="0" marR="0">
                        <a:lnSpc>
                          <a:spcPct val="110000"/>
                        </a:lnSpc>
                        <a:spcBef>
                          <a:spcPts val="100"/>
                        </a:spcBef>
                        <a:spcAft>
                          <a:spcPts val="100"/>
                        </a:spcAft>
                      </a:pPr>
                      <a:r>
                        <a:rPr lang="en-US" sz="1200">
                          <a:effectLst/>
                        </a:rPr>
                        <a:t>10</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Mainline</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Buffer index (BI)</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Reliability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6371188"/>
                  </a:ext>
                </a:extLst>
              </a:tr>
              <a:tr h="190236">
                <a:tc>
                  <a:txBody>
                    <a:bodyPr/>
                    <a:lstStyle/>
                    <a:p>
                      <a:pPr marL="0" marR="0">
                        <a:lnSpc>
                          <a:spcPct val="110000"/>
                        </a:lnSpc>
                        <a:spcBef>
                          <a:spcPts val="100"/>
                        </a:spcBef>
                        <a:spcAft>
                          <a:spcPts val="100"/>
                        </a:spcAft>
                      </a:pPr>
                      <a:r>
                        <a:rPr lang="en-US" sz="1200">
                          <a:effectLst/>
                        </a:rPr>
                        <a:t>11</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Mainline</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Planning time index (PTI)</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Reliability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03495337"/>
                  </a:ext>
                </a:extLst>
              </a:tr>
              <a:tr h="190236">
                <a:tc>
                  <a:txBody>
                    <a:bodyPr/>
                    <a:lstStyle/>
                    <a:p>
                      <a:pPr marL="0" marR="0">
                        <a:lnSpc>
                          <a:spcPct val="110000"/>
                        </a:lnSpc>
                        <a:spcBef>
                          <a:spcPts val="100"/>
                        </a:spcBef>
                        <a:spcAft>
                          <a:spcPts val="100"/>
                        </a:spcAft>
                      </a:pPr>
                      <a:r>
                        <a:rPr lang="en-US" sz="1200">
                          <a:effectLst/>
                        </a:rPr>
                        <a:t>12</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Mainline</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Congestion frequency index (CFI)</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Reliability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78847758"/>
                  </a:ext>
                </a:extLst>
              </a:tr>
              <a:tr h="190236">
                <a:tc>
                  <a:txBody>
                    <a:bodyPr/>
                    <a:lstStyle/>
                    <a:p>
                      <a:pPr marL="0" marR="0">
                        <a:lnSpc>
                          <a:spcPct val="110000"/>
                        </a:lnSpc>
                        <a:spcBef>
                          <a:spcPts val="100"/>
                        </a:spcBef>
                        <a:spcAft>
                          <a:spcPts val="100"/>
                        </a:spcAft>
                      </a:pPr>
                      <a:r>
                        <a:rPr lang="en-US" sz="1200">
                          <a:effectLst/>
                        </a:rPr>
                        <a:t>13</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dirty="0">
                          <a:effectLst/>
                        </a:rPr>
                        <a:t>Network</a:t>
                      </a:r>
                      <a:endParaRPr lang="en-US"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Variance of vehicle speed</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Safety</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45334709"/>
                  </a:ext>
                </a:extLst>
              </a:tr>
              <a:tr h="190236">
                <a:tc>
                  <a:txBody>
                    <a:bodyPr/>
                    <a:lstStyle/>
                    <a:p>
                      <a:pPr marL="0" marR="0">
                        <a:lnSpc>
                          <a:spcPct val="110000"/>
                        </a:lnSpc>
                        <a:spcBef>
                          <a:spcPts val="100"/>
                        </a:spcBef>
                        <a:spcAft>
                          <a:spcPts val="100"/>
                        </a:spcAft>
                      </a:pPr>
                      <a:r>
                        <a:rPr lang="en-US" sz="1200">
                          <a:effectLst/>
                        </a:rPr>
                        <a:t>14</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Mainline/On-ramp merging area</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a:effectLst/>
                        </a:rPr>
                        <a:t>Number of hard braking events</a:t>
                      </a:r>
                      <a:endParaRPr lang="en-US" sz="12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0000"/>
                        </a:lnSpc>
                        <a:spcBef>
                          <a:spcPts val="100"/>
                        </a:spcBef>
                        <a:spcAft>
                          <a:spcPts val="100"/>
                        </a:spcAft>
                      </a:pPr>
                      <a:r>
                        <a:rPr lang="en-US" sz="1200" dirty="0">
                          <a:effectLst/>
                        </a:rPr>
                        <a:t>Safety</a:t>
                      </a:r>
                      <a:endParaRPr lang="en-US" sz="12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76118142"/>
                  </a:ext>
                </a:extLst>
              </a:tr>
            </a:tbl>
          </a:graphicData>
        </a:graphic>
      </p:graphicFrame>
      <p:sp>
        <p:nvSpPr>
          <p:cNvPr id="7" name="Content Placeholder 2">
            <a:extLst>
              <a:ext uri="{FF2B5EF4-FFF2-40B4-BE49-F238E27FC236}">
                <a16:creationId xmlns:a16="http://schemas.microsoft.com/office/drawing/2014/main" id="{276CC2E5-9933-B6A9-F530-9BB9A4520451}"/>
              </a:ext>
            </a:extLst>
          </p:cNvPr>
          <p:cNvSpPr txBox="1">
            <a:spLocks/>
          </p:cNvSpPr>
          <p:nvPr/>
        </p:nvSpPr>
        <p:spPr>
          <a:xfrm>
            <a:off x="307362" y="1117043"/>
            <a:ext cx="8529278" cy="706343"/>
          </a:xfrm>
          <a:prstGeom prst="rect">
            <a:avLst/>
          </a:prstGeom>
        </p:spPr>
        <p:txBody>
          <a:bodyPr vert="horz" lIns="91440" tIns="45720" rIns="91440" bIns="45720" rtlCol="0">
            <a:noAutofit/>
          </a:bodyPr>
          <a:lstStyle>
            <a:lvl1pPr marL="344462" marR="0" indent="-344462" algn="l" defTabSz="914331" rtl="0" eaLnBrk="1" fontAlgn="auto" latinLnBrk="0" hangingPunct="1">
              <a:lnSpc>
                <a:spcPct val="100000"/>
              </a:lnSpc>
              <a:spcBef>
                <a:spcPts val="1000"/>
              </a:spcBef>
              <a:spcAft>
                <a:spcPts val="0"/>
              </a:spcAft>
              <a:buClr>
                <a:schemeClr val="tx2"/>
              </a:buClr>
              <a:buSzPct val="15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801628" marR="0" indent="-344462" algn="l" defTabSz="914331" rtl="0" eaLnBrk="1" fontAlgn="auto" latinLnBrk="0" hangingPunct="1">
              <a:lnSpc>
                <a:spcPct val="100000"/>
              </a:lnSpc>
              <a:spcBef>
                <a:spcPts val="500"/>
              </a:spcBef>
              <a:spcAft>
                <a:spcPts val="0"/>
              </a:spcAft>
              <a:buClr>
                <a:schemeClr val="tx2"/>
              </a:buClr>
              <a:buSzPct val="12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2pPr>
            <a:lvl3pPr marL="1142914" marR="0" indent="-228584" algn="l" defTabSz="914331" rtl="0" eaLnBrk="1" fontAlgn="auto" latinLnBrk="0" hangingPunct="1">
              <a:lnSpc>
                <a:spcPct val="100000"/>
              </a:lnSpc>
              <a:spcBef>
                <a:spcPts val="500"/>
              </a:spcBef>
              <a:spcAft>
                <a:spcPts val="0"/>
              </a:spcAft>
              <a:buClr>
                <a:schemeClr val="tx2"/>
              </a:buClr>
              <a:buSzTx/>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1600080" marR="0" indent="-228584" algn="l" defTabSz="914331" rtl="0" eaLnBrk="1" fontAlgn="auto" latinLnBrk="0" hangingPunct="1">
              <a:lnSpc>
                <a:spcPct val="100000"/>
              </a:lnSpc>
              <a:spcBef>
                <a:spcPts val="500"/>
              </a:spcBef>
              <a:spcAft>
                <a:spcPts val="0"/>
              </a:spcAft>
              <a:buClr>
                <a:schemeClr val="tx2"/>
              </a:buClr>
              <a:buSzTx/>
              <a:buFont typeface="Wingdings" pitchFamily="2" charset="2"/>
              <a:buChar char="§"/>
              <a:tabLst/>
              <a:defRPr sz="1400" kern="1200">
                <a:solidFill>
                  <a:schemeClr val="tx1"/>
                </a:solidFill>
                <a:latin typeface="Arial" panose="020B0604020202020204" pitchFamily="34" charset="0"/>
                <a:ea typeface="+mn-ea"/>
                <a:cs typeface="Arial" panose="020B0604020202020204" pitchFamily="34" charset="0"/>
              </a:defRPr>
            </a:lvl4pPr>
            <a:lvl5pPr marL="2057246" marR="0" indent="-228584" algn="l" defTabSz="914331" rtl="0" eaLnBrk="1" fontAlgn="auto" latinLnBrk="0" hangingPunct="1">
              <a:lnSpc>
                <a:spcPct val="100000"/>
              </a:lnSpc>
              <a:spcBef>
                <a:spcPts val="500"/>
              </a:spcBef>
              <a:spcAft>
                <a:spcPts val="0"/>
              </a:spcAft>
              <a:buClr>
                <a:schemeClr val="tx2"/>
              </a:buClr>
              <a:buSzTx/>
              <a:buFont typeface="Wingdings" pitchFamily="2" charset="2"/>
              <a:buChar char="ü"/>
              <a:tabLst/>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200" dirty="0"/>
              <a:t>Performance measures were selected based on best practices from literature and to encompass several key objectives for freeway operations, including </a:t>
            </a:r>
            <a:r>
              <a:rPr lang="en-US" sz="1200" b="1" dirty="0"/>
              <a:t>mobility</a:t>
            </a:r>
            <a:r>
              <a:rPr lang="en-US" sz="1200" dirty="0"/>
              <a:t>, </a:t>
            </a:r>
            <a:r>
              <a:rPr lang="en-US" sz="1200" b="1" dirty="0"/>
              <a:t>reliability</a:t>
            </a:r>
            <a:r>
              <a:rPr lang="en-US" sz="1200" dirty="0"/>
              <a:t>, </a:t>
            </a:r>
            <a:r>
              <a:rPr lang="en-US" sz="1200" b="1" dirty="0"/>
              <a:t>efficiency/productivity</a:t>
            </a:r>
            <a:r>
              <a:rPr lang="en-US" sz="1200" dirty="0"/>
              <a:t>, and </a:t>
            </a:r>
            <a:r>
              <a:rPr lang="en-US" sz="1200" b="1" dirty="0"/>
              <a:t>safety</a:t>
            </a:r>
            <a:r>
              <a:rPr lang="en-US" sz="1200" dirty="0"/>
              <a:t>. </a:t>
            </a:r>
            <a:endParaRPr lang="en-US" sz="1200" dirty="0">
              <a:latin typeface="+mj-lt"/>
              <a:ea typeface="SimSun" panose="02010600030101010101" pitchFamily="2" charset="-122"/>
            </a:endParaRPr>
          </a:p>
        </p:txBody>
      </p:sp>
      <p:sp>
        <p:nvSpPr>
          <p:cNvPr id="3" name="TextBox 8">
            <a:extLst>
              <a:ext uri="{FF2B5EF4-FFF2-40B4-BE49-F238E27FC236}">
                <a16:creationId xmlns:a16="http://schemas.microsoft.com/office/drawing/2014/main" id="{D69FE2A9-A2F8-680C-7C6D-D3239B30E577}"/>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34</a:t>
            </a:fld>
            <a:endParaRPr lang="en-US" altLang="en-US" sz="750" b="1">
              <a:solidFill>
                <a:schemeClr val="tx1"/>
              </a:solidFill>
            </a:endParaRPr>
          </a:p>
        </p:txBody>
      </p:sp>
    </p:spTree>
    <p:extLst>
      <p:ext uri="{BB962C8B-B14F-4D97-AF65-F5344CB8AC3E}">
        <p14:creationId xmlns:p14="http://schemas.microsoft.com/office/powerpoint/2010/main" val="2061975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19B9-0D61-ECE8-FB2B-7A9619D80DAC}"/>
              </a:ext>
            </a:extLst>
          </p:cNvPr>
          <p:cNvSpPr>
            <a:spLocks noGrp="1"/>
          </p:cNvSpPr>
          <p:nvPr>
            <p:ph type="title"/>
          </p:nvPr>
        </p:nvSpPr>
        <p:spPr/>
        <p:txBody>
          <a:bodyPr/>
          <a:lstStyle/>
          <a:p>
            <a:r>
              <a:rPr lang="en-US" dirty="0"/>
              <a:t>Summary Findings</a:t>
            </a:r>
          </a:p>
        </p:txBody>
      </p:sp>
      <p:sp>
        <p:nvSpPr>
          <p:cNvPr id="3" name="Content Placeholder 2">
            <a:extLst>
              <a:ext uri="{FF2B5EF4-FFF2-40B4-BE49-F238E27FC236}">
                <a16:creationId xmlns:a16="http://schemas.microsoft.com/office/drawing/2014/main" id="{B50DE785-E8CE-8C20-31CD-EDF6A4034B3A}"/>
              </a:ext>
            </a:extLst>
          </p:cNvPr>
          <p:cNvSpPr>
            <a:spLocks noGrp="1"/>
          </p:cNvSpPr>
          <p:nvPr>
            <p:ph sz="quarter" idx="10"/>
          </p:nvPr>
        </p:nvSpPr>
        <p:spPr/>
        <p:txBody>
          <a:bodyPr/>
          <a:lstStyle/>
          <a:p>
            <a:pPr>
              <a:spcBef>
                <a:spcPts val="600"/>
              </a:spcBef>
              <a:spcAft>
                <a:spcPts val="600"/>
              </a:spcAft>
            </a:pPr>
            <a:r>
              <a:rPr lang="en-US" sz="1200" dirty="0"/>
              <a:t>The aim of this project was to demonstrate </a:t>
            </a:r>
            <a:r>
              <a:rPr lang="en-US" sz="1200" b="1" dirty="0"/>
              <a:t>how to develop an improved freeway operational strategy that leverages the advantages of CAT data</a:t>
            </a:r>
            <a:r>
              <a:rPr lang="en-US" sz="1200" dirty="0"/>
              <a:t>. Both queue-informed and incident-aware ramp metering algorithms improved mobility, efficiency/productivity, reliability, and safety in most scenarios, although the extent of improvement varies based on the traffic conditions and whether the control is locally responsive or system-wide. </a:t>
            </a:r>
          </a:p>
          <a:p>
            <a:pPr lvl="1">
              <a:spcBef>
                <a:spcPts val="600"/>
              </a:spcBef>
              <a:spcAft>
                <a:spcPts val="600"/>
              </a:spcAft>
            </a:pPr>
            <a:r>
              <a:rPr lang="en-US" sz="1200" dirty="0"/>
              <a:t>Up to 13.5% travel time saving per vehicle/Up to 12.4% corridor travel time saving</a:t>
            </a:r>
          </a:p>
          <a:p>
            <a:pPr lvl="1">
              <a:spcBef>
                <a:spcPts val="600"/>
              </a:spcBef>
              <a:spcAft>
                <a:spcPts val="600"/>
              </a:spcAft>
            </a:pPr>
            <a:r>
              <a:rPr lang="en-US" sz="1200" dirty="0"/>
              <a:t>Up to 10.3% speed improvement/ up to 4.9% reduction in speed variations</a:t>
            </a:r>
          </a:p>
          <a:p>
            <a:pPr lvl="1">
              <a:spcBef>
                <a:spcPts val="600"/>
              </a:spcBef>
              <a:spcAft>
                <a:spcPts val="600"/>
              </a:spcAft>
            </a:pPr>
            <a:r>
              <a:rPr lang="en-US" sz="1200" dirty="0"/>
              <a:t>Up to 25.4% reduction in number of stops per vehicle on the mainline</a:t>
            </a:r>
          </a:p>
          <a:p>
            <a:pPr lvl="1">
              <a:spcBef>
                <a:spcPts val="600"/>
              </a:spcBef>
              <a:spcAft>
                <a:spcPts val="600"/>
              </a:spcAft>
            </a:pPr>
            <a:r>
              <a:rPr lang="en-US" sz="1200" dirty="0"/>
              <a:t>Slightly reduced ramp saturation rate variations and reduced/maintained maximum saturation rate</a:t>
            </a:r>
          </a:p>
          <a:p>
            <a:pPr lvl="1">
              <a:spcBef>
                <a:spcPts val="600"/>
              </a:spcBef>
              <a:spcAft>
                <a:spcPts val="600"/>
              </a:spcAft>
            </a:pPr>
            <a:r>
              <a:rPr lang="en-US" sz="1200" dirty="0"/>
              <a:t>Marginal increase in throughput and slightly improved travel time reliability</a:t>
            </a:r>
          </a:p>
          <a:p>
            <a:pPr>
              <a:spcBef>
                <a:spcPts val="600"/>
              </a:spcBef>
              <a:spcAft>
                <a:spcPts val="600"/>
              </a:spcAft>
            </a:pPr>
            <a:r>
              <a:rPr lang="en-US" sz="1200" dirty="0"/>
              <a:t>Overall, </a:t>
            </a:r>
            <a:r>
              <a:rPr lang="en-US" sz="1200" b="1" dirty="0"/>
              <a:t>Scenario 3</a:t>
            </a:r>
            <a:r>
              <a:rPr lang="en-US" sz="1200" dirty="0"/>
              <a:t> using the enhanced system-wide ramp metering achieved the greatest benefits. </a:t>
            </a:r>
            <a:r>
              <a:rPr lang="en-US" sz="1200" b="1" dirty="0"/>
              <a:t>Scenario 1</a:t>
            </a:r>
            <a:r>
              <a:rPr lang="en-US" sz="1200" dirty="0"/>
              <a:t>, with a low CAV MPR and CAT infrastructure deployment rate, showed limited benefits or unchanged performance in certain cases compared to the baseline scenario. </a:t>
            </a:r>
          </a:p>
        </p:txBody>
      </p:sp>
      <p:sp>
        <p:nvSpPr>
          <p:cNvPr id="5" name="TextBox 8">
            <a:extLst>
              <a:ext uri="{FF2B5EF4-FFF2-40B4-BE49-F238E27FC236}">
                <a16:creationId xmlns:a16="http://schemas.microsoft.com/office/drawing/2014/main" id="{1CAF8576-625E-F845-2B6A-D1749D17D0DC}"/>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35</a:t>
            </a:fld>
            <a:endParaRPr lang="en-US" altLang="en-US" sz="750" b="1">
              <a:solidFill>
                <a:schemeClr val="tx1"/>
              </a:solidFill>
            </a:endParaRPr>
          </a:p>
        </p:txBody>
      </p:sp>
    </p:spTree>
    <p:extLst>
      <p:ext uri="{BB962C8B-B14F-4D97-AF65-F5344CB8AC3E}">
        <p14:creationId xmlns:p14="http://schemas.microsoft.com/office/powerpoint/2010/main" val="67189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18DFFED-FB5F-F138-73C2-3792E1BDB64E}"/>
              </a:ext>
            </a:extLst>
          </p:cNvPr>
          <p:cNvSpPr txBox="1"/>
          <p:nvPr/>
        </p:nvSpPr>
        <p:spPr>
          <a:xfrm>
            <a:off x="230623" y="1003497"/>
            <a:ext cx="7557819" cy="3730428"/>
          </a:xfrm>
          <a:prstGeom prst="rect">
            <a:avLst/>
          </a:prstGeom>
        </p:spPr>
        <p:txBody>
          <a:bodyPr vert="horz" lIns="91440" tIns="45720" rIns="91440" bIns="45720" rtlCol="0">
            <a:noAutofit/>
          </a:bodyPr>
          <a:lstStyle>
            <a:lvl1pPr marL="344462" marR="0" indent="-344462" defTabSz="914331" fontAlgn="auto">
              <a:lnSpc>
                <a:spcPct val="100000"/>
              </a:lnSpc>
              <a:spcBef>
                <a:spcPts val="1000"/>
              </a:spcBef>
              <a:spcAft>
                <a:spcPts val="0"/>
              </a:spcAft>
              <a:buClr>
                <a:schemeClr val="tx2"/>
              </a:buClr>
              <a:buSzPct val="150000"/>
              <a:buFont typeface="Arial" panose="020B0604020202020204" pitchFamily="34" charset="0"/>
              <a:buChar char="•"/>
              <a:tabLst/>
              <a:defRPr sz="1200" b="1">
                <a:latin typeface="Arial" panose="020B0604020202020204" pitchFamily="34" charset="0"/>
                <a:cs typeface="Arial" panose="020B0604020202020204" pitchFamily="34" charset="0"/>
              </a:defRPr>
            </a:lvl1pPr>
            <a:lvl2pPr marL="801628" marR="0" lvl="1" indent="-344462" defTabSz="914331" fontAlgn="auto">
              <a:lnSpc>
                <a:spcPct val="100000"/>
              </a:lnSpc>
              <a:spcBef>
                <a:spcPts val="500"/>
              </a:spcBef>
              <a:spcAft>
                <a:spcPts val="0"/>
              </a:spcAft>
              <a:buClr>
                <a:schemeClr val="tx2"/>
              </a:buClr>
              <a:buSzPct val="120000"/>
              <a:buFont typeface="System Font Regular"/>
              <a:buChar char="⚬"/>
              <a:tabLst/>
              <a:defRPr sz="1200">
                <a:latin typeface="Arial" panose="020B0604020202020204" pitchFamily="34" charset="0"/>
                <a:cs typeface="Arial" panose="020B0604020202020204" pitchFamily="34" charset="0"/>
              </a:defRPr>
            </a:lvl2pPr>
            <a:lvl3pPr marL="1142914" marR="0" indent="-228584" defTabSz="914331" fontAlgn="auto">
              <a:lnSpc>
                <a:spcPct val="100000"/>
              </a:lnSpc>
              <a:spcBef>
                <a:spcPts val="500"/>
              </a:spcBef>
              <a:spcAft>
                <a:spcPts val="0"/>
              </a:spcAft>
              <a:buClr>
                <a:schemeClr val="tx2"/>
              </a:buClr>
              <a:buSzTx/>
              <a:buFont typeface="System Font Regular"/>
              <a:buChar char="−"/>
              <a:tabLst/>
              <a:defRPr sz="1600">
                <a:latin typeface="Arial" panose="020B0604020202020204" pitchFamily="34" charset="0"/>
                <a:cs typeface="Arial" panose="020B0604020202020204" pitchFamily="34" charset="0"/>
              </a:defRPr>
            </a:lvl3pPr>
            <a:lvl4pPr marL="1600080" marR="0" indent="-228584" defTabSz="914331" fontAlgn="auto">
              <a:lnSpc>
                <a:spcPct val="100000"/>
              </a:lnSpc>
              <a:spcBef>
                <a:spcPts val="500"/>
              </a:spcBef>
              <a:spcAft>
                <a:spcPts val="0"/>
              </a:spcAft>
              <a:buClr>
                <a:schemeClr val="tx2"/>
              </a:buClr>
              <a:buSzTx/>
              <a:buFont typeface="Wingdings" pitchFamily="2" charset="2"/>
              <a:buChar char="§"/>
              <a:tabLst/>
              <a:defRPr sz="1400">
                <a:latin typeface="Arial" panose="020B0604020202020204" pitchFamily="34" charset="0"/>
                <a:cs typeface="Arial" panose="020B0604020202020204" pitchFamily="34" charset="0"/>
              </a:defRPr>
            </a:lvl4pPr>
            <a:lvl5pPr marL="2057246" marR="0" indent="-228584" defTabSz="914331" fontAlgn="auto">
              <a:lnSpc>
                <a:spcPct val="100000"/>
              </a:lnSpc>
              <a:spcBef>
                <a:spcPts val="500"/>
              </a:spcBef>
              <a:spcAft>
                <a:spcPts val="0"/>
              </a:spcAft>
              <a:buClr>
                <a:schemeClr val="tx2"/>
              </a:buClr>
              <a:buSzTx/>
              <a:buFont typeface="Wingdings" pitchFamily="2" charset="2"/>
              <a:buChar char="ü"/>
              <a:tabLst/>
              <a:defRPr sz="1400">
                <a:latin typeface="Arial" panose="020B0604020202020204" pitchFamily="34" charset="0"/>
                <a:cs typeface="Arial" panose="020B0604020202020204" pitchFamily="34" charset="0"/>
              </a:defRPr>
            </a:lvl5pPr>
            <a:lvl6pPr marL="1885903" indent="-171446" defTabSz="685783">
              <a:lnSpc>
                <a:spcPct val="90000"/>
              </a:lnSpc>
              <a:spcBef>
                <a:spcPts val="375"/>
              </a:spcBef>
              <a:buFont typeface="Arial" panose="020B0604020202020204" pitchFamily="34" charset="0"/>
              <a:buChar char="•"/>
              <a:defRPr sz="1350"/>
            </a:lvl6pPr>
            <a:lvl7pPr marL="2228795" indent="-171446" defTabSz="685783">
              <a:lnSpc>
                <a:spcPct val="90000"/>
              </a:lnSpc>
              <a:spcBef>
                <a:spcPts val="375"/>
              </a:spcBef>
              <a:buFont typeface="Arial" panose="020B0604020202020204" pitchFamily="34" charset="0"/>
              <a:buChar char="•"/>
              <a:defRPr sz="1350"/>
            </a:lvl7pPr>
            <a:lvl8pPr marL="2571686" indent="-171446" defTabSz="685783">
              <a:lnSpc>
                <a:spcPct val="90000"/>
              </a:lnSpc>
              <a:spcBef>
                <a:spcPts val="375"/>
              </a:spcBef>
              <a:buFont typeface="Arial" panose="020B0604020202020204" pitchFamily="34" charset="0"/>
              <a:buChar char="•"/>
              <a:defRPr sz="1350"/>
            </a:lvl8pPr>
            <a:lvl9pPr marL="2914577" indent="-171446" defTabSz="685783">
              <a:lnSpc>
                <a:spcPct val="90000"/>
              </a:lnSpc>
              <a:spcBef>
                <a:spcPts val="375"/>
              </a:spcBef>
              <a:buFont typeface="Arial" panose="020B0604020202020204" pitchFamily="34" charset="0"/>
              <a:buChar char="•"/>
              <a:defRPr sz="1350"/>
            </a:lvl9pPr>
          </a:lstStyle>
          <a:p>
            <a:pPr>
              <a:spcBef>
                <a:spcPts val="600"/>
              </a:spcBef>
              <a:spcAft>
                <a:spcPts val="600"/>
              </a:spcAft>
            </a:pPr>
            <a:r>
              <a:rPr lang="en-US" b="0" dirty="0"/>
              <a:t>Enhanced ramp metering strategies utilizing CAT data:</a:t>
            </a:r>
          </a:p>
          <a:p>
            <a:pPr lvl="1">
              <a:spcBef>
                <a:spcPts val="600"/>
              </a:spcBef>
              <a:spcAft>
                <a:spcPts val="600"/>
              </a:spcAft>
            </a:pPr>
            <a:r>
              <a:rPr lang="en-US" dirty="0"/>
              <a:t>Implemented improved queue length estimation that combined induction loops and CAT data, in both ALINEA and HERO algorithms.</a:t>
            </a:r>
          </a:p>
          <a:p>
            <a:pPr lvl="1">
              <a:spcBef>
                <a:spcPts val="600"/>
              </a:spcBef>
              <a:spcAft>
                <a:spcPts val="600"/>
              </a:spcAft>
            </a:pPr>
            <a:r>
              <a:rPr lang="en-US" dirty="0"/>
              <a:t>Refined ALINEA and the local ramp metering layer of HERO by utilizing CAT data to extract traffic information around congestion and incidents, with the goal to address distant downstream bottlenecks.</a:t>
            </a:r>
          </a:p>
          <a:p>
            <a:pPr>
              <a:spcBef>
                <a:spcPts val="600"/>
              </a:spcBef>
              <a:spcAft>
                <a:spcPts val="600"/>
              </a:spcAft>
            </a:pPr>
            <a:r>
              <a:rPr lang="en-US" b="0" dirty="0"/>
              <a:t>Demonstrated how to develop an improved freeway operational strategy that leverages the advantages of CAT data. </a:t>
            </a:r>
          </a:p>
          <a:p>
            <a:pPr lvl="1">
              <a:spcBef>
                <a:spcPts val="600"/>
              </a:spcBef>
              <a:spcAft>
                <a:spcPts val="600"/>
              </a:spcAft>
            </a:pPr>
            <a:r>
              <a:rPr lang="en-US" dirty="0"/>
              <a:t>Both queue-informed and incident-aware ramp metering algorithms improved mobility, efficiency/productivity, reliability, and safety.</a:t>
            </a:r>
          </a:p>
          <a:p>
            <a:pPr>
              <a:spcBef>
                <a:spcPts val="600"/>
              </a:spcBef>
              <a:spcAft>
                <a:spcPts val="600"/>
              </a:spcAft>
            </a:pPr>
            <a:r>
              <a:rPr lang="en-US" b="0" dirty="0"/>
              <a:t>The code will be released as open source through ITS </a:t>
            </a:r>
            <a:r>
              <a:rPr lang="en-US" b="0" dirty="0" err="1"/>
              <a:t>CodeHub</a:t>
            </a:r>
            <a:r>
              <a:rPr lang="en-US" b="0" dirty="0"/>
              <a:t>.</a:t>
            </a:r>
          </a:p>
          <a:p>
            <a:pPr>
              <a:spcBef>
                <a:spcPts val="600"/>
              </a:spcBef>
              <a:spcAft>
                <a:spcPts val="600"/>
              </a:spcAft>
            </a:pPr>
            <a:endParaRPr lang="en-US" b="0" dirty="0"/>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tx2"/>
                </a:solidFill>
              </a:rPr>
              <a:t>Key Contributions – Ramp Metering</a:t>
            </a:r>
          </a:p>
        </p:txBody>
      </p:sp>
      <p:grpSp>
        <p:nvGrpSpPr>
          <p:cNvPr id="11" name="Group 10">
            <a:extLst>
              <a:ext uri="{FF2B5EF4-FFF2-40B4-BE49-F238E27FC236}">
                <a16:creationId xmlns:a16="http://schemas.microsoft.com/office/drawing/2014/main" id="{8BBA3E71-BB9A-7D20-898B-845C067083E4}"/>
              </a:ext>
            </a:extLst>
          </p:cNvPr>
          <p:cNvGrpSpPr/>
          <p:nvPr/>
        </p:nvGrpSpPr>
        <p:grpSpPr>
          <a:xfrm>
            <a:off x="7938092" y="757142"/>
            <a:ext cx="1113037" cy="4092363"/>
            <a:chOff x="10584122" y="1009523"/>
            <a:chExt cx="1484049" cy="5456484"/>
          </a:xfrm>
        </p:grpSpPr>
        <p:sp>
          <p:nvSpPr>
            <p:cNvPr id="13" name="Arrow: Right 12">
              <a:extLst>
                <a:ext uri="{FF2B5EF4-FFF2-40B4-BE49-F238E27FC236}">
                  <a16:creationId xmlns:a16="http://schemas.microsoft.com/office/drawing/2014/main" id="{CB0EAB69-8BA0-206B-0B9E-460BA81FB1E4}"/>
                </a:ext>
              </a:extLst>
            </p:cNvPr>
            <p:cNvSpPr/>
            <p:nvPr/>
          </p:nvSpPr>
          <p:spPr bwMode="auto">
            <a:xfrm rot="5400000">
              <a:off x="8998329" y="3226312"/>
              <a:ext cx="4740649" cy="484632"/>
            </a:xfrm>
            <a:prstGeom prst="rightArrow">
              <a:avLst/>
            </a:prstGeom>
            <a:solidFill>
              <a:schemeClr val="bg2"/>
            </a:solidFill>
            <a:ln>
              <a:solidFill>
                <a:schemeClr val="bg2">
                  <a:lumMod val="75000"/>
                </a:schemeClr>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err="1">
                <a:solidFill>
                  <a:schemeClr val="bg1"/>
                </a:solidFill>
              </a:endParaRPr>
            </a:p>
          </p:txBody>
        </p:sp>
        <p:sp>
          <p:nvSpPr>
            <p:cNvPr id="14" name="Rectangle: Rounded Corners 13">
              <a:extLst>
                <a:ext uri="{FF2B5EF4-FFF2-40B4-BE49-F238E27FC236}">
                  <a16:creationId xmlns:a16="http://schemas.microsoft.com/office/drawing/2014/main" id="{62FA2176-FAB0-3311-49FD-0BC0EB9CE213}"/>
                </a:ext>
              </a:extLst>
            </p:cNvPr>
            <p:cNvSpPr/>
            <p:nvPr/>
          </p:nvSpPr>
          <p:spPr bwMode="auto">
            <a:xfrm>
              <a:off x="10584125" y="1009523"/>
              <a:ext cx="1484046"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Literature Review</a:t>
              </a:r>
            </a:p>
          </p:txBody>
        </p:sp>
        <p:sp>
          <p:nvSpPr>
            <p:cNvPr id="15" name="Rectangle: Rounded Corners 14">
              <a:extLst>
                <a:ext uri="{FF2B5EF4-FFF2-40B4-BE49-F238E27FC236}">
                  <a16:creationId xmlns:a16="http://schemas.microsoft.com/office/drawing/2014/main" id="{597B45AF-1164-0385-ADA5-891F12E93C15}"/>
                </a:ext>
              </a:extLst>
            </p:cNvPr>
            <p:cNvSpPr/>
            <p:nvPr/>
          </p:nvSpPr>
          <p:spPr bwMode="auto">
            <a:xfrm>
              <a:off x="10584123" y="2209407"/>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Str. Eval &amp; Op. Con</a:t>
              </a:r>
            </a:p>
          </p:txBody>
        </p:sp>
        <p:sp>
          <p:nvSpPr>
            <p:cNvPr id="16" name="Rectangle: Rounded Corners 15">
              <a:extLst>
                <a:ext uri="{FF2B5EF4-FFF2-40B4-BE49-F238E27FC236}">
                  <a16:creationId xmlns:a16="http://schemas.microsoft.com/office/drawing/2014/main" id="{915F3E28-B900-2854-ABC0-0AECEC3BC39D}"/>
                </a:ext>
              </a:extLst>
            </p:cNvPr>
            <p:cNvSpPr/>
            <p:nvPr/>
          </p:nvSpPr>
          <p:spPr bwMode="auto">
            <a:xfrm>
              <a:off x="10584123" y="3409291"/>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Interim Report</a:t>
              </a:r>
              <a:endParaRPr lang="en-US" sz="1350" dirty="0">
                <a:solidFill>
                  <a:schemeClr val="tx1"/>
                </a:solidFill>
              </a:endParaRPr>
            </a:p>
          </p:txBody>
        </p:sp>
        <p:sp>
          <p:nvSpPr>
            <p:cNvPr id="17" name="Rectangle: Rounded Corners 16">
              <a:extLst>
                <a:ext uri="{FF2B5EF4-FFF2-40B4-BE49-F238E27FC236}">
                  <a16:creationId xmlns:a16="http://schemas.microsoft.com/office/drawing/2014/main" id="{1A60B070-56A7-C4A0-F211-C2845421F30B}"/>
                </a:ext>
              </a:extLst>
            </p:cNvPr>
            <p:cNvSpPr/>
            <p:nvPr/>
          </p:nvSpPr>
          <p:spPr bwMode="auto">
            <a:xfrm>
              <a:off x="10584123" y="4609175"/>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Enhanced Str Dev</a:t>
              </a:r>
              <a:endParaRPr lang="en-US" sz="1350" dirty="0">
                <a:solidFill>
                  <a:schemeClr val="tx1"/>
                </a:solidFill>
              </a:endParaRPr>
            </a:p>
          </p:txBody>
        </p:sp>
        <p:sp>
          <p:nvSpPr>
            <p:cNvPr id="19" name="Rectangle: Rounded Corners 18">
              <a:extLst>
                <a:ext uri="{FF2B5EF4-FFF2-40B4-BE49-F238E27FC236}">
                  <a16:creationId xmlns:a16="http://schemas.microsoft.com/office/drawing/2014/main" id="{06653365-9A46-92BD-AA0E-B796504381FC}"/>
                </a:ext>
              </a:extLst>
            </p:cNvPr>
            <p:cNvSpPr/>
            <p:nvPr/>
          </p:nvSpPr>
          <p:spPr bwMode="auto">
            <a:xfrm>
              <a:off x="10584122" y="5809060"/>
              <a:ext cx="1484045" cy="656947"/>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Final Deliverables</a:t>
              </a:r>
              <a:endParaRPr lang="en-US" sz="1350" dirty="0">
                <a:solidFill>
                  <a:schemeClr val="tx1"/>
                </a:solidFill>
              </a:endParaRPr>
            </a:p>
          </p:txBody>
        </p:sp>
      </p:grpSp>
      <p:sp>
        <p:nvSpPr>
          <p:cNvPr id="20" name="TextBox 8">
            <a:extLst>
              <a:ext uri="{FF2B5EF4-FFF2-40B4-BE49-F238E27FC236}">
                <a16:creationId xmlns:a16="http://schemas.microsoft.com/office/drawing/2014/main" id="{60792DC0-D5DE-096F-E1D4-77488EC3BA7B}"/>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36</a:t>
            </a:fld>
            <a:endParaRPr lang="en-US" altLang="en-US" sz="750" b="1">
              <a:solidFill>
                <a:schemeClr val="tx1"/>
              </a:solidFill>
            </a:endParaRPr>
          </a:p>
        </p:txBody>
      </p:sp>
    </p:spTree>
    <p:extLst>
      <p:ext uri="{BB962C8B-B14F-4D97-AF65-F5344CB8AC3E}">
        <p14:creationId xmlns:p14="http://schemas.microsoft.com/office/powerpoint/2010/main" val="1350322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18DFFED-FB5F-F138-73C2-3792E1BDB64E}"/>
              </a:ext>
            </a:extLst>
          </p:cNvPr>
          <p:cNvSpPr txBox="1"/>
          <p:nvPr/>
        </p:nvSpPr>
        <p:spPr>
          <a:xfrm>
            <a:off x="230623" y="1003497"/>
            <a:ext cx="7557819" cy="3730428"/>
          </a:xfrm>
          <a:prstGeom prst="rect">
            <a:avLst/>
          </a:prstGeom>
        </p:spPr>
        <p:txBody>
          <a:bodyPr vert="horz" lIns="91440" tIns="45720" rIns="91440" bIns="45720" rtlCol="0">
            <a:noAutofit/>
          </a:bodyPr>
          <a:lstStyle>
            <a:lvl1pPr marL="344462" marR="0" indent="-344462" defTabSz="914331" fontAlgn="auto">
              <a:lnSpc>
                <a:spcPct val="100000"/>
              </a:lnSpc>
              <a:spcBef>
                <a:spcPts val="1000"/>
              </a:spcBef>
              <a:spcAft>
                <a:spcPts val="0"/>
              </a:spcAft>
              <a:buClr>
                <a:schemeClr val="tx2"/>
              </a:buClr>
              <a:buSzPct val="150000"/>
              <a:buFont typeface="Arial" panose="020B0604020202020204" pitchFamily="34" charset="0"/>
              <a:buChar char="•"/>
              <a:tabLst/>
              <a:defRPr sz="1200" b="1">
                <a:latin typeface="Arial" panose="020B0604020202020204" pitchFamily="34" charset="0"/>
                <a:cs typeface="Arial" panose="020B0604020202020204" pitchFamily="34" charset="0"/>
              </a:defRPr>
            </a:lvl1pPr>
            <a:lvl2pPr marL="801628" marR="0" lvl="1" indent="-344462" defTabSz="914331" fontAlgn="auto">
              <a:lnSpc>
                <a:spcPct val="100000"/>
              </a:lnSpc>
              <a:spcBef>
                <a:spcPts val="500"/>
              </a:spcBef>
              <a:spcAft>
                <a:spcPts val="0"/>
              </a:spcAft>
              <a:buClr>
                <a:schemeClr val="tx2"/>
              </a:buClr>
              <a:buSzPct val="120000"/>
              <a:buFont typeface="System Font Regular"/>
              <a:buChar char="⚬"/>
              <a:tabLst/>
              <a:defRPr sz="1200">
                <a:latin typeface="Arial" panose="020B0604020202020204" pitchFamily="34" charset="0"/>
                <a:cs typeface="Arial" panose="020B0604020202020204" pitchFamily="34" charset="0"/>
              </a:defRPr>
            </a:lvl2pPr>
            <a:lvl3pPr marL="1142914" marR="0" indent="-228584" defTabSz="914331" fontAlgn="auto">
              <a:lnSpc>
                <a:spcPct val="100000"/>
              </a:lnSpc>
              <a:spcBef>
                <a:spcPts val="500"/>
              </a:spcBef>
              <a:spcAft>
                <a:spcPts val="0"/>
              </a:spcAft>
              <a:buClr>
                <a:schemeClr val="tx2"/>
              </a:buClr>
              <a:buSzTx/>
              <a:buFont typeface="System Font Regular"/>
              <a:buChar char="−"/>
              <a:tabLst/>
              <a:defRPr sz="1600">
                <a:latin typeface="Arial" panose="020B0604020202020204" pitchFamily="34" charset="0"/>
                <a:cs typeface="Arial" panose="020B0604020202020204" pitchFamily="34" charset="0"/>
              </a:defRPr>
            </a:lvl3pPr>
            <a:lvl4pPr marL="1600080" marR="0" indent="-228584" defTabSz="914331" fontAlgn="auto">
              <a:lnSpc>
                <a:spcPct val="100000"/>
              </a:lnSpc>
              <a:spcBef>
                <a:spcPts val="500"/>
              </a:spcBef>
              <a:spcAft>
                <a:spcPts val="0"/>
              </a:spcAft>
              <a:buClr>
                <a:schemeClr val="tx2"/>
              </a:buClr>
              <a:buSzTx/>
              <a:buFont typeface="Wingdings" pitchFamily="2" charset="2"/>
              <a:buChar char="§"/>
              <a:tabLst/>
              <a:defRPr sz="1400">
                <a:latin typeface="Arial" panose="020B0604020202020204" pitchFamily="34" charset="0"/>
                <a:cs typeface="Arial" panose="020B0604020202020204" pitchFamily="34" charset="0"/>
              </a:defRPr>
            </a:lvl4pPr>
            <a:lvl5pPr marL="2057246" marR="0" indent="-228584" defTabSz="914331" fontAlgn="auto">
              <a:lnSpc>
                <a:spcPct val="100000"/>
              </a:lnSpc>
              <a:spcBef>
                <a:spcPts val="500"/>
              </a:spcBef>
              <a:spcAft>
                <a:spcPts val="0"/>
              </a:spcAft>
              <a:buClr>
                <a:schemeClr val="tx2"/>
              </a:buClr>
              <a:buSzTx/>
              <a:buFont typeface="Wingdings" pitchFamily="2" charset="2"/>
              <a:buChar char="ü"/>
              <a:tabLst/>
              <a:defRPr sz="1400">
                <a:latin typeface="Arial" panose="020B0604020202020204" pitchFamily="34" charset="0"/>
                <a:cs typeface="Arial" panose="020B0604020202020204" pitchFamily="34" charset="0"/>
              </a:defRPr>
            </a:lvl5pPr>
            <a:lvl6pPr marL="1885903" indent="-171446" defTabSz="685783">
              <a:lnSpc>
                <a:spcPct val="90000"/>
              </a:lnSpc>
              <a:spcBef>
                <a:spcPts val="375"/>
              </a:spcBef>
              <a:buFont typeface="Arial" panose="020B0604020202020204" pitchFamily="34" charset="0"/>
              <a:buChar char="•"/>
              <a:defRPr sz="1350"/>
            </a:lvl6pPr>
            <a:lvl7pPr marL="2228795" indent="-171446" defTabSz="685783">
              <a:lnSpc>
                <a:spcPct val="90000"/>
              </a:lnSpc>
              <a:spcBef>
                <a:spcPts val="375"/>
              </a:spcBef>
              <a:buFont typeface="Arial" panose="020B0604020202020204" pitchFamily="34" charset="0"/>
              <a:buChar char="•"/>
              <a:defRPr sz="1350"/>
            </a:lvl7pPr>
            <a:lvl8pPr marL="2571686" indent="-171446" defTabSz="685783">
              <a:lnSpc>
                <a:spcPct val="90000"/>
              </a:lnSpc>
              <a:spcBef>
                <a:spcPts val="375"/>
              </a:spcBef>
              <a:buFont typeface="Arial" panose="020B0604020202020204" pitchFamily="34" charset="0"/>
              <a:buChar char="•"/>
              <a:defRPr sz="1350"/>
            </a:lvl8pPr>
            <a:lvl9pPr marL="2914577" indent="-171446" defTabSz="685783">
              <a:lnSpc>
                <a:spcPct val="90000"/>
              </a:lnSpc>
              <a:spcBef>
                <a:spcPts val="375"/>
              </a:spcBef>
              <a:buFont typeface="Arial" panose="020B0604020202020204" pitchFamily="34" charset="0"/>
              <a:buChar char="•"/>
              <a:defRPr sz="1350"/>
            </a:lvl9pPr>
          </a:lstStyle>
          <a:p>
            <a:r>
              <a:rPr lang="en-US" b="0" dirty="0"/>
              <a:t>Machine Learning (ML) models were developed to estimate queues using synthetic BSMs that were generated using the BSM Emulator, that complies with SAE J2735 standard for message generation.</a:t>
            </a:r>
          </a:p>
          <a:p>
            <a:r>
              <a:rPr lang="en-US" b="0" dirty="0"/>
              <a:t>Queue Estimator code was successfully integrated within the SUMO simulation model for real-time queue estimation for use in queue-informed ramp metering strategies.</a:t>
            </a:r>
          </a:p>
          <a:p>
            <a:r>
              <a:rPr lang="en-US" b="0" dirty="0"/>
              <a:t>Temporal validation approach was used for ML model selection as traffic data contains time dependencies. Commonly used validation techniques such as out-of-sample holdout sets, and k-fold cross validation can result in overfit when there are time dependencies.</a:t>
            </a:r>
          </a:p>
          <a:p>
            <a:r>
              <a:rPr lang="en-US" b="0" dirty="0"/>
              <a:t>Practitioners can tailor the open source code, to be released through the ITS </a:t>
            </a:r>
            <a:r>
              <a:rPr lang="en-US" b="0" dirty="0" err="1"/>
              <a:t>CodeHub</a:t>
            </a:r>
            <a:r>
              <a:rPr lang="en-US" b="0" dirty="0"/>
              <a:t>, for ML models for their specific corridors and facilities with only moderate Machine Learning experience.</a:t>
            </a:r>
          </a:p>
          <a:p>
            <a:endParaRPr lang="en-US" b="0" dirty="0"/>
          </a:p>
        </p:txBody>
      </p:sp>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tx2"/>
                </a:solidFill>
              </a:rPr>
              <a:t>Key Contributions – Queue Estimation</a:t>
            </a:r>
          </a:p>
        </p:txBody>
      </p:sp>
      <p:grpSp>
        <p:nvGrpSpPr>
          <p:cNvPr id="11" name="Group 10">
            <a:extLst>
              <a:ext uri="{FF2B5EF4-FFF2-40B4-BE49-F238E27FC236}">
                <a16:creationId xmlns:a16="http://schemas.microsoft.com/office/drawing/2014/main" id="{8BBA3E71-BB9A-7D20-898B-845C067083E4}"/>
              </a:ext>
            </a:extLst>
          </p:cNvPr>
          <p:cNvGrpSpPr/>
          <p:nvPr/>
        </p:nvGrpSpPr>
        <p:grpSpPr>
          <a:xfrm>
            <a:off x="7938092" y="757142"/>
            <a:ext cx="1113037" cy="4092363"/>
            <a:chOff x="10584122" y="1009523"/>
            <a:chExt cx="1484049" cy="5456484"/>
          </a:xfrm>
        </p:grpSpPr>
        <p:sp>
          <p:nvSpPr>
            <p:cNvPr id="13" name="Arrow: Right 12">
              <a:extLst>
                <a:ext uri="{FF2B5EF4-FFF2-40B4-BE49-F238E27FC236}">
                  <a16:creationId xmlns:a16="http://schemas.microsoft.com/office/drawing/2014/main" id="{CB0EAB69-8BA0-206B-0B9E-460BA81FB1E4}"/>
                </a:ext>
              </a:extLst>
            </p:cNvPr>
            <p:cNvSpPr/>
            <p:nvPr/>
          </p:nvSpPr>
          <p:spPr bwMode="auto">
            <a:xfrm rot="5400000">
              <a:off x="8998329" y="3226312"/>
              <a:ext cx="4740649" cy="484632"/>
            </a:xfrm>
            <a:prstGeom prst="rightArrow">
              <a:avLst/>
            </a:prstGeom>
            <a:solidFill>
              <a:schemeClr val="bg2"/>
            </a:solidFill>
            <a:ln>
              <a:solidFill>
                <a:schemeClr val="bg2">
                  <a:lumMod val="75000"/>
                </a:schemeClr>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err="1">
                <a:solidFill>
                  <a:schemeClr val="bg1"/>
                </a:solidFill>
              </a:endParaRPr>
            </a:p>
          </p:txBody>
        </p:sp>
        <p:sp>
          <p:nvSpPr>
            <p:cNvPr id="14" name="Rectangle: Rounded Corners 13">
              <a:extLst>
                <a:ext uri="{FF2B5EF4-FFF2-40B4-BE49-F238E27FC236}">
                  <a16:creationId xmlns:a16="http://schemas.microsoft.com/office/drawing/2014/main" id="{62FA2176-FAB0-3311-49FD-0BC0EB9CE213}"/>
                </a:ext>
              </a:extLst>
            </p:cNvPr>
            <p:cNvSpPr/>
            <p:nvPr/>
          </p:nvSpPr>
          <p:spPr bwMode="auto">
            <a:xfrm>
              <a:off x="10584125" y="1009523"/>
              <a:ext cx="1484046"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Literature Review</a:t>
              </a:r>
            </a:p>
          </p:txBody>
        </p:sp>
        <p:sp>
          <p:nvSpPr>
            <p:cNvPr id="15" name="Rectangle: Rounded Corners 14">
              <a:extLst>
                <a:ext uri="{FF2B5EF4-FFF2-40B4-BE49-F238E27FC236}">
                  <a16:creationId xmlns:a16="http://schemas.microsoft.com/office/drawing/2014/main" id="{597B45AF-1164-0385-ADA5-891F12E93C15}"/>
                </a:ext>
              </a:extLst>
            </p:cNvPr>
            <p:cNvSpPr/>
            <p:nvPr/>
          </p:nvSpPr>
          <p:spPr bwMode="auto">
            <a:xfrm>
              <a:off x="10584123" y="2209407"/>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Str. Eval &amp; Op. Con</a:t>
              </a:r>
            </a:p>
          </p:txBody>
        </p:sp>
        <p:sp>
          <p:nvSpPr>
            <p:cNvPr id="16" name="Rectangle: Rounded Corners 15">
              <a:extLst>
                <a:ext uri="{FF2B5EF4-FFF2-40B4-BE49-F238E27FC236}">
                  <a16:creationId xmlns:a16="http://schemas.microsoft.com/office/drawing/2014/main" id="{915F3E28-B900-2854-ABC0-0AECEC3BC39D}"/>
                </a:ext>
              </a:extLst>
            </p:cNvPr>
            <p:cNvSpPr/>
            <p:nvPr/>
          </p:nvSpPr>
          <p:spPr bwMode="auto">
            <a:xfrm>
              <a:off x="10584123" y="3409291"/>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Interim Report</a:t>
              </a:r>
              <a:endParaRPr lang="en-US" sz="1350" dirty="0">
                <a:solidFill>
                  <a:schemeClr val="tx1"/>
                </a:solidFill>
              </a:endParaRPr>
            </a:p>
          </p:txBody>
        </p:sp>
        <p:sp>
          <p:nvSpPr>
            <p:cNvPr id="17" name="Rectangle: Rounded Corners 16">
              <a:extLst>
                <a:ext uri="{FF2B5EF4-FFF2-40B4-BE49-F238E27FC236}">
                  <a16:creationId xmlns:a16="http://schemas.microsoft.com/office/drawing/2014/main" id="{1A60B070-56A7-C4A0-F211-C2845421F30B}"/>
                </a:ext>
              </a:extLst>
            </p:cNvPr>
            <p:cNvSpPr/>
            <p:nvPr/>
          </p:nvSpPr>
          <p:spPr bwMode="auto">
            <a:xfrm>
              <a:off x="10584123" y="4609175"/>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Enhanced Str Dev</a:t>
              </a:r>
              <a:endParaRPr lang="en-US" sz="1350" dirty="0">
                <a:solidFill>
                  <a:schemeClr val="tx1"/>
                </a:solidFill>
              </a:endParaRPr>
            </a:p>
          </p:txBody>
        </p:sp>
        <p:sp>
          <p:nvSpPr>
            <p:cNvPr id="19" name="Rectangle: Rounded Corners 18">
              <a:extLst>
                <a:ext uri="{FF2B5EF4-FFF2-40B4-BE49-F238E27FC236}">
                  <a16:creationId xmlns:a16="http://schemas.microsoft.com/office/drawing/2014/main" id="{06653365-9A46-92BD-AA0E-B796504381FC}"/>
                </a:ext>
              </a:extLst>
            </p:cNvPr>
            <p:cNvSpPr/>
            <p:nvPr/>
          </p:nvSpPr>
          <p:spPr bwMode="auto">
            <a:xfrm>
              <a:off x="10584122" y="5809060"/>
              <a:ext cx="1484045" cy="656947"/>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Final Deliverables</a:t>
              </a:r>
              <a:endParaRPr lang="en-US" sz="1350" dirty="0">
                <a:solidFill>
                  <a:schemeClr val="tx1"/>
                </a:solidFill>
              </a:endParaRPr>
            </a:p>
          </p:txBody>
        </p:sp>
      </p:grpSp>
      <p:sp>
        <p:nvSpPr>
          <p:cNvPr id="20" name="TextBox 8">
            <a:extLst>
              <a:ext uri="{FF2B5EF4-FFF2-40B4-BE49-F238E27FC236}">
                <a16:creationId xmlns:a16="http://schemas.microsoft.com/office/drawing/2014/main" id="{60792DC0-D5DE-096F-E1D4-77488EC3BA7B}"/>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37</a:t>
            </a:fld>
            <a:endParaRPr lang="en-US" altLang="en-US" sz="750" b="1">
              <a:solidFill>
                <a:schemeClr val="tx1"/>
              </a:solidFill>
            </a:endParaRPr>
          </a:p>
        </p:txBody>
      </p:sp>
    </p:spTree>
    <p:extLst>
      <p:ext uri="{BB962C8B-B14F-4D97-AF65-F5344CB8AC3E}">
        <p14:creationId xmlns:p14="http://schemas.microsoft.com/office/powerpoint/2010/main" val="1367834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tx2"/>
                </a:solidFill>
              </a:rPr>
              <a:t>Key Contributions – TCA Enhancement</a:t>
            </a:r>
          </a:p>
        </p:txBody>
      </p:sp>
      <p:sp>
        <p:nvSpPr>
          <p:cNvPr id="6" name="TextBox 5">
            <a:extLst>
              <a:ext uri="{FF2B5EF4-FFF2-40B4-BE49-F238E27FC236}">
                <a16:creationId xmlns:a16="http://schemas.microsoft.com/office/drawing/2014/main" id="{2BBBC51C-F5C9-802F-DE13-47AFC9DA17DB}"/>
              </a:ext>
            </a:extLst>
          </p:cNvPr>
          <p:cNvSpPr txBox="1"/>
          <p:nvPr/>
        </p:nvSpPr>
        <p:spPr>
          <a:xfrm>
            <a:off x="230623" y="1003497"/>
            <a:ext cx="7628767" cy="3951742"/>
          </a:xfrm>
          <a:prstGeom prst="rect">
            <a:avLst/>
          </a:prstGeom>
        </p:spPr>
        <p:txBody>
          <a:bodyPr vert="horz" lIns="91440" tIns="45720" rIns="91440" bIns="45720" rtlCol="0">
            <a:noAutofit/>
          </a:bodyPr>
          <a:lstStyle>
            <a:defPPr>
              <a:defRPr lang="en-US"/>
            </a:defPPr>
            <a:lvl1pPr marL="344462" marR="0" indent="-344462" defTabSz="914331" fontAlgn="auto">
              <a:lnSpc>
                <a:spcPct val="100000"/>
              </a:lnSpc>
              <a:spcBef>
                <a:spcPts val="1000"/>
              </a:spcBef>
              <a:spcAft>
                <a:spcPts val="0"/>
              </a:spcAft>
              <a:buClr>
                <a:schemeClr val="tx2"/>
              </a:buClr>
              <a:buSzPct val="150000"/>
              <a:buFont typeface="Arial" panose="020B0604020202020204" pitchFamily="34" charset="0"/>
              <a:buChar char="•"/>
              <a:tabLst/>
              <a:defRPr sz="1200" b="0">
                <a:latin typeface="Arial" panose="020B0604020202020204" pitchFamily="34" charset="0"/>
                <a:cs typeface="Arial" panose="020B0604020202020204" pitchFamily="34" charset="0"/>
              </a:defRPr>
            </a:lvl1pPr>
            <a:lvl2pPr marL="801628" marR="0" lvl="1" indent="-344462" defTabSz="914331" fontAlgn="auto">
              <a:lnSpc>
                <a:spcPct val="100000"/>
              </a:lnSpc>
              <a:spcBef>
                <a:spcPts val="500"/>
              </a:spcBef>
              <a:spcAft>
                <a:spcPts val="0"/>
              </a:spcAft>
              <a:buClr>
                <a:schemeClr val="tx2"/>
              </a:buClr>
              <a:buSzPct val="120000"/>
              <a:buFont typeface="System Font Regular"/>
              <a:buChar char="⚬"/>
              <a:tabLst/>
              <a:defRPr sz="1200">
                <a:latin typeface="Arial" panose="020B0604020202020204" pitchFamily="34" charset="0"/>
                <a:cs typeface="Arial" panose="020B0604020202020204" pitchFamily="34" charset="0"/>
              </a:defRPr>
            </a:lvl2pPr>
            <a:lvl3pPr marL="1142914" marR="0" indent="-228584" defTabSz="914331" fontAlgn="auto">
              <a:lnSpc>
                <a:spcPct val="100000"/>
              </a:lnSpc>
              <a:spcBef>
                <a:spcPts val="500"/>
              </a:spcBef>
              <a:spcAft>
                <a:spcPts val="0"/>
              </a:spcAft>
              <a:buClr>
                <a:schemeClr val="tx2"/>
              </a:buClr>
              <a:buSzTx/>
              <a:buFont typeface="System Font Regular"/>
              <a:buChar char="−"/>
              <a:tabLst/>
              <a:defRPr sz="1600">
                <a:latin typeface="Arial" panose="020B0604020202020204" pitchFamily="34" charset="0"/>
                <a:cs typeface="Arial" panose="020B0604020202020204" pitchFamily="34" charset="0"/>
              </a:defRPr>
            </a:lvl3pPr>
            <a:lvl4pPr marL="1600080" marR="0" indent="-228584" defTabSz="914331" fontAlgn="auto">
              <a:lnSpc>
                <a:spcPct val="100000"/>
              </a:lnSpc>
              <a:spcBef>
                <a:spcPts val="500"/>
              </a:spcBef>
              <a:spcAft>
                <a:spcPts val="0"/>
              </a:spcAft>
              <a:buClr>
                <a:schemeClr val="tx2"/>
              </a:buClr>
              <a:buSzTx/>
              <a:buFont typeface="Wingdings" pitchFamily="2" charset="2"/>
              <a:buChar char="§"/>
              <a:tabLst/>
              <a:defRPr sz="1400">
                <a:latin typeface="Arial" panose="020B0604020202020204" pitchFamily="34" charset="0"/>
                <a:cs typeface="Arial" panose="020B0604020202020204" pitchFamily="34" charset="0"/>
              </a:defRPr>
            </a:lvl4pPr>
            <a:lvl5pPr marL="2057246" marR="0" indent="-228584" defTabSz="914331" fontAlgn="auto">
              <a:lnSpc>
                <a:spcPct val="100000"/>
              </a:lnSpc>
              <a:spcBef>
                <a:spcPts val="500"/>
              </a:spcBef>
              <a:spcAft>
                <a:spcPts val="0"/>
              </a:spcAft>
              <a:buClr>
                <a:schemeClr val="tx2"/>
              </a:buClr>
              <a:buSzTx/>
              <a:buFont typeface="Wingdings" pitchFamily="2" charset="2"/>
              <a:buChar char="ü"/>
              <a:tabLst/>
              <a:defRPr sz="1400">
                <a:latin typeface="Arial" panose="020B0604020202020204" pitchFamily="34" charset="0"/>
                <a:cs typeface="Arial" panose="020B0604020202020204" pitchFamily="34" charset="0"/>
              </a:defRPr>
            </a:lvl5pPr>
            <a:lvl6pPr marL="1885903" indent="-171446" defTabSz="685783">
              <a:lnSpc>
                <a:spcPct val="90000"/>
              </a:lnSpc>
              <a:spcBef>
                <a:spcPts val="375"/>
              </a:spcBef>
              <a:buFont typeface="Arial" panose="020B0604020202020204" pitchFamily="34" charset="0"/>
              <a:buChar char="•"/>
              <a:defRPr sz="1350"/>
            </a:lvl6pPr>
            <a:lvl7pPr marL="2228795" indent="-171446" defTabSz="685783">
              <a:lnSpc>
                <a:spcPct val="90000"/>
              </a:lnSpc>
              <a:spcBef>
                <a:spcPts val="375"/>
              </a:spcBef>
              <a:buFont typeface="Arial" panose="020B0604020202020204" pitchFamily="34" charset="0"/>
              <a:buChar char="•"/>
              <a:defRPr sz="1350"/>
            </a:lvl7pPr>
            <a:lvl8pPr marL="2571686" indent="-171446" defTabSz="685783">
              <a:lnSpc>
                <a:spcPct val="90000"/>
              </a:lnSpc>
              <a:spcBef>
                <a:spcPts val="375"/>
              </a:spcBef>
              <a:buFont typeface="Arial" panose="020B0604020202020204" pitchFamily="34" charset="0"/>
              <a:buChar char="•"/>
              <a:defRPr sz="1350"/>
            </a:lvl8pPr>
            <a:lvl9pPr marL="2914577" indent="-171446" defTabSz="685783">
              <a:lnSpc>
                <a:spcPct val="90000"/>
              </a:lnSpc>
              <a:spcBef>
                <a:spcPts val="375"/>
              </a:spcBef>
              <a:buFont typeface="Arial" panose="020B0604020202020204" pitchFamily="34" charset="0"/>
              <a:buChar char="•"/>
              <a:defRPr sz="1350"/>
            </a:lvl9pPr>
          </a:lstStyle>
          <a:p>
            <a:r>
              <a:rPr lang="en-US" dirty="0"/>
              <a:t>Synthetic BSM generation code (BSM Emulator) used in this project was adapted from the Open Source Trajectory Conversion Algorithm (TCA). The final version of the TCA was released in 2015 using Python 2.7 and was designed to handle many other message standards beyond BSM with additional customization options beyond the requirements of this project. </a:t>
            </a:r>
          </a:p>
          <a:p>
            <a:r>
              <a:rPr lang="en-US" dirty="0"/>
              <a:t>The BSM Emulator has an added adjustable rate for communications failures that removes generated BSMs from the output to emulate the loss of data due to random communication failures.</a:t>
            </a:r>
          </a:p>
          <a:p>
            <a:r>
              <a:rPr lang="en-US" dirty="0"/>
              <a:t>The BSM Emulator code includes performance updates to ensure that the process can run fast enough to meet the real time requirements:</a:t>
            </a:r>
          </a:p>
          <a:p>
            <a:pPr lvl="1"/>
            <a:r>
              <a:rPr lang="en-US" dirty="0"/>
              <a:t>Removed the full data tracking of </a:t>
            </a:r>
            <a:r>
              <a:rPr lang="en-US" dirty="0" err="1"/>
              <a:t>nonequipped</a:t>
            </a:r>
            <a:r>
              <a:rPr lang="en-US" dirty="0"/>
              <a:t> vehicles to reduce memory usage,</a:t>
            </a:r>
          </a:p>
          <a:p>
            <a:pPr lvl="1"/>
            <a:r>
              <a:rPr lang="en-US" dirty="0"/>
              <a:t>Stored the RSE locations in a </a:t>
            </a:r>
            <a:r>
              <a:rPr lang="en-US" dirty="0" err="1"/>
              <a:t>numpy</a:t>
            </a:r>
            <a:r>
              <a:rPr lang="en-US" dirty="0"/>
              <a:t> array to allow for quicker range checking</a:t>
            </a:r>
          </a:p>
          <a:p>
            <a:pPr lvl="1"/>
            <a:r>
              <a:rPr lang="en-US" dirty="0"/>
              <a:t>Offloaded the CV equipped status to the simulation vehicle demands</a:t>
            </a:r>
          </a:p>
          <a:p>
            <a:r>
              <a:rPr lang="en-US" dirty="0"/>
              <a:t>The BSM Emulator is Open Source Python 3.10 code and will be released through the ITS CodeHub for use by the general public.</a:t>
            </a:r>
          </a:p>
          <a:p>
            <a:endParaRPr lang="en-US" dirty="0"/>
          </a:p>
          <a:p>
            <a:endParaRPr lang="en-US" dirty="0"/>
          </a:p>
        </p:txBody>
      </p:sp>
      <p:sp>
        <p:nvSpPr>
          <p:cNvPr id="12" name="TextBox 8">
            <a:extLst>
              <a:ext uri="{FF2B5EF4-FFF2-40B4-BE49-F238E27FC236}">
                <a16:creationId xmlns:a16="http://schemas.microsoft.com/office/drawing/2014/main" id="{24ED9B97-0D02-DA26-5A26-B88500CAA234}"/>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38</a:t>
            </a:fld>
            <a:endParaRPr lang="en-US" altLang="en-US" sz="750" b="1">
              <a:solidFill>
                <a:schemeClr val="tx1"/>
              </a:solidFill>
            </a:endParaRPr>
          </a:p>
        </p:txBody>
      </p:sp>
      <p:grpSp>
        <p:nvGrpSpPr>
          <p:cNvPr id="13" name="Group 12">
            <a:extLst>
              <a:ext uri="{FF2B5EF4-FFF2-40B4-BE49-F238E27FC236}">
                <a16:creationId xmlns:a16="http://schemas.microsoft.com/office/drawing/2014/main" id="{206DFDEE-BF30-8ACC-2134-DF4991A1C96C}"/>
              </a:ext>
            </a:extLst>
          </p:cNvPr>
          <p:cNvGrpSpPr/>
          <p:nvPr/>
        </p:nvGrpSpPr>
        <p:grpSpPr>
          <a:xfrm>
            <a:off x="7938092" y="757142"/>
            <a:ext cx="1113037" cy="4092363"/>
            <a:chOff x="10584122" y="1009523"/>
            <a:chExt cx="1484049" cy="5456484"/>
          </a:xfrm>
        </p:grpSpPr>
        <p:sp>
          <p:nvSpPr>
            <p:cNvPr id="14" name="Arrow: Right 13">
              <a:extLst>
                <a:ext uri="{FF2B5EF4-FFF2-40B4-BE49-F238E27FC236}">
                  <a16:creationId xmlns:a16="http://schemas.microsoft.com/office/drawing/2014/main" id="{6FE3FA88-91DD-D221-1C06-7E64C7D30826}"/>
                </a:ext>
              </a:extLst>
            </p:cNvPr>
            <p:cNvSpPr/>
            <p:nvPr/>
          </p:nvSpPr>
          <p:spPr bwMode="auto">
            <a:xfrm rot="5400000">
              <a:off x="8998329" y="3226312"/>
              <a:ext cx="4740649" cy="484632"/>
            </a:xfrm>
            <a:prstGeom prst="rightArrow">
              <a:avLst/>
            </a:prstGeom>
            <a:solidFill>
              <a:schemeClr val="bg2"/>
            </a:solidFill>
            <a:ln>
              <a:solidFill>
                <a:schemeClr val="bg2">
                  <a:lumMod val="75000"/>
                </a:schemeClr>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err="1">
                <a:solidFill>
                  <a:schemeClr val="bg1"/>
                </a:solidFill>
              </a:endParaRPr>
            </a:p>
          </p:txBody>
        </p:sp>
        <p:sp>
          <p:nvSpPr>
            <p:cNvPr id="15" name="Rectangle: Rounded Corners 14">
              <a:extLst>
                <a:ext uri="{FF2B5EF4-FFF2-40B4-BE49-F238E27FC236}">
                  <a16:creationId xmlns:a16="http://schemas.microsoft.com/office/drawing/2014/main" id="{FB5EE6C3-12A8-C8EC-A7AB-3BB407806C2B}"/>
                </a:ext>
              </a:extLst>
            </p:cNvPr>
            <p:cNvSpPr/>
            <p:nvPr/>
          </p:nvSpPr>
          <p:spPr bwMode="auto">
            <a:xfrm>
              <a:off x="10584125" y="1009523"/>
              <a:ext cx="1484046"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Literature Review</a:t>
              </a:r>
            </a:p>
          </p:txBody>
        </p:sp>
        <p:sp>
          <p:nvSpPr>
            <p:cNvPr id="16" name="Rectangle: Rounded Corners 15">
              <a:extLst>
                <a:ext uri="{FF2B5EF4-FFF2-40B4-BE49-F238E27FC236}">
                  <a16:creationId xmlns:a16="http://schemas.microsoft.com/office/drawing/2014/main" id="{EB11AFE9-E002-BE2D-0E70-219CAA9D2E75}"/>
                </a:ext>
              </a:extLst>
            </p:cNvPr>
            <p:cNvSpPr/>
            <p:nvPr/>
          </p:nvSpPr>
          <p:spPr bwMode="auto">
            <a:xfrm>
              <a:off x="10584123" y="2209407"/>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Str. Eval &amp; Op. Con</a:t>
              </a:r>
            </a:p>
          </p:txBody>
        </p:sp>
        <p:sp>
          <p:nvSpPr>
            <p:cNvPr id="17" name="Rectangle: Rounded Corners 16">
              <a:extLst>
                <a:ext uri="{FF2B5EF4-FFF2-40B4-BE49-F238E27FC236}">
                  <a16:creationId xmlns:a16="http://schemas.microsoft.com/office/drawing/2014/main" id="{1E8EE02E-5C16-BCFC-73B3-3F460DB89676}"/>
                </a:ext>
              </a:extLst>
            </p:cNvPr>
            <p:cNvSpPr/>
            <p:nvPr/>
          </p:nvSpPr>
          <p:spPr bwMode="auto">
            <a:xfrm>
              <a:off x="10584123" y="3409291"/>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Interim Report</a:t>
              </a:r>
              <a:endParaRPr lang="en-US" sz="1350" dirty="0">
                <a:solidFill>
                  <a:schemeClr val="tx1"/>
                </a:solidFill>
              </a:endParaRPr>
            </a:p>
          </p:txBody>
        </p:sp>
        <p:sp>
          <p:nvSpPr>
            <p:cNvPr id="19" name="Rectangle: Rounded Corners 18">
              <a:extLst>
                <a:ext uri="{FF2B5EF4-FFF2-40B4-BE49-F238E27FC236}">
                  <a16:creationId xmlns:a16="http://schemas.microsoft.com/office/drawing/2014/main" id="{AE18B01C-B09F-22E6-08B5-A3DF1F3414DB}"/>
                </a:ext>
              </a:extLst>
            </p:cNvPr>
            <p:cNvSpPr/>
            <p:nvPr/>
          </p:nvSpPr>
          <p:spPr bwMode="auto">
            <a:xfrm>
              <a:off x="10584123" y="4609175"/>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Enhanced Str Dev</a:t>
              </a:r>
              <a:endParaRPr lang="en-US" sz="1350" dirty="0">
                <a:solidFill>
                  <a:schemeClr val="tx1"/>
                </a:solidFill>
              </a:endParaRPr>
            </a:p>
          </p:txBody>
        </p:sp>
        <p:sp>
          <p:nvSpPr>
            <p:cNvPr id="20" name="Rectangle: Rounded Corners 19">
              <a:extLst>
                <a:ext uri="{FF2B5EF4-FFF2-40B4-BE49-F238E27FC236}">
                  <a16:creationId xmlns:a16="http://schemas.microsoft.com/office/drawing/2014/main" id="{2F032717-8C6A-03EB-265B-FC6051AC55D5}"/>
                </a:ext>
              </a:extLst>
            </p:cNvPr>
            <p:cNvSpPr/>
            <p:nvPr/>
          </p:nvSpPr>
          <p:spPr bwMode="auto">
            <a:xfrm>
              <a:off x="10584122" y="5809060"/>
              <a:ext cx="1484045" cy="656947"/>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Final Deliverables</a:t>
              </a:r>
              <a:endParaRPr lang="en-US" sz="1350" dirty="0">
                <a:solidFill>
                  <a:schemeClr val="tx1"/>
                </a:solidFill>
              </a:endParaRPr>
            </a:p>
          </p:txBody>
        </p:sp>
      </p:grpSp>
    </p:spTree>
    <p:extLst>
      <p:ext uri="{BB962C8B-B14F-4D97-AF65-F5344CB8AC3E}">
        <p14:creationId xmlns:p14="http://schemas.microsoft.com/office/powerpoint/2010/main" val="1303390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C747-6012-3FE9-E0DD-79FE0324ACE9}"/>
              </a:ext>
            </a:extLst>
          </p:cNvPr>
          <p:cNvSpPr>
            <a:spLocks noGrp="1"/>
          </p:cNvSpPr>
          <p:nvPr>
            <p:ph type="title"/>
          </p:nvPr>
        </p:nvSpPr>
        <p:spPr/>
        <p:txBody>
          <a:bodyPr/>
          <a:lstStyle/>
          <a:p>
            <a:r>
              <a:rPr lang="en-US" dirty="0"/>
              <a:t>Lessons Learned</a:t>
            </a:r>
          </a:p>
        </p:txBody>
      </p:sp>
      <p:grpSp>
        <p:nvGrpSpPr>
          <p:cNvPr id="5" name="Group 4">
            <a:extLst>
              <a:ext uri="{FF2B5EF4-FFF2-40B4-BE49-F238E27FC236}">
                <a16:creationId xmlns:a16="http://schemas.microsoft.com/office/drawing/2014/main" id="{CD7997ED-8117-654E-8674-056C02479E35}"/>
              </a:ext>
            </a:extLst>
          </p:cNvPr>
          <p:cNvGrpSpPr/>
          <p:nvPr/>
        </p:nvGrpSpPr>
        <p:grpSpPr>
          <a:xfrm>
            <a:off x="7938092" y="757142"/>
            <a:ext cx="1113037" cy="4092363"/>
            <a:chOff x="10584122" y="1009523"/>
            <a:chExt cx="1484049" cy="5456484"/>
          </a:xfrm>
        </p:grpSpPr>
        <p:sp>
          <p:nvSpPr>
            <p:cNvPr id="6" name="Arrow: Right 5">
              <a:extLst>
                <a:ext uri="{FF2B5EF4-FFF2-40B4-BE49-F238E27FC236}">
                  <a16:creationId xmlns:a16="http://schemas.microsoft.com/office/drawing/2014/main" id="{BA330D3B-DBEA-2C2F-1A5A-2A8C3C9B153D}"/>
                </a:ext>
              </a:extLst>
            </p:cNvPr>
            <p:cNvSpPr/>
            <p:nvPr/>
          </p:nvSpPr>
          <p:spPr bwMode="auto">
            <a:xfrm rot="5400000">
              <a:off x="8998329" y="3226312"/>
              <a:ext cx="4740649" cy="484632"/>
            </a:xfrm>
            <a:prstGeom prst="rightArrow">
              <a:avLst/>
            </a:prstGeom>
            <a:solidFill>
              <a:schemeClr val="bg2"/>
            </a:solidFill>
            <a:ln>
              <a:solidFill>
                <a:schemeClr val="bg2">
                  <a:lumMod val="75000"/>
                </a:schemeClr>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err="1">
                <a:solidFill>
                  <a:schemeClr val="bg1"/>
                </a:solidFill>
              </a:endParaRPr>
            </a:p>
          </p:txBody>
        </p:sp>
        <p:sp>
          <p:nvSpPr>
            <p:cNvPr id="7" name="Rectangle: Rounded Corners 6">
              <a:extLst>
                <a:ext uri="{FF2B5EF4-FFF2-40B4-BE49-F238E27FC236}">
                  <a16:creationId xmlns:a16="http://schemas.microsoft.com/office/drawing/2014/main" id="{32C210BA-2CC0-9A9C-F93E-28ED593B0F6A}"/>
                </a:ext>
              </a:extLst>
            </p:cNvPr>
            <p:cNvSpPr/>
            <p:nvPr/>
          </p:nvSpPr>
          <p:spPr bwMode="auto">
            <a:xfrm>
              <a:off x="10584125" y="1009523"/>
              <a:ext cx="1484046"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Literature Review</a:t>
              </a:r>
            </a:p>
          </p:txBody>
        </p:sp>
        <p:sp>
          <p:nvSpPr>
            <p:cNvPr id="8" name="Rectangle: Rounded Corners 7">
              <a:extLst>
                <a:ext uri="{FF2B5EF4-FFF2-40B4-BE49-F238E27FC236}">
                  <a16:creationId xmlns:a16="http://schemas.microsoft.com/office/drawing/2014/main" id="{E509C51F-313C-C3AF-5C27-BCA52A7FF921}"/>
                </a:ext>
              </a:extLst>
            </p:cNvPr>
            <p:cNvSpPr/>
            <p:nvPr/>
          </p:nvSpPr>
          <p:spPr bwMode="auto">
            <a:xfrm>
              <a:off x="10584123" y="2209407"/>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Str. Eval &amp; Op. Con</a:t>
              </a:r>
            </a:p>
          </p:txBody>
        </p:sp>
        <p:sp>
          <p:nvSpPr>
            <p:cNvPr id="9" name="Rectangle: Rounded Corners 8">
              <a:extLst>
                <a:ext uri="{FF2B5EF4-FFF2-40B4-BE49-F238E27FC236}">
                  <a16:creationId xmlns:a16="http://schemas.microsoft.com/office/drawing/2014/main" id="{1EE98602-0AAA-E849-5E3C-BCC03CEFCC68}"/>
                </a:ext>
              </a:extLst>
            </p:cNvPr>
            <p:cNvSpPr/>
            <p:nvPr/>
          </p:nvSpPr>
          <p:spPr bwMode="auto">
            <a:xfrm>
              <a:off x="10584123" y="3409291"/>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Interim Report</a:t>
              </a:r>
              <a:endParaRPr lang="en-US" sz="1350" dirty="0">
                <a:solidFill>
                  <a:schemeClr val="tx1"/>
                </a:solidFill>
              </a:endParaRPr>
            </a:p>
          </p:txBody>
        </p:sp>
        <p:sp>
          <p:nvSpPr>
            <p:cNvPr id="10" name="Rectangle: Rounded Corners 9">
              <a:extLst>
                <a:ext uri="{FF2B5EF4-FFF2-40B4-BE49-F238E27FC236}">
                  <a16:creationId xmlns:a16="http://schemas.microsoft.com/office/drawing/2014/main" id="{A2236D21-02A6-D2F6-83CD-1DE05E46D1B3}"/>
                </a:ext>
              </a:extLst>
            </p:cNvPr>
            <p:cNvSpPr/>
            <p:nvPr/>
          </p:nvSpPr>
          <p:spPr bwMode="auto">
            <a:xfrm>
              <a:off x="10584123" y="4609175"/>
              <a:ext cx="1484045"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Enhanced Str Dev</a:t>
              </a:r>
              <a:endParaRPr lang="en-US" sz="1350" dirty="0">
                <a:solidFill>
                  <a:schemeClr val="tx1"/>
                </a:solidFill>
              </a:endParaRPr>
            </a:p>
          </p:txBody>
        </p:sp>
        <p:sp>
          <p:nvSpPr>
            <p:cNvPr id="11" name="Rectangle: Rounded Corners 10">
              <a:extLst>
                <a:ext uri="{FF2B5EF4-FFF2-40B4-BE49-F238E27FC236}">
                  <a16:creationId xmlns:a16="http://schemas.microsoft.com/office/drawing/2014/main" id="{F4CC787E-3460-2533-1D4F-7B14F2B3B41B}"/>
                </a:ext>
              </a:extLst>
            </p:cNvPr>
            <p:cNvSpPr/>
            <p:nvPr/>
          </p:nvSpPr>
          <p:spPr bwMode="auto">
            <a:xfrm>
              <a:off x="10584122" y="5809060"/>
              <a:ext cx="1484045" cy="656947"/>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Final Deliverables</a:t>
              </a:r>
              <a:endParaRPr lang="en-US" sz="1350" dirty="0">
                <a:solidFill>
                  <a:schemeClr val="tx1"/>
                </a:solidFill>
              </a:endParaRPr>
            </a:p>
          </p:txBody>
        </p:sp>
      </p:grpSp>
      <p:sp>
        <p:nvSpPr>
          <p:cNvPr id="12" name="TextBox 11">
            <a:extLst>
              <a:ext uri="{FF2B5EF4-FFF2-40B4-BE49-F238E27FC236}">
                <a16:creationId xmlns:a16="http://schemas.microsoft.com/office/drawing/2014/main" id="{755D87A7-0847-DA9B-92FE-D87C60FC7BF5}"/>
              </a:ext>
            </a:extLst>
          </p:cNvPr>
          <p:cNvSpPr txBox="1"/>
          <p:nvPr/>
        </p:nvSpPr>
        <p:spPr>
          <a:xfrm>
            <a:off x="230623" y="1003497"/>
            <a:ext cx="7628767" cy="3951742"/>
          </a:xfrm>
          <a:prstGeom prst="rect">
            <a:avLst/>
          </a:prstGeom>
        </p:spPr>
        <p:txBody>
          <a:bodyPr vert="horz" lIns="91440" tIns="45720" rIns="91440" bIns="45720" rtlCol="0">
            <a:noAutofit/>
          </a:bodyPr>
          <a:lstStyle>
            <a:defPPr>
              <a:defRPr lang="en-US"/>
            </a:defPPr>
            <a:lvl1pPr marL="344462" marR="0" indent="-344462" defTabSz="914331" fontAlgn="auto">
              <a:lnSpc>
                <a:spcPct val="100000"/>
              </a:lnSpc>
              <a:spcBef>
                <a:spcPts val="1000"/>
              </a:spcBef>
              <a:spcAft>
                <a:spcPts val="0"/>
              </a:spcAft>
              <a:buClr>
                <a:schemeClr val="tx2"/>
              </a:buClr>
              <a:buSzPct val="150000"/>
              <a:buFont typeface="Arial" panose="020B0604020202020204" pitchFamily="34" charset="0"/>
              <a:buChar char="•"/>
              <a:tabLst/>
              <a:defRPr sz="1200" b="0">
                <a:latin typeface="Arial" panose="020B0604020202020204" pitchFamily="34" charset="0"/>
                <a:cs typeface="Arial" panose="020B0604020202020204" pitchFamily="34" charset="0"/>
              </a:defRPr>
            </a:lvl1pPr>
            <a:lvl2pPr marL="801628" marR="0" lvl="1" indent="-344462" defTabSz="914331" fontAlgn="auto">
              <a:lnSpc>
                <a:spcPct val="100000"/>
              </a:lnSpc>
              <a:spcBef>
                <a:spcPts val="500"/>
              </a:spcBef>
              <a:spcAft>
                <a:spcPts val="0"/>
              </a:spcAft>
              <a:buClr>
                <a:schemeClr val="tx2"/>
              </a:buClr>
              <a:buSzPct val="120000"/>
              <a:buFont typeface="System Font Regular"/>
              <a:buChar char="⚬"/>
              <a:tabLst/>
              <a:defRPr sz="1200">
                <a:latin typeface="Arial" panose="020B0604020202020204" pitchFamily="34" charset="0"/>
                <a:cs typeface="Arial" panose="020B0604020202020204" pitchFamily="34" charset="0"/>
              </a:defRPr>
            </a:lvl2pPr>
            <a:lvl3pPr marL="1142914" marR="0" indent="-228584" defTabSz="914331" fontAlgn="auto">
              <a:lnSpc>
                <a:spcPct val="100000"/>
              </a:lnSpc>
              <a:spcBef>
                <a:spcPts val="500"/>
              </a:spcBef>
              <a:spcAft>
                <a:spcPts val="0"/>
              </a:spcAft>
              <a:buClr>
                <a:schemeClr val="tx2"/>
              </a:buClr>
              <a:buSzTx/>
              <a:buFont typeface="System Font Regular"/>
              <a:buChar char="−"/>
              <a:tabLst/>
              <a:defRPr sz="1600">
                <a:latin typeface="Arial" panose="020B0604020202020204" pitchFamily="34" charset="0"/>
                <a:cs typeface="Arial" panose="020B0604020202020204" pitchFamily="34" charset="0"/>
              </a:defRPr>
            </a:lvl3pPr>
            <a:lvl4pPr marL="1600080" marR="0" indent="-228584" defTabSz="914331" fontAlgn="auto">
              <a:lnSpc>
                <a:spcPct val="100000"/>
              </a:lnSpc>
              <a:spcBef>
                <a:spcPts val="500"/>
              </a:spcBef>
              <a:spcAft>
                <a:spcPts val="0"/>
              </a:spcAft>
              <a:buClr>
                <a:schemeClr val="tx2"/>
              </a:buClr>
              <a:buSzTx/>
              <a:buFont typeface="Wingdings" pitchFamily="2" charset="2"/>
              <a:buChar char="§"/>
              <a:tabLst/>
              <a:defRPr sz="1400">
                <a:latin typeface="Arial" panose="020B0604020202020204" pitchFamily="34" charset="0"/>
                <a:cs typeface="Arial" panose="020B0604020202020204" pitchFamily="34" charset="0"/>
              </a:defRPr>
            </a:lvl4pPr>
            <a:lvl5pPr marL="2057246" marR="0" indent="-228584" defTabSz="914331" fontAlgn="auto">
              <a:lnSpc>
                <a:spcPct val="100000"/>
              </a:lnSpc>
              <a:spcBef>
                <a:spcPts val="500"/>
              </a:spcBef>
              <a:spcAft>
                <a:spcPts val="0"/>
              </a:spcAft>
              <a:buClr>
                <a:schemeClr val="tx2"/>
              </a:buClr>
              <a:buSzTx/>
              <a:buFont typeface="Wingdings" pitchFamily="2" charset="2"/>
              <a:buChar char="ü"/>
              <a:tabLst/>
              <a:defRPr sz="1400">
                <a:latin typeface="Arial" panose="020B0604020202020204" pitchFamily="34" charset="0"/>
                <a:cs typeface="Arial" panose="020B0604020202020204" pitchFamily="34" charset="0"/>
              </a:defRPr>
            </a:lvl5pPr>
            <a:lvl6pPr marL="1885903" indent="-171446" defTabSz="685783">
              <a:lnSpc>
                <a:spcPct val="90000"/>
              </a:lnSpc>
              <a:spcBef>
                <a:spcPts val="375"/>
              </a:spcBef>
              <a:buFont typeface="Arial" panose="020B0604020202020204" pitchFamily="34" charset="0"/>
              <a:buChar char="•"/>
              <a:defRPr sz="1350"/>
            </a:lvl6pPr>
            <a:lvl7pPr marL="2228795" indent="-171446" defTabSz="685783">
              <a:lnSpc>
                <a:spcPct val="90000"/>
              </a:lnSpc>
              <a:spcBef>
                <a:spcPts val="375"/>
              </a:spcBef>
              <a:buFont typeface="Arial" panose="020B0604020202020204" pitchFamily="34" charset="0"/>
              <a:buChar char="•"/>
              <a:defRPr sz="1350"/>
            </a:lvl7pPr>
            <a:lvl8pPr marL="2571686" indent="-171446" defTabSz="685783">
              <a:lnSpc>
                <a:spcPct val="90000"/>
              </a:lnSpc>
              <a:spcBef>
                <a:spcPts val="375"/>
              </a:spcBef>
              <a:buFont typeface="Arial" panose="020B0604020202020204" pitchFamily="34" charset="0"/>
              <a:buChar char="•"/>
              <a:defRPr sz="1350"/>
            </a:lvl8pPr>
            <a:lvl9pPr marL="2914577" indent="-171446" defTabSz="685783">
              <a:lnSpc>
                <a:spcPct val="90000"/>
              </a:lnSpc>
              <a:spcBef>
                <a:spcPts val="375"/>
              </a:spcBef>
              <a:buFont typeface="Arial" panose="020B0604020202020204" pitchFamily="34" charset="0"/>
              <a:buChar char="•"/>
              <a:defRPr sz="1350"/>
            </a:lvl9pPr>
          </a:lstStyle>
          <a:p>
            <a:r>
              <a:rPr lang="en-US" dirty="0"/>
              <a:t>Optimize traffic condition recognition through clustering methods and data selection.</a:t>
            </a:r>
          </a:p>
          <a:p>
            <a:r>
              <a:rPr lang="en-US" dirty="0"/>
              <a:t>Select an appropriate step length in simulations to balance accuracy and computational efficiency.</a:t>
            </a:r>
          </a:p>
          <a:p>
            <a:r>
              <a:rPr lang="en-US" dirty="0"/>
              <a:t>Simultaneously calibrate mobility and safety conditions when using simulation approach, if safety benefits will also be assessed.</a:t>
            </a:r>
          </a:p>
          <a:p>
            <a:r>
              <a:rPr lang="en-US" dirty="0"/>
              <a:t>Tailor data collection and granularity to agency goals and performance measures.</a:t>
            </a:r>
          </a:p>
          <a:p>
            <a:r>
              <a:rPr lang="en-US" dirty="0"/>
              <a:t>During the transition period when the Market Penetration Rate of CAVs is not yet high, it is essential to integrate CAT data with traditional sensors for comprehensive traffic management.</a:t>
            </a:r>
          </a:p>
          <a:p>
            <a:r>
              <a:rPr lang="en-US" dirty="0"/>
              <a:t>Deploy adequate number of Roadside Units (RSU) in high-congestion areas.</a:t>
            </a:r>
          </a:p>
          <a:p>
            <a:r>
              <a:rPr lang="en-US" dirty="0"/>
              <a:t>Conduct comprehensive evaluations of freeway operation strategies using CAT data based on multiple goal areas, such as mobility, safety, and productivity.</a:t>
            </a:r>
          </a:p>
          <a:p>
            <a:r>
              <a:rPr lang="en-US" dirty="0"/>
              <a:t>Optimize output analysis methodology based on freeway facility types and chosen analysis techniques.</a:t>
            </a:r>
          </a:p>
          <a:p>
            <a:r>
              <a:rPr lang="en-US" dirty="0"/>
              <a:t>Balance and optimize testing scenario space for effective evaluations.</a:t>
            </a:r>
          </a:p>
          <a:p>
            <a:endParaRPr lang="en-US" dirty="0"/>
          </a:p>
        </p:txBody>
      </p:sp>
      <p:sp>
        <p:nvSpPr>
          <p:cNvPr id="3" name="TextBox 8">
            <a:extLst>
              <a:ext uri="{FF2B5EF4-FFF2-40B4-BE49-F238E27FC236}">
                <a16:creationId xmlns:a16="http://schemas.microsoft.com/office/drawing/2014/main" id="{8E1A1D42-9B87-20FB-4E12-3DEAAD75B183}"/>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39</a:t>
            </a:fld>
            <a:endParaRPr lang="en-US" altLang="en-US" sz="750" b="1">
              <a:solidFill>
                <a:schemeClr val="tx1"/>
              </a:solidFill>
            </a:endParaRPr>
          </a:p>
        </p:txBody>
      </p:sp>
    </p:spTree>
    <p:extLst>
      <p:ext uri="{BB962C8B-B14F-4D97-AF65-F5344CB8AC3E}">
        <p14:creationId xmlns:p14="http://schemas.microsoft.com/office/powerpoint/2010/main" val="428267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56B3-68E2-4248-B28C-482DC66471E9}"/>
              </a:ext>
            </a:extLst>
          </p:cNvPr>
          <p:cNvSpPr>
            <a:spLocks noGrp="1"/>
          </p:cNvSpPr>
          <p:nvPr>
            <p:ph type="title"/>
          </p:nvPr>
        </p:nvSpPr>
        <p:spPr/>
        <p:txBody>
          <a:bodyPr/>
          <a:lstStyle/>
          <a:p>
            <a:r>
              <a:rPr lang="en-US"/>
              <a:t>Project Objective</a:t>
            </a:r>
          </a:p>
        </p:txBody>
      </p:sp>
      <p:sp>
        <p:nvSpPr>
          <p:cNvPr id="3" name="Content Placeholder 2">
            <a:extLst>
              <a:ext uri="{FF2B5EF4-FFF2-40B4-BE49-F238E27FC236}">
                <a16:creationId xmlns:a16="http://schemas.microsoft.com/office/drawing/2014/main" id="{2E96A66A-8F0F-F248-A025-0483E8D8E8A0}"/>
              </a:ext>
            </a:extLst>
          </p:cNvPr>
          <p:cNvSpPr>
            <a:spLocks noGrp="1"/>
          </p:cNvSpPr>
          <p:nvPr>
            <p:ph sz="quarter" idx="10"/>
          </p:nvPr>
        </p:nvSpPr>
        <p:spPr/>
        <p:txBody>
          <a:bodyPr>
            <a:noAutofit/>
          </a:bodyPr>
          <a:lstStyle/>
          <a:p>
            <a:pPr>
              <a:lnSpc>
                <a:spcPct val="100000"/>
              </a:lnSpc>
              <a:spcBef>
                <a:spcPts val="300"/>
              </a:spcBef>
              <a:spcAft>
                <a:spcPts val="300"/>
              </a:spcAft>
            </a:pPr>
            <a:r>
              <a:rPr lang="en-US" sz="1400" b="1" dirty="0"/>
              <a:t>Project Objective:</a:t>
            </a:r>
          </a:p>
          <a:p>
            <a:pPr lvl="1">
              <a:lnSpc>
                <a:spcPct val="100000"/>
              </a:lnSpc>
              <a:spcBef>
                <a:spcPts val="300"/>
              </a:spcBef>
              <a:spcAft>
                <a:spcPts val="300"/>
              </a:spcAft>
            </a:pPr>
            <a:r>
              <a:rPr lang="en-US" sz="1400" dirty="0"/>
              <a:t>Assess use cases where freeway operational strategies could be improved using data extracted from messages generated by Cooperative Automated Transportation (CAT) with the goals to:</a:t>
            </a:r>
          </a:p>
          <a:p>
            <a:pPr lvl="2">
              <a:lnSpc>
                <a:spcPct val="100000"/>
              </a:lnSpc>
              <a:spcBef>
                <a:spcPts val="300"/>
              </a:spcBef>
              <a:spcAft>
                <a:spcPts val="300"/>
              </a:spcAft>
            </a:pPr>
            <a:r>
              <a:rPr lang="en-US" sz="1400" dirty="0"/>
              <a:t>Spur development of enhanced and new operational strategies</a:t>
            </a:r>
          </a:p>
          <a:p>
            <a:pPr lvl="2">
              <a:lnSpc>
                <a:spcPct val="100000"/>
              </a:lnSpc>
              <a:spcBef>
                <a:spcPts val="300"/>
              </a:spcBef>
              <a:spcAft>
                <a:spcPts val="300"/>
              </a:spcAft>
            </a:pPr>
            <a:r>
              <a:rPr lang="en-US" sz="1400" dirty="0"/>
              <a:t>Help agencies justify gaining access to additional CAT data</a:t>
            </a:r>
          </a:p>
          <a:p>
            <a:pPr>
              <a:lnSpc>
                <a:spcPct val="100000"/>
              </a:lnSpc>
              <a:spcBef>
                <a:spcPts val="300"/>
              </a:spcBef>
              <a:spcAft>
                <a:spcPts val="300"/>
              </a:spcAft>
            </a:pPr>
            <a:endParaRPr lang="en-US" sz="1400" b="1" dirty="0"/>
          </a:p>
          <a:p>
            <a:pPr>
              <a:lnSpc>
                <a:spcPct val="100000"/>
              </a:lnSpc>
              <a:spcBef>
                <a:spcPts val="300"/>
              </a:spcBef>
              <a:spcAft>
                <a:spcPts val="300"/>
              </a:spcAft>
            </a:pPr>
            <a:r>
              <a:rPr lang="en-US" sz="1400" b="1" dirty="0"/>
              <a:t>Period of Performance: </a:t>
            </a:r>
            <a:r>
              <a:rPr lang="en-US" sz="1400" dirty="0"/>
              <a:t>14 July, 2021–14 July, 2023 (24 months)</a:t>
            </a:r>
          </a:p>
          <a:p>
            <a:pPr>
              <a:lnSpc>
                <a:spcPct val="100000"/>
              </a:lnSpc>
              <a:spcBef>
                <a:spcPts val="300"/>
              </a:spcBef>
              <a:spcAft>
                <a:spcPts val="300"/>
              </a:spcAft>
            </a:pPr>
            <a:endParaRPr lang="en-US" sz="1400" b="1" dirty="0"/>
          </a:p>
          <a:p>
            <a:pPr>
              <a:lnSpc>
                <a:spcPct val="100000"/>
              </a:lnSpc>
              <a:spcBef>
                <a:spcPts val="300"/>
              </a:spcBef>
              <a:spcAft>
                <a:spcPts val="300"/>
              </a:spcAft>
            </a:pPr>
            <a:endParaRPr lang="en-US" sz="1400" dirty="0"/>
          </a:p>
          <a:p>
            <a:pPr>
              <a:lnSpc>
                <a:spcPct val="100000"/>
              </a:lnSpc>
              <a:spcBef>
                <a:spcPts val="300"/>
              </a:spcBef>
              <a:spcAft>
                <a:spcPts val="300"/>
              </a:spcAft>
            </a:pPr>
            <a:endParaRPr lang="en-US" sz="1400" dirty="0"/>
          </a:p>
        </p:txBody>
      </p:sp>
      <p:grpSp>
        <p:nvGrpSpPr>
          <p:cNvPr id="66" name="Group 65">
            <a:extLst>
              <a:ext uri="{FF2B5EF4-FFF2-40B4-BE49-F238E27FC236}">
                <a16:creationId xmlns:a16="http://schemas.microsoft.com/office/drawing/2014/main" id="{320E750D-5DEB-8B6C-AD18-DEBABDE9F521}"/>
              </a:ext>
            </a:extLst>
          </p:cNvPr>
          <p:cNvGrpSpPr/>
          <p:nvPr/>
        </p:nvGrpSpPr>
        <p:grpSpPr>
          <a:xfrm>
            <a:off x="632043" y="3268360"/>
            <a:ext cx="7909687" cy="921656"/>
            <a:chOff x="1884783" y="1628915"/>
            <a:chExt cx="6609887" cy="818219"/>
          </a:xfrm>
        </p:grpSpPr>
        <p:sp>
          <p:nvSpPr>
            <p:cNvPr id="67" name="Arrow: Pentagon 66">
              <a:extLst>
                <a:ext uri="{FF2B5EF4-FFF2-40B4-BE49-F238E27FC236}">
                  <a16:creationId xmlns:a16="http://schemas.microsoft.com/office/drawing/2014/main" id="{3408BA0D-FF36-8FCF-E00E-6082813AF782}"/>
                </a:ext>
              </a:extLst>
            </p:cNvPr>
            <p:cNvSpPr/>
            <p:nvPr/>
          </p:nvSpPr>
          <p:spPr>
            <a:xfrm>
              <a:off x="1884783" y="1634883"/>
              <a:ext cx="1371869" cy="812251"/>
            </a:xfrm>
            <a:prstGeom prst="homePlate">
              <a:avLst/>
            </a:prstGeom>
            <a:solidFill>
              <a:srgbClr val="46657C"/>
            </a:solidFill>
            <a:ln w="25400" cap="flat" cmpd="sng" algn="ctr">
              <a:solidFill>
                <a:srgbClr val="46657C"/>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Task 1: Project Management</a:t>
              </a:r>
            </a:p>
          </p:txBody>
        </p:sp>
        <p:sp>
          <p:nvSpPr>
            <p:cNvPr id="68" name="Arrow: Chevron 67">
              <a:extLst>
                <a:ext uri="{FF2B5EF4-FFF2-40B4-BE49-F238E27FC236}">
                  <a16:creationId xmlns:a16="http://schemas.microsoft.com/office/drawing/2014/main" id="{76C352A9-9FC1-8CC6-91CB-FC2959C48E5D}"/>
                </a:ext>
              </a:extLst>
            </p:cNvPr>
            <p:cNvSpPr/>
            <p:nvPr/>
          </p:nvSpPr>
          <p:spPr>
            <a:xfrm>
              <a:off x="2941846" y="1629728"/>
              <a:ext cx="1365318" cy="812251"/>
            </a:xfrm>
            <a:prstGeom prst="chevron">
              <a:avLst/>
            </a:prstGeom>
            <a:solidFill>
              <a:srgbClr val="5C83A4"/>
            </a:solidFill>
            <a:ln w="25400" cap="flat" cmpd="sng" algn="ctr">
              <a:solidFill>
                <a:srgbClr val="5C83A4"/>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all"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69" name="Arrow: Chevron 68">
              <a:extLst>
                <a:ext uri="{FF2B5EF4-FFF2-40B4-BE49-F238E27FC236}">
                  <a16:creationId xmlns:a16="http://schemas.microsoft.com/office/drawing/2014/main" id="{84154834-AF8F-9F0B-99B4-6D958204ED3E}"/>
                </a:ext>
              </a:extLst>
            </p:cNvPr>
            <p:cNvSpPr/>
            <p:nvPr/>
          </p:nvSpPr>
          <p:spPr>
            <a:xfrm>
              <a:off x="4004427" y="1629392"/>
              <a:ext cx="1365318" cy="812251"/>
            </a:xfrm>
            <a:prstGeom prst="chevron">
              <a:avLst/>
            </a:prstGeom>
            <a:solidFill>
              <a:srgbClr val="B5BA05"/>
            </a:solidFill>
            <a:ln w="25400" cap="flat" cmpd="sng" algn="ctr">
              <a:solidFill>
                <a:srgbClr val="B5BA05"/>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all" spc="0" normalizeH="0" baseline="0" noProof="0" dirty="0">
                <a:ln>
                  <a:noFill/>
                </a:ln>
                <a:solidFill>
                  <a:srgbClr val="FFFFFF"/>
                </a:solidFill>
                <a:effectLst/>
                <a:uLnTx/>
                <a:uFillTx/>
                <a:latin typeface="Arial"/>
                <a:ea typeface="+mn-ea"/>
                <a:cs typeface="Arial" panose="020B0604020202020204" pitchFamily="34" charset="0"/>
              </a:endParaRPr>
            </a:p>
          </p:txBody>
        </p:sp>
        <p:pic>
          <p:nvPicPr>
            <p:cNvPr id="70" name="Picture 69">
              <a:extLst>
                <a:ext uri="{FF2B5EF4-FFF2-40B4-BE49-F238E27FC236}">
                  <a16:creationId xmlns:a16="http://schemas.microsoft.com/office/drawing/2014/main" id="{BB62552B-1709-8F7F-DB26-AF760A7E9B0F}"/>
                </a:ext>
              </a:extLst>
            </p:cNvPr>
            <p:cNvPicPr>
              <a:picLocks noChangeAspect="1"/>
            </p:cNvPicPr>
            <p:nvPr/>
          </p:nvPicPr>
          <p:blipFill>
            <a:blip r:embed="rId2"/>
            <a:stretch>
              <a:fillRect/>
            </a:stretch>
          </p:blipFill>
          <p:spPr>
            <a:xfrm>
              <a:off x="6183111" y="1788183"/>
              <a:ext cx="72737" cy="362995"/>
            </a:xfrm>
            <a:prstGeom prst="rect">
              <a:avLst/>
            </a:prstGeom>
          </p:spPr>
        </p:pic>
        <p:sp>
          <p:nvSpPr>
            <p:cNvPr id="71" name="Arrow: Chevron 70">
              <a:extLst>
                <a:ext uri="{FF2B5EF4-FFF2-40B4-BE49-F238E27FC236}">
                  <a16:creationId xmlns:a16="http://schemas.microsoft.com/office/drawing/2014/main" id="{33909CB7-8641-A9E9-30BA-13D39F13DB7E}"/>
                </a:ext>
              </a:extLst>
            </p:cNvPr>
            <p:cNvSpPr/>
            <p:nvPr/>
          </p:nvSpPr>
          <p:spPr>
            <a:xfrm>
              <a:off x="6075979" y="1634069"/>
              <a:ext cx="1365318" cy="812251"/>
            </a:xfrm>
            <a:prstGeom prst="chevron">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all"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72" name="Rectangle 71">
              <a:extLst>
                <a:ext uri="{FF2B5EF4-FFF2-40B4-BE49-F238E27FC236}">
                  <a16:creationId xmlns:a16="http://schemas.microsoft.com/office/drawing/2014/main" id="{DA570C64-38E4-D83D-0AC3-1BA30F6637D4}"/>
                </a:ext>
              </a:extLst>
            </p:cNvPr>
            <p:cNvSpPr/>
            <p:nvPr/>
          </p:nvSpPr>
          <p:spPr>
            <a:xfrm>
              <a:off x="7906640" y="1628915"/>
              <a:ext cx="588030" cy="818219"/>
            </a:xfrm>
            <a:prstGeom prst="rect">
              <a:avLst/>
            </a:prstGeom>
            <a:solidFill>
              <a:srgbClr val="FFFFFF">
                <a:lumMod val="65000"/>
              </a:srgbClr>
            </a:solidFill>
            <a:ln w="25400" cap="flat" cmpd="sng" algn="ctr">
              <a:solidFill>
                <a:srgbClr val="FFFFFF">
                  <a:lumMod val="6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73" name="Arrow: Chevron 72">
              <a:extLst>
                <a:ext uri="{FF2B5EF4-FFF2-40B4-BE49-F238E27FC236}">
                  <a16:creationId xmlns:a16="http://schemas.microsoft.com/office/drawing/2014/main" id="{B13B1D08-50A2-67DD-6FAE-26933BEC08CB}"/>
                </a:ext>
              </a:extLst>
            </p:cNvPr>
            <p:cNvSpPr/>
            <p:nvPr/>
          </p:nvSpPr>
          <p:spPr>
            <a:xfrm>
              <a:off x="7113284" y="1628915"/>
              <a:ext cx="1225951" cy="812251"/>
            </a:xfrm>
            <a:prstGeom prst="chevron">
              <a:avLst/>
            </a:prstGeom>
            <a:solidFill>
              <a:srgbClr val="FFFFFF">
                <a:lumMod val="65000"/>
              </a:srgbClr>
            </a:solidFill>
            <a:ln w="25400" cap="flat" cmpd="sng" algn="ctr">
              <a:solidFill>
                <a:srgbClr val="FFFFFF">
                  <a:lumMod val="6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all"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74" name="TextBox 73">
              <a:extLst>
                <a:ext uri="{FF2B5EF4-FFF2-40B4-BE49-F238E27FC236}">
                  <a16:creationId xmlns:a16="http://schemas.microsoft.com/office/drawing/2014/main" id="{2F72A52D-D02A-E5D0-7B96-75A90B33B68A}"/>
                </a:ext>
              </a:extLst>
            </p:cNvPr>
            <p:cNvSpPr txBox="1"/>
            <p:nvPr/>
          </p:nvSpPr>
          <p:spPr>
            <a:xfrm>
              <a:off x="4176836" y="1694431"/>
              <a:ext cx="1280705" cy="655765"/>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cs typeface="Arial" panose="020B0604020202020204" pitchFamily="34" charset="0"/>
                </a:rPr>
                <a:t>Task 3:</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cs typeface="Arial" panose="020B0604020202020204" pitchFamily="34" charset="0"/>
                </a:rPr>
                <a:t>Str. Eval &amp;</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cs typeface="Arial" panose="020B0604020202020204" pitchFamily="34" charset="0"/>
                </a:rPr>
                <a:t>Op. Con.</a:t>
              </a:r>
            </a:p>
          </p:txBody>
        </p:sp>
        <p:sp>
          <p:nvSpPr>
            <p:cNvPr id="75" name="TextBox 74">
              <a:extLst>
                <a:ext uri="{FF2B5EF4-FFF2-40B4-BE49-F238E27FC236}">
                  <a16:creationId xmlns:a16="http://schemas.microsoft.com/office/drawing/2014/main" id="{A984EF43-EB93-BF3B-6E91-3E1F9FA1673C}"/>
                </a:ext>
              </a:extLst>
            </p:cNvPr>
            <p:cNvSpPr txBox="1"/>
            <p:nvPr/>
          </p:nvSpPr>
          <p:spPr>
            <a:xfrm>
              <a:off x="3124225" y="1724184"/>
              <a:ext cx="1150626" cy="655765"/>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cs typeface="Arial" panose="020B0604020202020204" pitchFamily="34" charset="0"/>
                </a:rPr>
                <a:t>Task 2:  Literature Review</a:t>
              </a:r>
            </a:p>
          </p:txBody>
        </p:sp>
        <p:sp>
          <p:nvSpPr>
            <p:cNvPr id="76" name="TextBox 75">
              <a:extLst>
                <a:ext uri="{FF2B5EF4-FFF2-40B4-BE49-F238E27FC236}">
                  <a16:creationId xmlns:a16="http://schemas.microsoft.com/office/drawing/2014/main" id="{5E19073E-B7B8-083E-EB09-E273D3EF3245}"/>
                </a:ext>
              </a:extLst>
            </p:cNvPr>
            <p:cNvSpPr txBox="1"/>
            <p:nvPr/>
          </p:nvSpPr>
          <p:spPr>
            <a:xfrm>
              <a:off x="7298364" y="1721959"/>
              <a:ext cx="1150626" cy="655765"/>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cs typeface="Arial" panose="020B0604020202020204" pitchFamily="34" charset="0"/>
                </a:rPr>
                <a:t>Task 6:</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cs typeface="Arial" panose="020B0604020202020204" pitchFamily="34" charset="0"/>
                </a:rPr>
                <a:t>Final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cs typeface="Arial" panose="020B0604020202020204" pitchFamily="34" charset="0"/>
                </a:rPr>
                <a:t>Report</a:t>
              </a:r>
            </a:p>
          </p:txBody>
        </p:sp>
        <p:sp>
          <p:nvSpPr>
            <p:cNvPr id="77" name="TextBox 76">
              <a:extLst>
                <a:ext uri="{FF2B5EF4-FFF2-40B4-BE49-F238E27FC236}">
                  <a16:creationId xmlns:a16="http://schemas.microsoft.com/office/drawing/2014/main" id="{E2E0FB75-24F2-E9FB-0054-6CD04576DC3F}"/>
                </a:ext>
              </a:extLst>
            </p:cNvPr>
            <p:cNvSpPr txBox="1"/>
            <p:nvPr/>
          </p:nvSpPr>
          <p:spPr>
            <a:xfrm>
              <a:off x="6348606" y="1727729"/>
              <a:ext cx="1039381" cy="655765"/>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cs typeface="Arial" panose="020B0604020202020204" pitchFamily="34" charset="0"/>
                </a:rPr>
                <a:t>Task 5: Enhanced Str Dev</a:t>
              </a:r>
            </a:p>
          </p:txBody>
        </p:sp>
        <p:sp>
          <p:nvSpPr>
            <p:cNvPr id="78" name="Arrow: Chevron 77">
              <a:extLst>
                <a:ext uri="{FF2B5EF4-FFF2-40B4-BE49-F238E27FC236}">
                  <a16:creationId xmlns:a16="http://schemas.microsoft.com/office/drawing/2014/main" id="{ED98B40E-C813-B509-6503-26D4B689C295}"/>
                </a:ext>
              </a:extLst>
            </p:cNvPr>
            <p:cNvSpPr/>
            <p:nvPr/>
          </p:nvSpPr>
          <p:spPr>
            <a:xfrm>
              <a:off x="5041732" y="1634308"/>
              <a:ext cx="1365318" cy="812251"/>
            </a:xfrm>
            <a:prstGeom prst="chevron">
              <a:avLst/>
            </a:prstGeom>
            <a:solidFill>
              <a:srgbClr val="9FA436"/>
            </a:solidFill>
            <a:ln w="25400" cap="flat" cmpd="sng" algn="ctr">
              <a:solidFill>
                <a:srgbClr val="9FA43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all"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79" name="TextBox 78">
              <a:extLst>
                <a:ext uri="{FF2B5EF4-FFF2-40B4-BE49-F238E27FC236}">
                  <a16:creationId xmlns:a16="http://schemas.microsoft.com/office/drawing/2014/main" id="{B2BACECF-9E53-841F-1605-80921825CCE2}"/>
                </a:ext>
              </a:extLst>
            </p:cNvPr>
            <p:cNvSpPr txBox="1"/>
            <p:nvPr/>
          </p:nvSpPr>
          <p:spPr>
            <a:xfrm>
              <a:off x="5285333" y="1711406"/>
              <a:ext cx="1039381" cy="655765"/>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cs typeface="Arial" panose="020B0604020202020204" pitchFamily="34" charset="0"/>
                </a:rPr>
                <a:t>Task 4: Interim Report</a:t>
              </a:r>
            </a:p>
          </p:txBody>
        </p:sp>
      </p:grpSp>
      <p:sp>
        <p:nvSpPr>
          <p:cNvPr id="96" name="TextBox 95">
            <a:extLst>
              <a:ext uri="{FF2B5EF4-FFF2-40B4-BE49-F238E27FC236}">
                <a16:creationId xmlns:a16="http://schemas.microsoft.com/office/drawing/2014/main" id="{B8802B08-DE60-D46F-6532-550F571F1190}"/>
              </a:ext>
            </a:extLst>
          </p:cNvPr>
          <p:cNvSpPr txBox="1"/>
          <p:nvPr/>
        </p:nvSpPr>
        <p:spPr>
          <a:xfrm>
            <a:off x="4052288" y="4315326"/>
            <a:ext cx="1633801" cy="400110"/>
          </a:xfrm>
          <a:prstGeom prst="rect">
            <a:avLst/>
          </a:prstGeom>
          <a:noFill/>
        </p:spPr>
        <p:txBody>
          <a:bodyPr wrap="square" rtlCol="0">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sz="1000" b="0" u="none" strike="noStrike" kern="0" cap="none" spc="0" normalizeH="0" baseline="0" noProof="0" dirty="0">
                <a:ln>
                  <a:noFill/>
                </a:ln>
                <a:solidFill>
                  <a:srgbClr val="000000"/>
                </a:solidFill>
                <a:effectLst/>
                <a:uLnTx/>
                <a:uFillTx/>
              </a:rPr>
              <a:t>Panel Meeting</a:t>
            </a:r>
          </a:p>
          <a:p>
            <a:pPr marL="0" marR="0" lvl="0" indent="0" algn="r" defTabSz="914400" eaLnBrk="0" fontAlgn="base" latinLnBrk="0" hangingPunct="0">
              <a:lnSpc>
                <a:spcPct val="100000"/>
              </a:lnSpc>
              <a:spcBef>
                <a:spcPct val="0"/>
              </a:spcBef>
              <a:spcAft>
                <a:spcPct val="0"/>
              </a:spcAft>
              <a:buClrTx/>
              <a:buSzTx/>
              <a:buFontTx/>
              <a:buNone/>
              <a:tabLst/>
              <a:defRPr/>
            </a:pPr>
            <a:r>
              <a:rPr kumimoji="0" lang="en-US" sz="1000" b="0" u="none" strike="noStrike" kern="0" cap="none" spc="0" normalizeH="0" baseline="0" noProof="0" dirty="0">
                <a:ln>
                  <a:noFill/>
                </a:ln>
                <a:solidFill>
                  <a:srgbClr val="000000"/>
                </a:solidFill>
                <a:effectLst/>
                <a:uLnTx/>
                <a:uFillTx/>
              </a:rPr>
              <a:t>(April 2022)</a:t>
            </a:r>
          </a:p>
        </p:txBody>
      </p:sp>
      <p:sp>
        <p:nvSpPr>
          <p:cNvPr id="98" name="TextBox 97">
            <a:extLst>
              <a:ext uri="{FF2B5EF4-FFF2-40B4-BE49-F238E27FC236}">
                <a16:creationId xmlns:a16="http://schemas.microsoft.com/office/drawing/2014/main" id="{A27F31C9-CED6-B75E-D51C-C344B2B4B83C}"/>
              </a:ext>
            </a:extLst>
          </p:cNvPr>
          <p:cNvSpPr txBox="1"/>
          <p:nvPr/>
        </p:nvSpPr>
        <p:spPr>
          <a:xfrm>
            <a:off x="5742812" y="4341810"/>
            <a:ext cx="1176705"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00" b="0" u="none" strike="noStrike" kern="0" cap="none" spc="0" normalizeH="0" baseline="0" noProof="0" dirty="0">
                <a:ln>
                  <a:noFill/>
                </a:ln>
                <a:solidFill>
                  <a:srgbClr val="000000"/>
                </a:solidFill>
                <a:effectLst/>
                <a:uLnTx/>
                <a:uFillTx/>
              </a:rPr>
              <a:t>Panel Meeting</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000" b="0" u="none" strike="noStrike" kern="0" cap="none" spc="0" normalizeH="0" baseline="0" noProof="0" dirty="0">
                <a:ln>
                  <a:noFill/>
                </a:ln>
                <a:solidFill>
                  <a:srgbClr val="000000"/>
                </a:solidFill>
                <a:effectLst/>
                <a:uLnTx/>
                <a:uFillTx/>
              </a:rPr>
              <a:t>(July 2022)</a:t>
            </a:r>
          </a:p>
        </p:txBody>
      </p:sp>
      <p:sp>
        <p:nvSpPr>
          <p:cNvPr id="99" name="TextBox 98">
            <a:extLst>
              <a:ext uri="{FF2B5EF4-FFF2-40B4-BE49-F238E27FC236}">
                <a16:creationId xmlns:a16="http://schemas.microsoft.com/office/drawing/2014/main" id="{E766190C-B88D-F39F-7CB9-7FDE712834A3}"/>
              </a:ext>
            </a:extLst>
          </p:cNvPr>
          <p:cNvSpPr txBox="1"/>
          <p:nvPr/>
        </p:nvSpPr>
        <p:spPr>
          <a:xfrm>
            <a:off x="6715864" y="4334439"/>
            <a:ext cx="1633801"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00" b="0" u="none" strike="noStrike" kern="0" cap="none" spc="0" normalizeH="0" baseline="0" noProof="0" dirty="0">
                <a:ln>
                  <a:noFill/>
                </a:ln>
                <a:solidFill>
                  <a:srgbClr val="000000"/>
                </a:solidFill>
                <a:effectLst/>
                <a:uLnTx/>
                <a:uFillTx/>
              </a:rPr>
              <a:t>Panel Meeting</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000" b="0" u="none" strike="noStrike" kern="0" cap="none" spc="0" normalizeH="0" baseline="0" noProof="0" dirty="0">
                <a:ln>
                  <a:noFill/>
                </a:ln>
                <a:solidFill>
                  <a:srgbClr val="000000"/>
                </a:solidFill>
                <a:effectLst/>
                <a:uLnTx/>
                <a:uFillTx/>
              </a:rPr>
              <a:t>(March 2023)</a:t>
            </a:r>
          </a:p>
        </p:txBody>
      </p:sp>
      <p:sp>
        <p:nvSpPr>
          <p:cNvPr id="100" name="TextBox 99">
            <a:extLst>
              <a:ext uri="{FF2B5EF4-FFF2-40B4-BE49-F238E27FC236}">
                <a16:creationId xmlns:a16="http://schemas.microsoft.com/office/drawing/2014/main" id="{E51FA110-81C2-45F7-2F08-3F8F5EB3C149}"/>
              </a:ext>
            </a:extLst>
          </p:cNvPr>
          <p:cNvSpPr txBox="1"/>
          <p:nvPr/>
        </p:nvSpPr>
        <p:spPr>
          <a:xfrm>
            <a:off x="433786" y="4355432"/>
            <a:ext cx="1633801"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00" b="0" u="none" strike="noStrike" kern="0" cap="none" spc="0" normalizeH="0" baseline="0" noProof="0" dirty="0">
                <a:ln>
                  <a:noFill/>
                </a:ln>
                <a:solidFill>
                  <a:srgbClr val="000000"/>
                </a:solidFill>
                <a:effectLst/>
                <a:uLnTx/>
                <a:uFillTx/>
              </a:rPr>
              <a:t>Project Kickoff</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000" b="0" u="none" strike="noStrike" kern="0" cap="none" spc="0" normalizeH="0" baseline="0" noProof="0" dirty="0">
                <a:ln>
                  <a:noFill/>
                </a:ln>
                <a:solidFill>
                  <a:srgbClr val="000000"/>
                </a:solidFill>
                <a:effectLst/>
                <a:uLnTx/>
                <a:uFillTx/>
              </a:rPr>
              <a:t>(April 2022)</a:t>
            </a:r>
          </a:p>
        </p:txBody>
      </p:sp>
      <p:sp>
        <p:nvSpPr>
          <p:cNvPr id="101" name="Isosceles Triangle 100">
            <a:extLst>
              <a:ext uri="{FF2B5EF4-FFF2-40B4-BE49-F238E27FC236}">
                <a16:creationId xmlns:a16="http://schemas.microsoft.com/office/drawing/2014/main" id="{97CA8572-A671-EE31-A88A-AB81F1DCDBE3}"/>
              </a:ext>
            </a:extLst>
          </p:cNvPr>
          <p:cNvSpPr/>
          <p:nvPr/>
        </p:nvSpPr>
        <p:spPr>
          <a:xfrm>
            <a:off x="567875" y="4227095"/>
            <a:ext cx="162041" cy="12833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D3DF7B03-ACF5-21AB-3736-3CEA15B7E60D}"/>
              </a:ext>
            </a:extLst>
          </p:cNvPr>
          <p:cNvSpPr/>
          <p:nvPr/>
        </p:nvSpPr>
        <p:spPr>
          <a:xfrm>
            <a:off x="5485375" y="4227095"/>
            <a:ext cx="162041" cy="12833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51B810E8-3ADF-5097-9BFC-A90284DD60D9}"/>
              </a:ext>
            </a:extLst>
          </p:cNvPr>
          <p:cNvSpPr/>
          <p:nvPr/>
        </p:nvSpPr>
        <p:spPr>
          <a:xfrm>
            <a:off x="5855755" y="4218190"/>
            <a:ext cx="162041" cy="12833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C9B04C14-7CAE-5A4A-820B-C97C36430DFD}"/>
              </a:ext>
            </a:extLst>
          </p:cNvPr>
          <p:cNvSpPr/>
          <p:nvPr/>
        </p:nvSpPr>
        <p:spPr>
          <a:xfrm>
            <a:off x="6807681" y="4227789"/>
            <a:ext cx="162041" cy="12833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8">
            <a:extLst>
              <a:ext uri="{FF2B5EF4-FFF2-40B4-BE49-F238E27FC236}">
                <a16:creationId xmlns:a16="http://schemas.microsoft.com/office/drawing/2014/main" id="{2764E601-A6C7-F4C8-9002-B4D49FE9ABE8}"/>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4</a:t>
            </a:fld>
            <a:endParaRPr lang="en-US" altLang="en-US" sz="750" b="1">
              <a:solidFill>
                <a:schemeClr val="tx1"/>
              </a:solidFill>
            </a:endParaRPr>
          </a:p>
        </p:txBody>
      </p:sp>
    </p:spTree>
    <p:extLst>
      <p:ext uri="{BB962C8B-B14F-4D97-AF65-F5344CB8AC3E}">
        <p14:creationId xmlns:p14="http://schemas.microsoft.com/office/powerpoint/2010/main" val="673258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1ABE-55BE-E475-0445-751180DE315E}"/>
              </a:ext>
            </a:extLst>
          </p:cNvPr>
          <p:cNvSpPr>
            <a:spLocks noGrp="1"/>
          </p:cNvSpPr>
          <p:nvPr>
            <p:ph type="title"/>
          </p:nvPr>
        </p:nvSpPr>
        <p:spPr/>
        <p:txBody>
          <a:bodyPr>
            <a:normAutofit/>
          </a:bodyPr>
          <a:lstStyle/>
          <a:p>
            <a:r>
              <a:rPr lang="en-US" dirty="0"/>
              <a:t>Recommendations for Future Work</a:t>
            </a:r>
          </a:p>
        </p:txBody>
      </p:sp>
      <p:sp>
        <p:nvSpPr>
          <p:cNvPr id="3" name="Content Placeholder 2">
            <a:extLst>
              <a:ext uri="{FF2B5EF4-FFF2-40B4-BE49-F238E27FC236}">
                <a16:creationId xmlns:a16="http://schemas.microsoft.com/office/drawing/2014/main" id="{C8CF80DD-F47E-AFE9-EEB4-3B9BA2DE4CD4}"/>
              </a:ext>
            </a:extLst>
          </p:cNvPr>
          <p:cNvSpPr>
            <a:spLocks noGrp="1"/>
          </p:cNvSpPr>
          <p:nvPr>
            <p:ph sz="quarter" idx="10"/>
          </p:nvPr>
        </p:nvSpPr>
        <p:spPr/>
        <p:txBody>
          <a:bodyPr/>
          <a:lstStyle/>
          <a:p>
            <a:r>
              <a:rPr lang="en-US" sz="1200" dirty="0"/>
              <a:t>Examine benefits of utilization of CAT data for additional freeway operational strategies</a:t>
            </a:r>
          </a:p>
          <a:p>
            <a:r>
              <a:rPr lang="en-US" sz="1200" dirty="0"/>
              <a:t>Examine impacts of providing warnings to CAVs for ramp metering as well as other relevant freeway operational strategies</a:t>
            </a:r>
          </a:p>
          <a:p>
            <a:r>
              <a:rPr lang="en-US" sz="1200" dirty="0"/>
              <a:t>Develop structured methodology to enable agencies to integrate CAT data into their transportation management systems (TMS) for managing and operating freeways</a:t>
            </a:r>
          </a:p>
          <a:p>
            <a:r>
              <a:rPr lang="en-US" sz="1200" dirty="0"/>
              <a:t>Develop best practices and processes (including integration of analysis/simulation tools for refinement of initial designs) to enable agencies to screen and scope potential new projects before committing to detailed systems engineering and eventual deployment</a:t>
            </a:r>
          </a:p>
        </p:txBody>
      </p:sp>
      <p:sp>
        <p:nvSpPr>
          <p:cNvPr id="5" name="TextBox 8">
            <a:extLst>
              <a:ext uri="{FF2B5EF4-FFF2-40B4-BE49-F238E27FC236}">
                <a16:creationId xmlns:a16="http://schemas.microsoft.com/office/drawing/2014/main" id="{58E10AEA-EEEB-D62E-3A55-21C281CE78C2}"/>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40</a:t>
            </a:fld>
            <a:endParaRPr lang="en-US" altLang="en-US" sz="750" b="1">
              <a:solidFill>
                <a:schemeClr val="tx1"/>
              </a:solidFill>
            </a:endParaRPr>
          </a:p>
        </p:txBody>
      </p:sp>
    </p:spTree>
    <p:extLst>
      <p:ext uri="{BB962C8B-B14F-4D97-AF65-F5344CB8AC3E}">
        <p14:creationId xmlns:p14="http://schemas.microsoft.com/office/powerpoint/2010/main" val="508694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1ABE-55BE-E475-0445-751180DE315E}"/>
              </a:ext>
            </a:extLst>
          </p:cNvPr>
          <p:cNvSpPr>
            <a:spLocks noGrp="1"/>
          </p:cNvSpPr>
          <p:nvPr>
            <p:ph type="title"/>
          </p:nvPr>
        </p:nvSpPr>
        <p:spPr/>
        <p:txBody>
          <a:bodyPr>
            <a:normAutofit/>
          </a:bodyPr>
          <a:lstStyle/>
          <a:p>
            <a:r>
              <a:rPr lang="en-US" dirty="0"/>
              <a:t>Acknowledgment/Disclaimer</a:t>
            </a:r>
          </a:p>
        </p:txBody>
      </p:sp>
      <p:sp>
        <p:nvSpPr>
          <p:cNvPr id="3" name="Content Placeholder 2">
            <a:extLst>
              <a:ext uri="{FF2B5EF4-FFF2-40B4-BE49-F238E27FC236}">
                <a16:creationId xmlns:a16="http://schemas.microsoft.com/office/drawing/2014/main" id="{C8CF80DD-F47E-AFE9-EEB4-3B9BA2DE4CD4}"/>
              </a:ext>
            </a:extLst>
          </p:cNvPr>
          <p:cNvSpPr>
            <a:spLocks noGrp="1"/>
          </p:cNvSpPr>
          <p:nvPr>
            <p:ph sz="quarter" idx="10"/>
          </p:nvPr>
        </p:nvSpPr>
        <p:spPr/>
        <p:txBody>
          <a:bodyPr/>
          <a:lstStyle/>
          <a:p>
            <a:r>
              <a:rPr lang="en-US" sz="1200" dirty="0"/>
              <a:t>This presentation is a deliverable of National Cooperative Highway Research Program (NCHRP) Project 08-145.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a:t>
            </a:r>
          </a:p>
        </p:txBody>
      </p:sp>
      <p:sp>
        <p:nvSpPr>
          <p:cNvPr id="5" name="TextBox 8">
            <a:extLst>
              <a:ext uri="{FF2B5EF4-FFF2-40B4-BE49-F238E27FC236}">
                <a16:creationId xmlns:a16="http://schemas.microsoft.com/office/drawing/2014/main" id="{58E10AEA-EEEB-D62E-3A55-21C281CE78C2}"/>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41</a:t>
            </a:fld>
            <a:endParaRPr lang="en-US" altLang="en-US" sz="750" b="1">
              <a:solidFill>
                <a:schemeClr val="tx1"/>
              </a:solidFill>
            </a:endParaRPr>
          </a:p>
        </p:txBody>
      </p:sp>
    </p:spTree>
    <p:extLst>
      <p:ext uri="{BB962C8B-B14F-4D97-AF65-F5344CB8AC3E}">
        <p14:creationId xmlns:p14="http://schemas.microsoft.com/office/powerpoint/2010/main" val="51230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B7DB-3A59-457F-B95E-EC9517308ECB}"/>
              </a:ext>
            </a:extLst>
          </p:cNvPr>
          <p:cNvSpPr>
            <a:spLocks noGrp="1"/>
          </p:cNvSpPr>
          <p:nvPr>
            <p:ph type="title"/>
          </p:nvPr>
        </p:nvSpPr>
        <p:spPr/>
        <p:txBody>
          <a:bodyPr>
            <a:normAutofit/>
          </a:bodyPr>
          <a:lstStyle/>
          <a:p>
            <a:r>
              <a:rPr lang="en-US" dirty="0">
                <a:solidFill>
                  <a:schemeClr val="tx2"/>
                </a:solidFill>
              </a:rPr>
              <a:t>Literature Review</a:t>
            </a:r>
          </a:p>
        </p:txBody>
      </p:sp>
      <p:sp>
        <p:nvSpPr>
          <p:cNvPr id="3" name="Content Placeholder 2">
            <a:extLst>
              <a:ext uri="{FF2B5EF4-FFF2-40B4-BE49-F238E27FC236}">
                <a16:creationId xmlns:a16="http://schemas.microsoft.com/office/drawing/2014/main" id="{F8122B18-A2F8-4D89-8E33-F5F19A7493A6}"/>
              </a:ext>
            </a:extLst>
          </p:cNvPr>
          <p:cNvSpPr>
            <a:spLocks noGrp="1"/>
          </p:cNvSpPr>
          <p:nvPr>
            <p:ph sz="quarter" idx="10"/>
          </p:nvPr>
        </p:nvSpPr>
        <p:spPr>
          <a:xfrm>
            <a:off x="306747" y="1062038"/>
            <a:ext cx="7545864" cy="3536950"/>
          </a:xfrm>
        </p:spPr>
        <p:txBody>
          <a:bodyPr/>
          <a:lstStyle/>
          <a:p>
            <a:pPr marL="0" indent="0">
              <a:spcBef>
                <a:spcPts val="300"/>
              </a:spcBef>
              <a:buNone/>
            </a:pPr>
            <a:r>
              <a:rPr lang="en-US" sz="1200" b="1" dirty="0"/>
              <a:t>PURPOSE </a:t>
            </a:r>
          </a:p>
          <a:p>
            <a:pPr>
              <a:spcBef>
                <a:spcPts val="300"/>
              </a:spcBef>
            </a:pPr>
            <a:r>
              <a:rPr lang="en-US" sz="1200" dirty="0"/>
              <a:t>Conduct a review of literature on existing freeway op. strategies, CAT messages and data, and the data’s use in enhancing strategies and performance measure estimation</a:t>
            </a:r>
            <a:br>
              <a:rPr lang="en-US" sz="1200" dirty="0"/>
            </a:br>
            <a:endParaRPr lang="en-US" sz="1200" dirty="0"/>
          </a:p>
          <a:p>
            <a:pPr marL="0" indent="0">
              <a:spcBef>
                <a:spcPts val="300"/>
              </a:spcBef>
              <a:buNone/>
            </a:pPr>
            <a:r>
              <a:rPr lang="en-US" sz="1200" b="1" dirty="0"/>
              <a:t>FREEWAY STRATEGIES REVIEWED</a:t>
            </a:r>
          </a:p>
          <a:p>
            <a:pPr>
              <a:spcBef>
                <a:spcPts val="300"/>
              </a:spcBef>
            </a:pPr>
            <a:endParaRPr lang="en-US" sz="1200" dirty="0"/>
          </a:p>
        </p:txBody>
      </p:sp>
      <p:grpSp>
        <p:nvGrpSpPr>
          <p:cNvPr id="5" name="Group 4">
            <a:extLst>
              <a:ext uri="{FF2B5EF4-FFF2-40B4-BE49-F238E27FC236}">
                <a16:creationId xmlns:a16="http://schemas.microsoft.com/office/drawing/2014/main" id="{76B4DF0B-B19C-B7A3-CD17-C515B41EB0BB}"/>
              </a:ext>
            </a:extLst>
          </p:cNvPr>
          <p:cNvGrpSpPr/>
          <p:nvPr/>
        </p:nvGrpSpPr>
        <p:grpSpPr>
          <a:xfrm>
            <a:off x="7938092" y="757142"/>
            <a:ext cx="1113037" cy="4092363"/>
            <a:chOff x="10584122" y="1009523"/>
            <a:chExt cx="1484049" cy="5456484"/>
          </a:xfrm>
        </p:grpSpPr>
        <p:sp>
          <p:nvSpPr>
            <p:cNvPr id="12" name="Arrow: Right 11">
              <a:extLst>
                <a:ext uri="{FF2B5EF4-FFF2-40B4-BE49-F238E27FC236}">
                  <a16:creationId xmlns:a16="http://schemas.microsoft.com/office/drawing/2014/main" id="{0346BA7B-AAC9-4313-88C3-3B78A4EF6DC9}"/>
                </a:ext>
              </a:extLst>
            </p:cNvPr>
            <p:cNvSpPr/>
            <p:nvPr/>
          </p:nvSpPr>
          <p:spPr bwMode="auto">
            <a:xfrm rot="5400000">
              <a:off x="8998329" y="3226312"/>
              <a:ext cx="4740649" cy="484632"/>
            </a:xfrm>
            <a:prstGeom prst="rightArrow">
              <a:avLst/>
            </a:prstGeom>
            <a:solidFill>
              <a:schemeClr val="bg2"/>
            </a:solidFill>
            <a:ln>
              <a:solidFill>
                <a:schemeClr val="bg2">
                  <a:lumMod val="75000"/>
                </a:schemeClr>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err="1">
                <a:solidFill>
                  <a:schemeClr val="bg1"/>
                </a:solidFill>
              </a:endParaRPr>
            </a:p>
          </p:txBody>
        </p:sp>
        <p:sp>
          <p:nvSpPr>
            <p:cNvPr id="7" name="Rectangle: Rounded Corners 6">
              <a:extLst>
                <a:ext uri="{FF2B5EF4-FFF2-40B4-BE49-F238E27FC236}">
                  <a16:creationId xmlns:a16="http://schemas.microsoft.com/office/drawing/2014/main" id="{EA68CB5B-4C06-4E0D-9CB2-4BC2D0382F87}"/>
                </a:ext>
              </a:extLst>
            </p:cNvPr>
            <p:cNvSpPr/>
            <p:nvPr/>
          </p:nvSpPr>
          <p:spPr bwMode="auto">
            <a:xfrm>
              <a:off x="10584125" y="1009523"/>
              <a:ext cx="1484046" cy="656947"/>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Literature Review</a:t>
              </a:r>
            </a:p>
          </p:txBody>
        </p:sp>
        <p:sp>
          <p:nvSpPr>
            <p:cNvPr id="8" name="Rectangle: Rounded Corners 7">
              <a:extLst>
                <a:ext uri="{FF2B5EF4-FFF2-40B4-BE49-F238E27FC236}">
                  <a16:creationId xmlns:a16="http://schemas.microsoft.com/office/drawing/2014/main" id="{E42E39CA-223B-477E-BCAD-AA64E22DDBE2}"/>
                </a:ext>
              </a:extLst>
            </p:cNvPr>
            <p:cNvSpPr/>
            <p:nvPr/>
          </p:nvSpPr>
          <p:spPr bwMode="auto">
            <a:xfrm>
              <a:off x="10584123" y="2209407"/>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Str. Eval &amp; Op. Con</a:t>
              </a:r>
            </a:p>
          </p:txBody>
        </p:sp>
        <p:sp>
          <p:nvSpPr>
            <p:cNvPr id="9" name="Rectangle: Rounded Corners 8">
              <a:extLst>
                <a:ext uri="{FF2B5EF4-FFF2-40B4-BE49-F238E27FC236}">
                  <a16:creationId xmlns:a16="http://schemas.microsoft.com/office/drawing/2014/main" id="{2A4BEB12-DEEE-429F-B523-B85C89B032FE}"/>
                </a:ext>
              </a:extLst>
            </p:cNvPr>
            <p:cNvSpPr/>
            <p:nvPr/>
          </p:nvSpPr>
          <p:spPr bwMode="auto">
            <a:xfrm>
              <a:off x="10584123" y="3409291"/>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Interim Report</a:t>
              </a:r>
              <a:endParaRPr lang="en-US" sz="1350" dirty="0">
                <a:solidFill>
                  <a:schemeClr val="tx1"/>
                </a:solidFill>
              </a:endParaRPr>
            </a:p>
          </p:txBody>
        </p:sp>
        <p:sp>
          <p:nvSpPr>
            <p:cNvPr id="10" name="Rectangle: Rounded Corners 9">
              <a:extLst>
                <a:ext uri="{FF2B5EF4-FFF2-40B4-BE49-F238E27FC236}">
                  <a16:creationId xmlns:a16="http://schemas.microsoft.com/office/drawing/2014/main" id="{06D068C5-219C-44C6-93B4-2AC3DA11B5F2}"/>
                </a:ext>
              </a:extLst>
            </p:cNvPr>
            <p:cNvSpPr/>
            <p:nvPr/>
          </p:nvSpPr>
          <p:spPr bwMode="auto">
            <a:xfrm>
              <a:off x="10584123" y="4609175"/>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Enhanced Str Dev</a:t>
              </a:r>
              <a:endParaRPr lang="en-US" sz="1350" dirty="0">
                <a:solidFill>
                  <a:schemeClr val="tx1"/>
                </a:solidFill>
              </a:endParaRPr>
            </a:p>
          </p:txBody>
        </p:sp>
        <p:sp>
          <p:nvSpPr>
            <p:cNvPr id="14" name="Rectangle: Rounded Corners 13">
              <a:extLst>
                <a:ext uri="{FF2B5EF4-FFF2-40B4-BE49-F238E27FC236}">
                  <a16:creationId xmlns:a16="http://schemas.microsoft.com/office/drawing/2014/main" id="{D41385C7-FD26-4CEE-8826-B5FB331F5744}"/>
                </a:ext>
              </a:extLst>
            </p:cNvPr>
            <p:cNvSpPr/>
            <p:nvPr/>
          </p:nvSpPr>
          <p:spPr bwMode="auto">
            <a:xfrm>
              <a:off x="10584122" y="5809060"/>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Final Deliverables</a:t>
              </a:r>
              <a:endParaRPr lang="en-US" sz="1350" dirty="0">
                <a:solidFill>
                  <a:schemeClr val="tx1"/>
                </a:solidFill>
              </a:endParaRPr>
            </a:p>
          </p:txBody>
        </p:sp>
      </p:grpSp>
      <p:sp>
        <p:nvSpPr>
          <p:cNvPr id="6" name="TextBox 8">
            <a:extLst>
              <a:ext uri="{FF2B5EF4-FFF2-40B4-BE49-F238E27FC236}">
                <a16:creationId xmlns:a16="http://schemas.microsoft.com/office/drawing/2014/main" id="{612BAA54-4A15-E704-2916-D44D0652B47A}"/>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5</a:t>
            </a:fld>
            <a:endParaRPr lang="en-US" altLang="en-US" sz="750" b="1">
              <a:solidFill>
                <a:schemeClr val="tx1"/>
              </a:solidFill>
            </a:endParaRPr>
          </a:p>
        </p:txBody>
      </p:sp>
      <p:sp>
        <p:nvSpPr>
          <p:cNvPr id="4" name="TextBox 3">
            <a:extLst>
              <a:ext uri="{FF2B5EF4-FFF2-40B4-BE49-F238E27FC236}">
                <a16:creationId xmlns:a16="http://schemas.microsoft.com/office/drawing/2014/main" id="{65A511C6-7F2C-7C49-93D5-3197E850979D}"/>
              </a:ext>
            </a:extLst>
          </p:cNvPr>
          <p:cNvSpPr txBox="1"/>
          <p:nvPr/>
        </p:nvSpPr>
        <p:spPr>
          <a:xfrm>
            <a:off x="4079679" y="2199778"/>
            <a:ext cx="3342831" cy="1498552"/>
          </a:xfrm>
          <a:prstGeom prst="rect">
            <a:avLst/>
          </a:prstGeom>
          <a:noFill/>
        </p:spPr>
        <p:txBody>
          <a:bodyPr wrap="square">
            <a:spAutoFit/>
          </a:bodyPr>
          <a:lstStyle/>
          <a:p>
            <a:pPr marL="285750" indent="-285750">
              <a:lnSpc>
                <a:spcPct val="110000"/>
              </a:lnSpc>
              <a:buClr>
                <a:schemeClr val="tx2"/>
              </a:buClr>
              <a:buFont typeface="Arial" panose="020B0604020202020204" pitchFamily="34" charset="0"/>
              <a:buChar char="•"/>
            </a:pPr>
            <a:r>
              <a:rPr lang="en-US" sz="1200" dirty="0"/>
              <a:t>Traffic Incident Detection/Management</a:t>
            </a:r>
          </a:p>
          <a:p>
            <a:pPr marL="285750" indent="-285750">
              <a:lnSpc>
                <a:spcPct val="110000"/>
              </a:lnSpc>
              <a:spcBef>
                <a:spcPts val="0"/>
              </a:spcBef>
              <a:buClr>
                <a:schemeClr val="tx2"/>
              </a:buClr>
              <a:buFont typeface="Arial" panose="020B0604020202020204" pitchFamily="34" charset="0"/>
              <a:buChar char="•"/>
            </a:pPr>
            <a:r>
              <a:rPr lang="en-US" sz="1200" dirty="0"/>
              <a:t>Queue Warning</a:t>
            </a:r>
          </a:p>
          <a:p>
            <a:pPr marL="285750" indent="-285750">
              <a:lnSpc>
                <a:spcPct val="110000"/>
              </a:lnSpc>
              <a:spcBef>
                <a:spcPts val="0"/>
              </a:spcBef>
              <a:buClr>
                <a:schemeClr val="tx2"/>
              </a:buClr>
              <a:buFont typeface="Arial" panose="020B0604020202020204" pitchFamily="34" charset="0"/>
              <a:buChar char="•"/>
            </a:pPr>
            <a:r>
              <a:rPr lang="en-US" sz="1200" dirty="0"/>
              <a:t>Work Zone Management/Advisories</a:t>
            </a:r>
          </a:p>
          <a:p>
            <a:pPr marL="285750" indent="-285750">
              <a:lnSpc>
                <a:spcPct val="110000"/>
              </a:lnSpc>
              <a:spcBef>
                <a:spcPts val="0"/>
              </a:spcBef>
              <a:buClr>
                <a:schemeClr val="tx2"/>
              </a:buClr>
              <a:buFont typeface="Arial" panose="020B0604020202020204" pitchFamily="34" charset="0"/>
              <a:buChar char="•"/>
            </a:pPr>
            <a:r>
              <a:rPr lang="en-US" sz="1200" dirty="0"/>
              <a:t>Dynamic Route Guidance</a:t>
            </a:r>
          </a:p>
          <a:p>
            <a:pPr marL="285750" indent="-285750">
              <a:lnSpc>
                <a:spcPct val="110000"/>
              </a:lnSpc>
              <a:spcBef>
                <a:spcPts val="0"/>
              </a:spcBef>
              <a:buClr>
                <a:schemeClr val="tx2"/>
              </a:buClr>
              <a:buFont typeface="Arial" panose="020B0604020202020204" pitchFamily="34" charset="0"/>
              <a:buChar char="•"/>
            </a:pPr>
            <a:r>
              <a:rPr lang="en-US" sz="1200" dirty="0"/>
              <a:t>Traveler Information</a:t>
            </a:r>
          </a:p>
          <a:p>
            <a:pPr marL="285750" indent="-285750">
              <a:lnSpc>
                <a:spcPct val="110000"/>
              </a:lnSpc>
              <a:spcBef>
                <a:spcPts val="0"/>
              </a:spcBef>
              <a:buClr>
                <a:schemeClr val="tx2"/>
              </a:buClr>
              <a:buFont typeface="Arial" panose="020B0604020202020204" pitchFamily="34" charset="0"/>
              <a:buChar char="•"/>
            </a:pPr>
            <a:r>
              <a:rPr lang="en-US" sz="1200" dirty="0"/>
              <a:t>Road Weather Management/Advisories</a:t>
            </a:r>
          </a:p>
          <a:p>
            <a:pPr marL="285750" indent="-285750">
              <a:lnSpc>
                <a:spcPct val="110000"/>
              </a:lnSpc>
              <a:spcBef>
                <a:spcPts val="0"/>
              </a:spcBef>
              <a:buClr>
                <a:schemeClr val="tx2"/>
              </a:buClr>
              <a:buFont typeface="Arial" panose="020B0604020202020204" pitchFamily="34" charset="0"/>
              <a:buChar char="•"/>
            </a:pPr>
            <a:r>
              <a:rPr lang="en-US" sz="1200" dirty="0"/>
              <a:t>Performance Monitoring</a:t>
            </a:r>
          </a:p>
        </p:txBody>
      </p:sp>
      <p:sp>
        <p:nvSpPr>
          <p:cNvPr id="11" name="TextBox 10">
            <a:extLst>
              <a:ext uri="{FF2B5EF4-FFF2-40B4-BE49-F238E27FC236}">
                <a16:creationId xmlns:a16="http://schemas.microsoft.com/office/drawing/2014/main" id="{28887DF5-AD11-FBF2-FDFA-9E537DEF3909}"/>
              </a:ext>
            </a:extLst>
          </p:cNvPr>
          <p:cNvSpPr txBox="1"/>
          <p:nvPr/>
        </p:nvSpPr>
        <p:spPr>
          <a:xfrm>
            <a:off x="306747" y="2194763"/>
            <a:ext cx="3342831" cy="1498552"/>
          </a:xfrm>
          <a:prstGeom prst="rect">
            <a:avLst/>
          </a:prstGeom>
          <a:noFill/>
        </p:spPr>
        <p:txBody>
          <a:bodyPr wrap="square">
            <a:spAutoFit/>
          </a:bodyPr>
          <a:lstStyle/>
          <a:p>
            <a:pPr marL="285750" indent="-285750">
              <a:lnSpc>
                <a:spcPct val="110000"/>
              </a:lnSpc>
              <a:spcBef>
                <a:spcPts val="0"/>
              </a:spcBef>
              <a:buClr>
                <a:schemeClr val="tx2"/>
              </a:buClr>
              <a:buFont typeface="Arial" panose="020B0604020202020204" pitchFamily="34" charset="0"/>
              <a:buChar char="•"/>
            </a:pPr>
            <a:r>
              <a:rPr lang="en-US" sz="1200" dirty="0"/>
              <a:t>Ramp Metering</a:t>
            </a:r>
          </a:p>
          <a:p>
            <a:pPr marL="285750" indent="-285750">
              <a:lnSpc>
                <a:spcPct val="110000"/>
              </a:lnSpc>
              <a:spcBef>
                <a:spcPts val="0"/>
              </a:spcBef>
              <a:buClr>
                <a:schemeClr val="tx2"/>
              </a:buClr>
              <a:buFont typeface="Arial" panose="020B0604020202020204" pitchFamily="34" charset="0"/>
              <a:buChar char="•"/>
            </a:pPr>
            <a:r>
              <a:rPr lang="en-US" sz="1200" dirty="0"/>
              <a:t>Variable Speed Limit (VSL)</a:t>
            </a:r>
          </a:p>
          <a:p>
            <a:pPr marL="285750" indent="-285750">
              <a:lnSpc>
                <a:spcPct val="110000"/>
              </a:lnSpc>
              <a:spcBef>
                <a:spcPts val="0"/>
              </a:spcBef>
              <a:buClr>
                <a:schemeClr val="tx2"/>
              </a:buClr>
              <a:buFont typeface="Arial" panose="020B0604020202020204" pitchFamily="34" charset="0"/>
              <a:buChar char="•"/>
            </a:pPr>
            <a:r>
              <a:rPr lang="en-US" sz="1200" dirty="0"/>
              <a:t>Dynamic Lane Management/Part-Time Shoulder Use</a:t>
            </a:r>
          </a:p>
          <a:p>
            <a:pPr marL="285750" indent="-285750">
              <a:lnSpc>
                <a:spcPct val="110000"/>
              </a:lnSpc>
              <a:spcBef>
                <a:spcPts val="0"/>
              </a:spcBef>
              <a:buClr>
                <a:schemeClr val="tx2"/>
              </a:buClr>
              <a:buFont typeface="Arial" panose="020B0604020202020204" pitchFamily="34" charset="0"/>
              <a:buChar char="•"/>
            </a:pPr>
            <a:r>
              <a:rPr lang="en-US" sz="1200" dirty="0"/>
              <a:t>Reversible Lane Management</a:t>
            </a:r>
          </a:p>
          <a:p>
            <a:pPr marL="285750" indent="-285750">
              <a:lnSpc>
                <a:spcPct val="110000"/>
              </a:lnSpc>
              <a:spcBef>
                <a:spcPts val="0"/>
              </a:spcBef>
              <a:buClr>
                <a:schemeClr val="tx2"/>
              </a:buClr>
              <a:buFont typeface="Arial" panose="020B0604020202020204" pitchFamily="34" charset="0"/>
              <a:buChar char="•"/>
            </a:pPr>
            <a:r>
              <a:rPr lang="en-US" sz="1200" dirty="0"/>
              <a:t>Dynamic Pricing/High-Occupancy Toll (HOT) Lanes</a:t>
            </a:r>
          </a:p>
        </p:txBody>
      </p:sp>
    </p:spTree>
    <p:extLst>
      <p:ext uri="{BB962C8B-B14F-4D97-AF65-F5344CB8AC3E}">
        <p14:creationId xmlns:p14="http://schemas.microsoft.com/office/powerpoint/2010/main" val="20052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56B3-68E2-4248-B28C-482DC66471E9}"/>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2E96A66A-8F0F-F248-A025-0483E8D8E8A0}"/>
              </a:ext>
            </a:extLst>
          </p:cNvPr>
          <p:cNvSpPr>
            <a:spLocks noGrp="1"/>
          </p:cNvSpPr>
          <p:nvPr>
            <p:ph sz="quarter" idx="10"/>
          </p:nvPr>
        </p:nvSpPr>
        <p:spPr>
          <a:xfrm>
            <a:off x="306747" y="1029953"/>
            <a:ext cx="7631345" cy="3893201"/>
          </a:xfrm>
        </p:spPr>
        <p:txBody>
          <a:bodyPr>
            <a:noAutofit/>
          </a:bodyPr>
          <a:lstStyle/>
          <a:p>
            <a:pPr>
              <a:spcBef>
                <a:spcPts val="200"/>
              </a:spcBef>
              <a:spcAft>
                <a:spcPts val="200"/>
              </a:spcAft>
            </a:pPr>
            <a:r>
              <a:rPr lang="en-US" sz="1200" b="1" dirty="0"/>
              <a:t>Defined Cooperative Automated Transportation (CAT) data </a:t>
            </a:r>
            <a:r>
              <a:rPr lang="en-US" sz="1200" dirty="0"/>
              <a:t>as data elements contained in electronic messages generated and wirelessly exchanged among connected and automated vehicles (CAVs), mobile devices, and connected infrastructure, and utilized by the transportation management system (TMS) to facilitate CAT</a:t>
            </a:r>
          </a:p>
          <a:p>
            <a:pPr>
              <a:spcBef>
                <a:spcPts val="200"/>
              </a:spcBef>
              <a:spcAft>
                <a:spcPts val="200"/>
              </a:spcAft>
            </a:pPr>
            <a:r>
              <a:rPr lang="en-US" sz="1200" b="1" dirty="0"/>
              <a:t>Identified 12 CAT Message Types Relevant to Freeway Operations:</a:t>
            </a:r>
          </a:p>
          <a:p>
            <a:pPr lvl="1">
              <a:spcBef>
                <a:spcPts val="200"/>
              </a:spcBef>
              <a:spcAft>
                <a:spcPts val="200"/>
              </a:spcAft>
            </a:pPr>
            <a:r>
              <a:rPr lang="en-US" sz="1200" dirty="0"/>
              <a:t>Basic Safety Messages (BSM) (SAE Standard J2735)</a:t>
            </a:r>
          </a:p>
          <a:p>
            <a:pPr lvl="1">
              <a:spcBef>
                <a:spcPts val="200"/>
              </a:spcBef>
              <a:spcAft>
                <a:spcPts val="200"/>
              </a:spcAft>
            </a:pPr>
            <a:r>
              <a:rPr lang="en-US" sz="1200" dirty="0"/>
              <a:t>MAP Messages (SAE Standard J2735)</a:t>
            </a:r>
          </a:p>
          <a:p>
            <a:pPr lvl="1">
              <a:spcBef>
                <a:spcPts val="200"/>
              </a:spcBef>
              <a:spcAft>
                <a:spcPts val="200"/>
              </a:spcAft>
            </a:pPr>
            <a:r>
              <a:rPr lang="en-US" sz="1200" dirty="0"/>
              <a:t>Traveler Information Messages (TIM) (SAE Standard J2735)</a:t>
            </a:r>
          </a:p>
          <a:p>
            <a:pPr lvl="1">
              <a:spcBef>
                <a:spcPts val="200"/>
              </a:spcBef>
              <a:spcAft>
                <a:spcPts val="200"/>
              </a:spcAft>
            </a:pPr>
            <a:r>
              <a:rPr lang="en-US" sz="1200" dirty="0"/>
              <a:t>Common Safety Request (CSR) Messages (SAE Standard J2735)</a:t>
            </a:r>
          </a:p>
          <a:p>
            <a:pPr lvl="1">
              <a:spcBef>
                <a:spcPts val="200"/>
              </a:spcBef>
              <a:spcAft>
                <a:spcPts val="200"/>
              </a:spcAft>
            </a:pPr>
            <a:r>
              <a:rPr lang="en-US" sz="1200" dirty="0"/>
              <a:t>Emergency Vehicle Alert (EVA) Messages (SAE Standard J2735)</a:t>
            </a:r>
          </a:p>
          <a:p>
            <a:pPr lvl="1">
              <a:spcBef>
                <a:spcPts val="200"/>
              </a:spcBef>
              <a:spcAft>
                <a:spcPts val="200"/>
              </a:spcAft>
            </a:pPr>
            <a:r>
              <a:rPr lang="en-US" sz="1200" dirty="0"/>
              <a:t>Probe Vehicle Data (PVD) Messages (SAE Standard J2735)</a:t>
            </a:r>
          </a:p>
          <a:p>
            <a:pPr lvl="1">
              <a:spcBef>
                <a:spcPts val="200"/>
              </a:spcBef>
              <a:spcAft>
                <a:spcPts val="200"/>
              </a:spcAft>
            </a:pPr>
            <a:r>
              <a:rPr lang="en-US" sz="1200" dirty="0"/>
              <a:t>Probe Data Management (PDM) Messages (SAE Standard J2735)</a:t>
            </a:r>
          </a:p>
          <a:p>
            <a:pPr lvl="1">
              <a:spcBef>
                <a:spcPts val="200"/>
              </a:spcBef>
              <a:spcAft>
                <a:spcPts val="200"/>
              </a:spcAft>
            </a:pPr>
            <a:r>
              <a:rPr lang="en-US" sz="1200" dirty="0"/>
              <a:t>Roadside Alert (RSA) Messages (SAE Standard J2735)</a:t>
            </a:r>
          </a:p>
          <a:p>
            <a:pPr lvl="1">
              <a:spcBef>
                <a:spcPts val="200"/>
              </a:spcBef>
              <a:spcAft>
                <a:spcPts val="200"/>
              </a:spcAft>
            </a:pPr>
            <a:r>
              <a:rPr lang="en-US" sz="1200" dirty="0"/>
              <a:t>Road Safety Messages (RSM) (SAE Standard J2945)</a:t>
            </a:r>
          </a:p>
          <a:p>
            <a:pPr lvl="1">
              <a:spcBef>
                <a:spcPts val="200"/>
              </a:spcBef>
              <a:spcAft>
                <a:spcPts val="200"/>
              </a:spcAft>
            </a:pPr>
            <a:r>
              <a:rPr lang="en-US" sz="1200" dirty="0"/>
              <a:t>Event Driven Configurable Messaging (EDCM) (CAMP Schema)</a:t>
            </a:r>
          </a:p>
          <a:p>
            <a:pPr lvl="1">
              <a:spcBef>
                <a:spcPts val="200"/>
              </a:spcBef>
              <a:spcAft>
                <a:spcPts val="200"/>
              </a:spcAft>
            </a:pPr>
            <a:r>
              <a:rPr lang="en-US" sz="1200" dirty="0"/>
              <a:t>Connected Mobile Devices Data</a:t>
            </a:r>
          </a:p>
          <a:p>
            <a:pPr lvl="1">
              <a:spcBef>
                <a:spcPts val="200"/>
              </a:spcBef>
              <a:spcAft>
                <a:spcPts val="200"/>
              </a:spcAft>
            </a:pPr>
            <a:r>
              <a:rPr lang="en-US" sz="1200" dirty="0"/>
              <a:t>Private Sector/Third-Party Data</a:t>
            </a:r>
          </a:p>
        </p:txBody>
      </p:sp>
      <p:grpSp>
        <p:nvGrpSpPr>
          <p:cNvPr id="5" name="Group 4">
            <a:extLst>
              <a:ext uri="{FF2B5EF4-FFF2-40B4-BE49-F238E27FC236}">
                <a16:creationId xmlns:a16="http://schemas.microsoft.com/office/drawing/2014/main" id="{965D6C92-3FF6-AF67-EE88-FBC8544B6D20}"/>
              </a:ext>
            </a:extLst>
          </p:cNvPr>
          <p:cNvGrpSpPr/>
          <p:nvPr/>
        </p:nvGrpSpPr>
        <p:grpSpPr>
          <a:xfrm>
            <a:off x="7938092" y="757142"/>
            <a:ext cx="1113037" cy="4092363"/>
            <a:chOff x="10584122" y="1009523"/>
            <a:chExt cx="1484049" cy="5456484"/>
          </a:xfrm>
        </p:grpSpPr>
        <p:sp>
          <p:nvSpPr>
            <p:cNvPr id="6" name="Arrow: Right 5">
              <a:extLst>
                <a:ext uri="{FF2B5EF4-FFF2-40B4-BE49-F238E27FC236}">
                  <a16:creationId xmlns:a16="http://schemas.microsoft.com/office/drawing/2014/main" id="{508AAD56-4141-F230-9EAB-8B5D09E5BDA2}"/>
                </a:ext>
              </a:extLst>
            </p:cNvPr>
            <p:cNvSpPr/>
            <p:nvPr/>
          </p:nvSpPr>
          <p:spPr bwMode="auto">
            <a:xfrm rot="5400000">
              <a:off x="8998329" y="3226312"/>
              <a:ext cx="4740649" cy="484632"/>
            </a:xfrm>
            <a:prstGeom prst="rightArrow">
              <a:avLst/>
            </a:prstGeom>
            <a:solidFill>
              <a:schemeClr val="bg2"/>
            </a:solidFill>
            <a:ln>
              <a:solidFill>
                <a:schemeClr val="bg2">
                  <a:lumMod val="75000"/>
                </a:schemeClr>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err="1">
                <a:solidFill>
                  <a:schemeClr val="bg1"/>
                </a:solidFill>
              </a:endParaRPr>
            </a:p>
          </p:txBody>
        </p:sp>
        <p:sp>
          <p:nvSpPr>
            <p:cNvPr id="7" name="Rectangle: Rounded Corners 6">
              <a:extLst>
                <a:ext uri="{FF2B5EF4-FFF2-40B4-BE49-F238E27FC236}">
                  <a16:creationId xmlns:a16="http://schemas.microsoft.com/office/drawing/2014/main" id="{DA28C1DB-5BDF-1199-C816-14D24F7448BD}"/>
                </a:ext>
              </a:extLst>
            </p:cNvPr>
            <p:cNvSpPr/>
            <p:nvPr/>
          </p:nvSpPr>
          <p:spPr bwMode="auto">
            <a:xfrm>
              <a:off x="10584125" y="1009523"/>
              <a:ext cx="1484046" cy="656947"/>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Literature Review</a:t>
              </a:r>
            </a:p>
          </p:txBody>
        </p:sp>
        <p:sp>
          <p:nvSpPr>
            <p:cNvPr id="8" name="Rectangle: Rounded Corners 7">
              <a:extLst>
                <a:ext uri="{FF2B5EF4-FFF2-40B4-BE49-F238E27FC236}">
                  <a16:creationId xmlns:a16="http://schemas.microsoft.com/office/drawing/2014/main" id="{BA177F74-6291-5394-C69A-E5CE700D535A}"/>
                </a:ext>
              </a:extLst>
            </p:cNvPr>
            <p:cNvSpPr/>
            <p:nvPr/>
          </p:nvSpPr>
          <p:spPr bwMode="auto">
            <a:xfrm>
              <a:off x="10584123" y="2209407"/>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Str. Eval &amp; Op. Con</a:t>
              </a:r>
            </a:p>
          </p:txBody>
        </p:sp>
        <p:sp>
          <p:nvSpPr>
            <p:cNvPr id="9" name="Rectangle: Rounded Corners 8">
              <a:extLst>
                <a:ext uri="{FF2B5EF4-FFF2-40B4-BE49-F238E27FC236}">
                  <a16:creationId xmlns:a16="http://schemas.microsoft.com/office/drawing/2014/main" id="{2737A4D8-2A38-9416-EBD4-B520733C10EC}"/>
                </a:ext>
              </a:extLst>
            </p:cNvPr>
            <p:cNvSpPr/>
            <p:nvPr/>
          </p:nvSpPr>
          <p:spPr bwMode="auto">
            <a:xfrm>
              <a:off x="10584123" y="3409291"/>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Interim Report</a:t>
              </a:r>
              <a:endParaRPr lang="en-US" sz="1350" dirty="0">
                <a:solidFill>
                  <a:schemeClr val="tx1"/>
                </a:solidFill>
              </a:endParaRPr>
            </a:p>
          </p:txBody>
        </p:sp>
        <p:sp>
          <p:nvSpPr>
            <p:cNvPr id="10" name="Rectangle: Rounded Corners 9">
              <a:extLst>
                <a:ext uri="{FF2B5EF4-FFF2-40B4-BE49-F238E27FC236}">
                  <a16:creationId xmlns:a16="http://schemas.microsoft.com/office/drawing/2014/main" id="{47F74B98-1753-BE31-452B-83934B819A2E}"/>
                </a:ext>
              </a:extLst>
            </p:cNvPr>
            <p:cNvSpPr/>
            <p:nvPr/>
          </p:nvSpPr>
          <p:spPr bwMode="auto">
            <a:xfrm>
              <a:off x="10584123" y="4609175"/>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Enhanced Str Dev</a:t>
              </a:r>
              <a:endParaRPr lang="en-US" sz="1350" dirty="0">
                <a:solidFill>
                  <a:schemeClr val="tx1"/>
                </a:solidFill>
              </a:endParaRPr>
            </a:p>
          </p:txBody>
        </p:sp>
        <p:sp>
          <p:nvSpPr>
            <p:cNvPr id="11" name="Rectangle: Rounded Corners 10">
              <a:extLst>
                <a:ext uri="{FF2B5EF4-FFF2-40B4-BE49-F238E27FC236}">
                  <a16:creationId xmlns:a16="http://schemas.microsoft.com/office/drawing/2014/main" id="{1A1487BC-2C98-7370-BC93-EFC88D178F59}"/>
                </a:ext>
              </a:extLst>
            </p:cNvPr>
            <p:cNvSpPr/>
            <p:nvPr/>
          </p:nvSpPr>
          <p:spPr bwMode="auto">
            <a:xfrm>
              <a:off x="10584122" y="5809060"/>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Final Deliverables</a:t>
              </a:r>
              <a:endParaRPr lang="en-US" sz="1350" dirty="0">
                <a:solidFill>
                  <a:schemeClr val="tx1"/>
                </a:solidFill>
              </a:endParaRPr>
            </a:p>
          </p:txBody>
        </p:sp>
      </p:grpSp>
      <p:sp>
        <p:nvSpPr>
          <p:cNvPr id="12" name="TextBox 8">
            <a:extLst>
              <a:ext uri="{FF2B5EF4-FFF2-40B4-BE49-F238E27FC236}">
                <a16:creationId xmlns:a16="http://schemas.microsoft.com/office/drawing/2014/main" id="{69CFB5CE-4D4F-909D-36E7-9ED784E23D11}"/>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6</a:t>
            </a:fld>
            <a:endParaRPr lang="en-US" altLang="en-US" sz="750" b="1">
              <a:solidFill>
                <a:schemeClr val="tx1"/>
              </a:solidFill>
            </a:endParaRPr>
          </a:p>
        </p:txBody>
      </p:sp>
    </p:spTree>
    <p:extLst>
      <p:ext uri="{BB962C8B-B14F-4D97-AF65-F5344CB8AC3E}">
        <p14:creationId xmlns:p14="http://schemas.microsoft.com/office/powerpoint/2010/main" val="315821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B7DB-3A59-457F-B95E-EC9517308ECB}"/>
              </a:ext>
            </a:extLst>
          </p:cNvPr>
          <p:cNvSpPr>
            <a:spLocks noGrp="1"/>
          </p:cNvSpPr>
          <p:nvPr>
            <p:ph type="title"/>
          </p:nvPr>
        </p:nvSpPr>
        <p:spPr/>
        <p:txBody>
          <a:bodyPr>
            <a:normAutofit/>
          </a:bodyPr>
          <a:lstStyle/>
          <a:p>
            <a:r>
              <a:rPr lang="en-US" dirty="0">
                <a:solidFill>
                  <a:schemeClr val="tx2"/>
                </a:solidFill>
              </a:rPr>
              <a:t>Literature Review</a:t>
            </a:r>
          </a:p>
        </p:txBody>
      </p:sp>
      <p:sp>
        <p:nvSpPr>
          <p:cNvPr id="3" name="Content Placeholder 2">
            <a:extLst>
              <a:ext uri="{FF2B5EF4-FFF2-40B4-BE49-F238E27FC236}">
                <a16:creationId xmlns:a16="http://schemas.microsoft.com/office/drawing/2014/main" id="{F8122B18-A2F8-4D89-8E33-F5F19A7493A6}"/>
              </a:ext>
            </a:extLst>
          </p:cNvPr>
          <p:cNvSpPr>
            <a:spLocks noGrp="1"/>
          </p:cNvSpPr>
          <p:nvPr>
            <p:ph sz="quarter" idx="10"/>
          </p:nvPr>
        </p:nvSpPr>
        <p:spPr>
          <a:xfrm>
            <a:off x="306747" y="1062038"/>
            <a:ext cx="7545864" cy="3536950"/>
          </a:xfrm>
        </p:spPr>
        <p:txBody>
          <a:bodyPr/>
          <a:lstStyle/>
          <a:p>
            <a:pPr marL="0" indent="0">
              <a:spcBef>
                <a:spcPts val="600"/>
              </a:spcBef>
              <a:spcAft>
                <a:spcPts val="300"/>
              </a:spcAft>
              <a:buNone/>
            </a:pPr>
            <a:r>
              <a:rPr lang="en-US" sz="1200" b="1" dirty="0"/>
              <a:t>KEY FINDINGS FROM LITERATURE REVIEW &amp; STAKEHOLDER INPUT (#1 of 2)</a:t>
            </a:r>
          </a:p>
          <a:p>
            <a:pPr>
              <a:spcBef>
                <a:spcPts val="600"/>
              </a:spcBef>
              <a:spcAft>
                <a:spcPts val="300"/>
              </a:spcAft>
            </a:pPr>
            <a:r>
              <a:rPr lang="en-US" sz="1200" u="sng" dirty="0"/>
              <a:t>Challenges</a:t>
            </a:r>
            <a:r>
              <a:rPr lang="en-US" sz="1200" dirty="0"/>
              <a:t> with Use of CAT Data for Freeway Operational Strategy Enhancement​:</a:t>
            </a:r>
          </a:p>
          <a:p>
            <a:pPr lvl="1">
              <a:spcBef>
                <a:spcPts val="600"/>
              </a:spcBef>
              <a:spcAft>
                <a:spcPts val="300"/>
              </a:spcAft>
            </a:pPr>
            <a:r>
              <a:rPr lang="en-US" sz="1200" dirty="0"/>
              <a:t>Insufficient market penetration of CAVs, mobile devices, and connected infrastructure​</a:t>
            </a:r>
          </a:p>
          <a:p>
            <a:pPr lvl="1">
              <a:spcBef>
                <a:spcPts val="600"/>
              </a:spcBef>
              <a:spcAft>
                <a:spcPts val="300"/>
              </a:spcAft>
            </a:pPr>
            <a:r>
              <a:rPr lang="en-US" sz="1200" dirty="0"/>
              <a:t>Inaccuracies in lane-level information and vehicle heading in CAT electronic messages​</a:t>
            </a:r>
          </a:p>
          <a:p>
            <a:pPr lvl="1">
              <a:spcBef>
                <a:spcPts val="600"/>
              </a:spcBef>
              <a:spcAft>
                <a:spcPts val="300"/>
              </a:spcAft>
            </a:pPr>
            <a:r>
              <a:rPr lang="en-US" sz="1200" dirty="0"/>
              <a:t>New vulnerabilities to cyber attacks due to the CAT paradigm​</a:t>
            </a:r>
          </a:p>
          <a:p>
            <a:pPr lvl="1">
              <a:spcBef>
                <a:spcPts val="600"/>
              </a:spcBef>
              <a:spcAft>
                <a:spcPts val="300"/>
              </a:spcAft>
            </a:pPr>
            <a:r>
              <a:rPr lang="en-US" sz="1200" dirty="0"/>
              <a:t>Limited treatment of communication loss​</a:t>
            </a:r>
          </a:p>
          <a:p>
            <a:pPr lvl="1">
              <a:spcBef>
                <a:spcPts val="600"/>
              </a:spcBef>
              <a:spcAft>
                <a:spcPts val="300"/>
              </a:spcAft>
            </a:pPr>
            <a:r>
              <a:rPr lang="en-US" sz="1200" dirty="0"/>
              <a:t>Insufficient or improper treatment of imbalanced data (i.e., certain conditions such as free flow traffic are overrepresented in the data sets, while others such as crashes are underrepresented) ​</a:t>
            </a:r>
          </a:p>
          <a:p>
            <a:pPr lvl="1">
              <a:spcBef>
                <a:spcPts val="600"/>
              </a:spcBef>
              <a:spcAft>
                <a:spcPts val="300"/>
              </a:spcAft>
            </a:pPr>
            <a:r>
              <a:rPr lang="en-US" sz="1200" dirty="0"/>
              <a:t>Limited treatment of privacy, or conversely, use of data obfuscation approaches that limit value/usability of CAT data​</a:t>
            </a:r>
          </a:p>
          <a:p>
            <a:pPr lvl="1">
              <a:spcBef>
                <a:spcPts val="600"/>
              </a:spcBef>
              <a:spcAft>
                <a:spcPts val="300"/>
              </a:spcAft>
            </a:pPr>
            <a:r>
              <a:rPr lang="en-US" sz="1200" dirty="0"/>
              <a:t>Lack of real-time data cleaning and fusion techniques​</a:t>
            </a:r>
          </a:p>
          <a:p>
            <a:pPr lvl="1">
              <a:spcBef>
                <a:spcPts val="600"/>
              </a:spcBef>
              <a:spcAft>
                <a:spcPts val="300"/>
              </a:spcAft>
            </a:pPr>
            <a:r>
              <a:rPr lang="en-US" sz="1200" dirty="0"/>
              <a:t>Significant efforts needed to upgrade current field devices; wireless systems; data storage, memory, processing, and sharing; and other TMS software and hardware​</a:t>
            </a:r>
          </a:p>
          <a:p>
            <a:pPr>
              <a:spcBef>
                <a:spcPts val="600"/>
              </a:spcBef>
              <a:spcAft>
                <a:spcPts val="300"/>
              </a:spcAft>
            </a:pPr>
            <a:endParaRPr lang="en-US" sz="1200" dirty="0"/>
          </a:p>
        </p:txBody>
      </p:sp>
      <p:grpSp>
        <p:nvGrpSpPr>
          <p:cNvPr id="5" name="Group 4">
            <a:extLst>
              <a:ext uri="{FF2B5EF4-FFF2-40B4-BE49-F238E27FC236}">
                <a16:creationId xmlns:a16="http://schemas.microsoft.com/office/drawing/2014/main" id="{76B4DF0B-B19C-B7A3-CD17-C515B41EB0BB}"/>
              </a:ext>
            </a:extLst>
          </p:cNvPr>
          <p:cNvGrpSpPr/>
          <p:nvPr/>
        </p:nvGrpSpPr>
        <p:grpSpPr>
          <a:xfrm>
            <a:off x="7938092" y="757142"/>
            <a:ext cx="1113037" cy="4092363"/>
            <a:chOff x="10584122" y="1009523"/>
            <a:chExt cx="1484049" cy="5456484"/>
          </a:xfrm>
        </p:grpSpPr>
        <p:sp>
          <p:nvSpPr>
            <p:cNvPr id="12" name="Arrow: Right 11">
              <a:extLst>
                <a:ext uri="{FF2B5EF4-FFF2-40B4-BE49-F238E27FC236}">
                  <a16:creationId xmlns:a16="http://schemas.microsoft.com/office/drawing/2014/main" id="{0346BA7B-AAC9-4313-88C3-3B78A4EF6DC9}"/>
                </a:ext>
              </a:extLst>
            </p:cNvPr>
            <p:cNvSpPr/>
            <p:nvPr/>
          </p:nvSpPr>
          <p:spPr bwMode="auto">
            <a:xfrm rot="5400000">
              <a:off x="8998329" y="3226312"/>
              <a:ext cx="4740649" cy="484632"/>
            </a:xfrm>
            <a:prstGeom prst="rightArrow">
              <a:avLst/>
            </a:prstGeom>
            <a:solidFill>
              <a:schemeClr val="bg2"/>
            </a:solidFill>
            <a:ln>
              <a:solidFill>
                <a:schemeClr val="bg2">
                  <a:lumMod val="75000"/>
                </a:schemeClr>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err="1">
                <a:solidFill>
                  <a:schemeClr val="bg1"/>
                </a:solidFill>
              </a:endParaRPr>
            </a:p>
          </p:txBody>
        </p:sp>
        <p:sp>
          <p:nvSpPr>
            <p:cNvPr id="7" name="Rectangle: Rounded Corners 6">
              <a:extLst>
                <a:ext uri="{FF2B5EF4-FFF2-40B4-BE49-F238E27FC236}">
                  <a16:creationId xmlns:a16="http://schemas.microsoft.com/office/drawing/2014/main" id="{EA68CB5B-4C06-4E0D-9CB2-4BC2D0382F87}"/>
                </a:ext>
              </a:extLst>
            </p:cNvPr>
            <p:cNvSpPr/>
            <p:nvPr/>
          </p:nvSpPr>
          <p:spPr bwMode="auto">
            <a:xfrm>
              <a:off x="10584125" y="1009523"/>
              <a:ext cx="1484046" cy="656947"/>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Literature Review</a:t>
              </a:r>
            </a:p>
          </p:txBody>
        </p:sp>
        <p:sp>
          <p:nvSpPr>
            <p:cNvPr id="8" name="Rectangle: Rounded Corners 7">
              <a:extLst>
                <a:ext uri="{FF2B5EF4-FFF2-40B4-BE49-F238E27FC236}">
                  <a16:creationId xmlns:a16="http://schemas.microsoft.com/office/drawing/2014/main" id="{E42E39CA-223B-477E-BCAD-AA64E22DDBE2}"/>
                </a:ext>
              </a:extLst>
            </p:cNvPr>
            <p:cNvSpPr/>
            <p:nvPr/>
          </p:nvSpPr>
          <p:spPr bwMode="auto">
            <a:xfrm>
              <a:off x="10584123" y="2209407"/>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Str. Eval &amp; Op. Con</a:t>
              </a:r>
            </a:p>
          </p:txBody>
        </p:sp>
        <p:sp>
          <p:nvSpPr>
            <p:cNvPr id="9" name="Rectangle: Rounded Corners 8">
              <a:extLst>
                <a:ext uri="{FF2B5EF4-FFF2-40B4-BE49-F238E27FC236}">
                  <a16:creationId xmlns:a16="http://schemas.microsoft.com/office/drawing/2014/main" id="{2A4BEB12-DEEE-429F-B523-B85C89B032FE}"/>
                </a:ext>
              </a:extLst>
            </p:cNvPr>
            <p:cNvSpPr/>
            <p:nvPr/>
          </p:nvSpPr>
          <p:spPr bwMode="auto">
            <a:xfrm>
              <a:off x="10584123" y="3409291"/>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Interim Report</a:t>
              </a:r>
              <a:endParaRPr lang="en-US" sz="1350" dirty="0">
                <a:solidFill>
                  <a:schemeClr val="tx1"/>
                </a:solidFill>
              </a:endParaRPr>
            </a:p>
          </p:txBody>
        </p:sp>
        <p:sp>
          <p:nvSpPr>
            <p:cNvPr id="10" name="Rectangle: Rounded Corners 9">
              <a:extLst>
                <a:ext uri="{FF2B5EF4-FFF2-40B4-BE49-F238E27FC236}">
                  <a16:creationId xmlns:a16="http://schemas.microsoft.com/office/drawing/2014/main" id="{06D068C5-219C-44C6-93B4-2AC3DA11B5F2}"/>
                </a:ext>
              </a:extLst>
            </p:cNvPr>
            <p:cNvSpPr/>
            <p:nvPr/>
          </p:nvSpPr>
          <p:spPr bwMode="auto">
            <a:xfrm>
              <a:off x="10584123" y="4609175"/>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Enhanced Str Dev</a:t>
              </a:r>
              <a:endParaRPr lang="en-US" sz="1350" dirty="0">
                <a:solidFill>
                  <a:schemeClr val="tx1"/>
                </a:solidFill>
              </a:endParaRPr>
            </a:p>
          </p:txBody>
        </p:sp>
        <p:sp>
          <p:nvSpPr>
            <p:cNvPr id="14" name="Rectangle: Rounded Corners 13">
              <a:extLst>
                <a:ext uri="{FF2B5EF4-FFF2-40B4-BE49-F238E27FC236}">
                  <a16:creationId xmlns:a16="http://schemas.microsoft.com/office/drawing/2014/main" id="{D41385C7-FD26-4CEE-8826-B5FB331F5744}"/>
                </a:ext>
              </a:extLst>
            </p:cNvPr>
            <p:cNvSpPr/>
            <p:nvPr/>
          </p:nvSpPr>
          <p:spPr bwMode="auto">
            <a:xfrm>
              <a:off x="10584122" y="5809060"/>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Final Deliverables</a:t>
              </a:r>
              <a:endParaRPr lang="en-US" sz="1350" dirty="0">
                <a:solidFill>
                  <a:schemeClr val="tx1"/>
                </a:solidFill>
              </a:endParaRPr>
            </a:p>
          </p:txBody>
        </p:sp>
      </p:grpSp>
      <p:sp>
        <p:nvSpPr>
          <p:cNvPr id="6" name="TextBox 8">
            <a:extLst>
              <a:ext uri="{FF2B5EF4-FFF2-40B4-BE49-F238E27FC236}">
                <a16:creationId xmlns:a16="http://schemas.microsoft.com/office/drawing/2014/main" id="{612BAA54-4A15-E704-2916-D44D0652B47A}"/>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7</a:t>
            </a:fld>
            <a:endParaRPr lang="en-US" altLang="en-US" sz="750" b="1">
              <a:solidFill>
                <a:schemeClr val="tx1"/>
              </a:solidFill>
            </a:endParaRPr>
          </a:p>
        </p:txBody>
      </p:sp>
    </p:spTree>
    <p:extLst>
      <p:ext uri="{BB962C8B-B14F-4D97-AF65-F5344CB8AC3E}">
        <p14:creationId xmlns:p14="http://schemas.microsoft.com/office/powerpoint/2010/main" val="353912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B7DB-3A59-457F-B95E-EC9517308ECB}"/>
              </a:ext>
            </a:extLst>
          </p:cNvPr>
          <p:cNvSpPr>
            <a:spLocks noGrp="1"/>
          </p:cNvSpPr>
          <p:nvPr>
            <p:ph type="title"/>
          </p:nvPr>
        </p:nvSpPr>
        <p:spPr/>
        <p:txBody>
          <a:bodyPr>
            <a:normAutofit/>
          </a:bodyPr>
          <a:lstStyle/>
          <a:p>
            <a:r>
              <a:rPr lang="en-US" dirty="0">
                <a:solidFill>
                  <a:schemeClr val="tx2"/>
                </a:solidFill>
              </a:rPr>
              <a:t>Literature Review</a:t>
            </a:r>
          </a:p>
        </p:txBody>
      </p:sp>
      <p:sp>
        <p:nvSpPr>
          <p:cNvPr id="3" name="Content Placeholder 2">
            <a:extLst>
              <a:ext uri="{FF2B5EF4-FFF2-40B4-BE49-F238E27FC236}">
                <a16:creationId xmlns:a16="http://schemas.microsoft.com/office/drawing/2014/main" id="{F8122B18-A2F8-4D89-8E33-F5F19A7493A6}"/>
              </a:ext>
            </a:extLst>
          </p:cNvPr>
          <p:cNvSpPr>
            <a:spLocks noGrp="1"/>
          </p:cNvSpPr>
          <p:nvPr>
            <p:ph sz="quarter" idx="10"/>
          </p:nvPr>
        </p:nvSpPr>
        <p:spPr>
          <a:xfrm>
            <a:off x="306747" y="1062038"/>
            <a:ext cx="7545864" cy="3536950"/>
          </a:xfrm>
        </p:spPr>
        <p:txBody>
          <a:bodyPr/>
          <a:lstStyle/>
          <a:p>
            <a:pPr marL="0" indent="0">
              <a:spcBef>
                <a:spcPts val="600"/>
              </a:spcBef>
              <a:spcAft>
                <a:spcPts val="600"/>
              </a:spcAft>
              <a:buNone/>
            </a:pPr>
            <a:r>
              <a:rPr lang="en-US" sz="1200" b="1" dirty="0"/>
              <a:t>KEY FINDINGS FROM LITERATURE REVIEW &amp; STAKEHOLDER INPUT (#2 of 2)</a:t>
            </a:r>
          </a:p>
          <a:p>
            <a:pPr>
              <a:spcBef>
                <a:spcPts val="600"/>
              </a:spcBef>
              <a:spcAft>
                <a:spcPts val="600"/>
              </a:spcAft>
            </a:pPr>
            <a:r>
              <a:rPr lang="en-US" sz="1200" u="sng" dirty="0"/>
              <a:t>Opportunities</a:t>
            </a:r>
            <a:r>
              <a:rPr lang="en-US" sz="1200" dirty="0"/>
              <a:t> with Use of CAT Data for Freeway Operational Strategy Enhancement​:</a:t>
            </a:r>
            <a:endParaRPr lang="en-US" sz="1200" b="1" dirty="0"/>
          </a:p>
          <a:p>
            <a:pPr lvl="1">
              <a:spcBef>
                <a:spcPts val="600"/>
              </a:spcBef>
              <a:spcAft>
                <a:spcPts val="600"/>
              </a:spcAft>
            </a:pPr>
            <a:r>
              <a:rPr lang="en-US" sz="1200" b="1" dirty="0"/>
              <a:t>Improved accuracy and reliability of data,</a:t>
            </a:r>
            <a:r>
              <a:rPr lang="en-US" sz="1200" dirty="0"/>
              <a:t> compared to loop detector or microwave sensor data, allowing for improved strategies (and possibly improved driver compliance since expectations match experience)​</a:t>
            </a:r>
          </a:p>
          <a:p>
            <a:pPr lvl="1">
              <a:spcBef>
                <a:spcPts val="600"/>
              </a:spcBef>
              <a:spcAft>
                <a:spcPts val="600"/>
              </a:spcAft>
            </a:pPr>
            <a:r>
              <a:rPr lang="en-US" sz="1200" b="1" dirty="0"/>
              <a:t>Higher resolution data,</a:t>
            </a:r>
            <a:r>
              <a:rPr lang="en-US" sz="1200" dirty="0"/>
              <a:t> allowing for newer methods for performance measurement, and more precise (and possibly, individualized) travel recommendations (e.g., speed, lane, pricing, route)​</a:t>
            </a:r>
          </a:p>
          <a:p>
            <a:pPr lvl="1">
              <a:spcBef>
                <a:spcPts val="600"/>
              </a:spcBef>
              <a:spcAft>
                <a:spcPts val="600"/>
              </a:spcAft>
            </a:pPr>
            <a:r>
              <a:rPr lang="en-US" sz="1200" b="1" dirty="0"/>
              <a:t>Enhanced capability</a:t>
            </a:r>
            <a:r>
              <a:rPr lang="en-US" sz="1200" dirty="0"/>
              <a:t> to develop freeway operational strategies that improve accessibility and equity, and serve traditionally disadvantaged/underserved populations​</a:t>
            </a:r>
          </a:p>
          <a:p>
            <a:pPr lvl="1">
              <a:spcBef>
                <a:spcPts val="600"/>
              </a:spcBef>
              <a:spcAft>
                <a:spcPts val="600"/>
              </a:spcAft>
            </a:pPr>
            <a:r>
              <a:rPr lang="en-US" sz="1200" b="1" dirty="0"/>
              <a:t>More frequent data,</a:t>
            </a:r>
            <a:r>
              <a:rPr lang="en-US" sz="1200" dirty="0"/>
              <a:t> allowing for real-time performance measurement, and improved timeliness of decision-making​</a:t>
            </a:r>
          </a:p>
          <a:p>
            <a:pPr lvl="1">
              <a:spcBef>
                <a:spcPts val="600"/>
              </a:spcBef>
              <a:spcAft>
                <a:spcPts val="600"/>
              </a:spcAft>
            </a:pPr>
            <a:r>
              <a:rPr lang="en-US" sz="1200" b="1" dirty="0"/>
              <a:t>Broader, and more continuous spatial coverage</a:t>
            </a:r>
            <a:r>
              <a:rPr lang="en-US" sz="1200" dirty="0"/>
              <a:t> (including on ramps) than with just loop detectors and sensors</a:t>
            </a:r>
          </a:p>
        </p:txBody>
      </p:sp>
      <p:grpSp>
        <p:nvGrpSpPr>
          <p:cNvPr id="5" name="Group 4">
            <a:extLst>
              <a:ext uri="{FF2B5EF4-FFF2-40B4-BE49-F238E27FC236}">
                <a16:creationId xmlns:a16="http://schemas.microsoft.com/office/drawing/2014/main" id="{76B4DF0B-B19C-B7A3-CD17-C515B41EB0BB}"/>
              </a:ext>
            </a:extLst>
          </p:cNvPr>
          <p:cNvGrpSpPr/>
          <p:nvPr/>
        </p:nvGrpSpPr>
        <p:grpSpPr>
          <a:xfrm>
            <a:off x="7938092" y="757142"/>
            <a:ext cx="1113037" cy="4092363"/>
            <a:chOff x="10584122" y="1009523"/>
            <a:chExt cx="1484049" cy="5456484"/>
          </a:xfrm>
        </p:grpSpPr>
        <p:sp>
          <p:nvSpPr>
            <p:cNvPr id="12" name="Arrow: Right 11">
              <a:extLst>
                <a:ext uri="{FF2B5EF4-FFF2-40B4-BE49-F238E27FC236}">
                  <a16:creationId xmlns:a16="http://schemas.microsoft.com/office/drawing/2014/main" id="{0346BA7B-AAC9-4313-88C3-3B78A4EF6DC9}"/>
                </a:ext>
              </a:extLst>
            </p:cNvPr>
            <p:cNvSpPr/>
            <p:nvPr/>
          </p:nvSpPr>
          <p:spPr bwMode="auto">
            <a:xfrm rot="5400000">
              <a:off x="8998329" y="3226312"/>
              <a:ext cx="4740649" cy="484632"/>
            </a:xfrm>
            <a:prstGeom prst="rightArrow">
              <a:avLst/>
            </a:prstGeom>
            <a:solidFill>
              <a:schemeClr val="bg2"/>
            </a:solidFill>
            <a:ln>
              <a:solidFill>
                <a:schemeClr val="bg2">
                  <a:lumMod val="75000"/>
                </a:schemeClr>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err="1">
                <a:solidFill>
                  <a:schemeClr val="bg1"/>
                </a:solidFill>
              </a:endParaRPr>
            </a:p>
          </p:txBody>
        </p:sp>
        <p:sp>
          <p:nvSpPr>
            <p:cNvPr id="7" name="Rectangle: Rounded Corners 6">
              <a:extLst>
                <a:ext uri="{FF2B5EF4-FFF2-40B4-BE49-F238E27FC236}">
                  <a16:creationId xmlns:a16="http://schemas.microsoft.com/office/drawing/2014/main" id="{EA68CB5B-4C06-4E0D-9CB2-4BC2D0382F87}"/>
                </a:ext>
              </a:extLst>
            </p:cNvPr>
            <p:cNvSpPr/>
            <p:nvPr/>
          </p:nvSpPr>
          <p:spPr bwMode="auto">
            <a:xfrm>
              <a:off x="10584125" y="1009523"/>
              <a:ext cx="1484046" cy="656947"/>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Literature Review</a:t>
              </a:r>
            </a:p>
          </p:txBody>
        </p:sp>
        <p:sp>
          <p:nvSpPr>
            <p:cNvPr id="8" name="Rectangle: Rounded Corners 7">
              <a:extLst>
                <a:ext uri="{FF2B5EF4-FFF2-40B4-BE49-F238E27FC236}">
                  <a16:creationId xmlns:a16="http://schemas.microsoft.com/office/drawing/2014/main" id="{E42E39CA-223B-477E-BCAD-AA64E22DDBE2}"/>
                </a:ext>
              </a:extLst>
            </p:cNvPr>
            <p:cNvSpPr/>
            <p:nvPr/>
          </p:nvSpPr>
          <p:spPr bwMode="auto">
            <a:xfrm>
              <a:off x="10584123" y="2209407"/>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Str. Eval &amp; Op. Con</a:t>
              </a:r>
            </a:p>
          </p:txBody>
        </p:sp>
        <p:sp>
          <p:nvSpPr>
            <p:cNvPr id="9" name="Rectangle: Rounded Corners 8">
              <a:extLst>
                <a:ext uri="{FF2B5EF4-FFF2-40B4-BE49-F238E27FC236}">
                  <a16:creationId xmlns:a16="http://schemas.microsoft.com/office/drawing/2014/main" id="{2A4BEB12-DEEE-429F-B523-B85C89B032FE}"/>
                </a:ext>
              </a:extLst>
            </p:cNvPr>
            <p:cNvSpPr/>
            <p:nvPr/>
          </p:nvSpPr>
          <p:spPr bwMode="auto">
            <a:xfrm>
              <a:off x="10584123" y="3409291"/>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Interim Report</a:t>
              </a:r>
              <a:endParaRPr lang="en-US" sz="1350" dirty="0">
                <a:solidFill>
                  <a:schemeClr val="tx1"/>
                </a:solidFill>
              </a:endParaRPr>
            </a:p>
          </p:txBody>
        </p:sp>
        <p:sp>
          <p:nvSpPr>
            <p:cNvPr id="10" name="Rectangle: Rounded Corners 9">
              <a:extLst>
                <a:ext uri="{FF2B5EF4-FFF2-40B4-BE49-F238E27FC236}">
                  <a16:creationId xmlns:a16="http://schemas.microsoft.com/office/drawing/2014/main" id="{06D068C5-219C-44C6-93B4-2AC3DA11B5F2}"/>
                </a:ext>
              </a:extLst>
            </p:cNvPr>
            <p:cNvSpPr/>
            <p:nvPr/>
          </p:nvSpPr>
          <p:spPr bwMode="auto">
            <a:xfrm>
              <a:off x="10584123" y="4609175"/>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Enhanced Str Dev</a:t>
              </a:r>
              <a:endParaRPr lang="en-US" sz="1350" dirty="0">
                <a:solidFill>
                  <a:schemeClr val="tx1"/>
                </a:solidFill>
              </a:endParaRPr>
            </a:p>
          </p:txBody>
        </p:sp>
        <p:sp>
          <p:nvSpPr>
            <p:cNvPr id="14" name="Rectangle: Rounded Corners 13">
              <a:extLst>
                <a:ext uri="{FF2B5EF4-FFF2-40B4-BE49-F238E27FC236}">
                  <a16:creationId xmlns:a16="http://schemas.microsoft.com/office/drawing/2014/main" id="{D41385C7-FD26-4CEE-8826-B5FB331F5744}"/>
                </a:ext>
              </a:extLst>
            </p:cNvPr>
            <p:cNvSpPr/>
            <p:nvPr/>
          </p:nvSpPr>
          <p:spPr bwMode="auto">
            <a:xfrm>
              <a:off x="10584122" y="5809060"/>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Final Deliverables</a:t>
              </a:r>
              <a:endParaRPr lang="en-US" sz="1350" dirty="0">
                <a:solidFill>
                  <a:schemeClr val="tx1"/>
                </a:solidFill>
              </a:endParaRPr>
            </a:p>
          </p:txBody>
        </p:sp>
      </p:grpSp>
      <p:sp>
        <p:nvSpPr>
          <p:cNvPr id="4" name="TextBox 8">
            <a:extLst>
              <a:ext uri="{FF2B5EF4-FFF2-40B4-BE49-F238E27FC236}">
                <a16:creationId xmlns:a16="http://schemas.microsoft.com/office/drawing/2014/main" id="{76316B6E-04A5-AE0D-2D51-D24CC7DE1C86}"/>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8</a:t>
            </a:fld>
            <a:endParaRPr lang="en-US" altLang="en-US" sz="750" b="1">
              <a:solidFill>
                <a:schemeClr val="tx1"/>
              </a:solidFill>
            </a:endParaRPr>
          </a:p>
        </p:txBody>
      </p:sp>
    </p:spTree>
    <p:extLst>
      <p:ext uri="{BB962C8B-B14F-4D97-AF65-F5344CB8AC3E}">
        <p14:creationId xmlns:p14="http://schemas.microsoft.com/office/powerpoint/2010/main" val="217333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4BFD-DCB7-49FD-9D14-BBC33580E6F3}"/>
              </a:ext>
            </a:extLst>
          </p:cNvPr>
          <p:cNvSpPr>
            <a:spLocks noGrp="1"/>
          </p:cNvSpPr>
          <p:nvPr>
            <p:ph type="title"/>
          </p:nvPr>
        </p:nvSpPr>
        <p:spPr/>
        <p:txBody>
          <a:bodyPr/>
          <a:lstStyle/>
          <a:p>
            <a:r>
              <a:rPr lang="en-US" dirty="0">
                <a:solidFill>
                  <a:schemeClr val="tx2"/>
                </a:solidFill>
              </a:rPr>
              <a:t>Operational Concepts and Use Cases</a:t>
            </a:r>
          </a:p>
        </p:txBody>
      </p:sp>
      <p:sp>
        <p:nvSpPr>
          <p:cNvPr id="6" name="Content Placeholder 5">
            <a:extLst>
              <a:ext uri="{FF2B5EF4-FFF2-40B4-BE49-F238E27FC236}">
                <a16:creationId xmlns:a16="http://schemas.microsoft.com/office/drawing/2014/main" id="{DF118D4E-0291-4CB8-B284-769687676FCB}"/>
              </a:ext>
            </a:extLst>
          </p:cNvPr>
          <p:cNvSpPr>
            <a:spLocks noGrp="1"/>
          </p:cNvSpPr>
          <p:nvPr>
            <p:ph sz="quarter" idx="10"/>
          </p:nvPr>
        </p:nvSpPr>
        <p:spPr/>
        <p:txBody>
          <a:bodyPr/>
          <a:lstStyle/>
          <a:p>
            <a:pPr marL="0" indent="0">
              <a:spcBef>
                <a:spcPts val="600"/>
              </a:spcBef>
              <a:buNone/>
            </a:pPr>
            <a:r>
              <a:rPr lang="en-US" sz="1200" b="1" dirty="0"/>
              <a:t>PURPOSE</a:t>
            </a:r>
          </a:p>
          <a:p>
            <a:pPr>
              <a:spcBef>
                <a:spcPts val="600"/>
              </a:spcBef>
              <a:spcAft>
                <a:spcPts val="450"/>
              </a:spcAft>
            </a:pPr>
            <a:r>
              <a:rPr lang="en-US" sz="1200" dirty="0"/>
              <a:t>Develop operational concepts and use cases for 10 panel-selected strategies​ that use CAT data</a:t>
            </a:r>
          </a:p>
          <a:p>
            <a:pPr marL="0" indent="0">
              <a:spcBef>
                <a:spcPts val="600"/>
              </a:spcBef>
              <a:buNone/>
            </a:pPr>
            <a:r>
              <a:rPr lang="en-US" sz="1200" b="1" dirty="0">
                <a:solidFill>
                  <a:srgbClr val="000000"/>
                </a:solidFill>
              </a:rPr>
              <a:t>USE CASES AVAILABLE FOR 10 FREEWAY STRATEGIES</a:t>
            </a:r>
            <a:r>
              <a:rPr lang="en-US" sz="1200" dirty="0">
                <a:solidFill>
                  <a:srgbClr val="000000"/>
                </a:solidFill>
              </a:rPr>
              <a:t>​</a:t>
            </a:r>
          </a:p>
          <a:p>
            <a:pPr>
              <a:spcBef>
                <a:spcPts val="600"/>
              </a:spcBef>
              <a:buSzPct val="100000"/>
              <a:buFont typeface="+mj-lt"/>
              <a:buAutoNum type="arabicPeriod"/>
            </a:pPr>
            <a:r>
              <a:rPr lang="en-US" sz="1200" dirty="0">
                <a:solidFill>
                  <a:srgbClr val="000000"/>
                </a:solidFill>
              </a:rPr>
              <a:t>Queue Warning</a:t>
            </a:r>
          </a:p>
          <a:p>
            <a:pPr>
              <a:spcBef>
                <a:spcPts val="600"/>
              </a:spcBef>
              <a:buSzPct val="100000"/>
              <a:buFont typeface="+mj-lt"/>
              <a:buAutoNum type="arabicPeriod"/>
            </a:pPr>
            <a:r>
              <a:rPr lang="en-US" sz="1200" dirty="0">
                <a:solidFill>
                  <a:srgbClr val="000000"/>
                </a:solidFill>
              </a:rPr>
              <a:t>Ramp Metering​</a:t>
            </a:r>
          </a:p>
          <a:p>
            <a:pPr>
              <a:spcBef>
                <a:spcPts val="600"/>
              </a:spcBef>
              <a:buSzPct val="100000"/>
              <a:buFont typeface="+mj-lt"/>
              <a:buAutoNum type="arabicPeriod"/>
            </a:pPr>
            <a:r>
              <a:rPr lang="en-US" sz="1200" dirty="0">
                <a:solidFill>
                  <a:srgbClr val="000000"/>
                </a:solidFill>
              </a:rPr>
              <a:t>Dynamic Route Guidance</a:t>
            </a:r>
          </a:p>
          <a:p>
            <a:pPr>
              <a:spcBef>
                <a:spcPts val="600"/>
              </a:spcBef>
              <a:buSzPct val="100000"/>
              <a:buFont typeface="+mj-lt"/>
              <a:buAutoNum type="arabicPeriod"/>
            </a:pPr>
            <a:r>
              <a:rPr lang="en-US" sz="1200" dirty="0">
                <a:solidFill>
                  <a:srgbClr val="000000"/>
                </a:solidFill>
              </a:rPr>
              <a:t>Speed Harmonization and Lane Control for One Lane (e.g., hard shoulder running)​</a:t>
            </a:r>
          </a:p>
          <a:p>
            <a:pPr>
              <a:spcBef>
                <a:spcPts val="600"/>
              </a:spcBef>
              <a:buSzPct val="100000"/>
              <a:buFont typeface="+mj-lt"/>
              <a:buAutoNum type="arabicPeriod"/>
            </a:pPr>
            <a:r>
              <a:rPr lang="en-US" sz="1200" dirty="0">
                <a:solidFill>
                  <a:srgbClr val="000000"/>
                </a:solidFill>
              </a:rPr>
              <a:t>Traffic Incident Management</a:t>
            </a:r>
          </a:p>
          <a:p>
            <a:pPr>
              <a:spcBef>
                <a:spcPts val="600"/>
              </a:spcBef>
              <a:buSzPct val="100000"/>
              <a:buFont typeface="+mj-lt"/>
              <a:buAutoNum type="arabicPeriod"/>
            </a:pPr>
            <a:r>
              <a:rPr lang="en-US" sz="1200" dirty="0">
                <a:solidFill>
                  <a:srgbClr val="000000"/>
                </a:solidFill>
              </a:rPr>
              <a:t>Integrated Decision Support and Demand Management</a:t>
            </a:r>
          </a:p>
          <a:p>
            <a:pPr>
              <a:spcBef>
                <a:spcPts val="600"/>
              </a:spcBef>
              <a:buSzPct val="100000"/>
              <a:buFont typeface="+mj-lt"/>
              <a:buAutoNum type="arabicPeriod"/>
            </a:pPr>
            <a:r>
              <a:rPr lang="en-US" sz="1200" dirty="0">
                <a:solidFill>
                  <a:srgbClr val="000000"/>
                </a:solidFill>
              </a:rPr>
              <a:t>Speed Harmonization for Entire Roadway (one direction on freeway)​</a:t>
            </a:r>
          </a:p>
          <a:p>
            <a:pPr>
              <a:spcBef>
                <a:spcPts val="600"/>
              </a:spcBef>
              <a:buSzPct val="100000"/>
              <a:buFont typeface="+mj-lt"/>
              <a:buAutoNum type="arabicPeriod"/>
            </a:pPr>
            <a:r>
              <a:rPr lang="en-US" sz="1200" dirty="0">
                <a:solidFill>
                  <a:srgbClr val="000000"/>
                </a:solidFill>
              </a:rPr>
              <a:t>Performance Monitoring</a:t>
            </a:r>
          </a:p>
          <a:p>
            <a:pPr>
              <a:spcBef>
                <a:spcPts val="600"/>
              </a:spcBef>
              <a:buSzPct val="100000"/>
              <a:buFont typeface="+mj-lt"/>
              <a:buAutoNum type="arabicPeriod"/>
            </a:pPr>
            <a:r>
              <a:rPr lang="en-US" sz="1200" dirty="0">
                <a:solidFill>
                  <a:srgbClr val="000000"/>
                </a:solidFill>
              </a:rPr>
              <a:t>Variable Pricing for One Lane ​</a:t>
            </a:r>
          </a:p>
          <a:p>
            <a:pPr>
              <a:spcBef>
                <a:spcPts val="600"/>
              </a:spcBef>
              <a:buSzPct val="100000"/>
              <a:buFont typeface="+mj-lt"/>
              <a:buAutoNum type="arabicPeriod"/>
            </a:pPr>
            <a:r>
              <a:rPr lang="en-US" sz="1200" dirty="0">
                <a:solidFill>
                  <a:srgbClr val="000000"/>
                </a:solidFill>
              </a:rPr>
              <a:t>Variable Pricing for Entire Roadway</a:t>
            </a:r>
          </a:p>
          <a:p>
            <a:pPr>
              <a:spcBef>
                <a:spcPts val="600"/>
              </a:spcBef>
              <a:spcAft>
                <a:spcPts val="450"/>
              </a:spcAft>
            </a:pPr>
            <a:endParaRPr lang="en-US" sz="1200" dirty="0"/>
          </a:p>
        </p:txBody>
      </p:sp>
      <p:sp>
        <p:nvSpPr>
          <p:cNvPr id="11" name="TextBox 8">
            <a:extLst>
              <a:ext uri="{FF2B5EF4-FFF2-40B4-BE49-F238E27FC236}">
                <a16:creationId xmlns:a16="http://schemas.microsoft.com/office/drawing/2014/main" id="{6B039DAD-C404-165A-C4A3-4A24C39F574D}"/>
              </a:ext>
            </a:extLst>
          </p:cNvPr>
          <p:cNvSpPr txBox="1">
            <a:spLocks noChangeArrowheads="1"/>
          </p:cNvSpPr>
          <p:nvPr/>
        </p:nvSpPr>
        <p:spPr bwMode="auto">
          <a:xfrm>
            <a:off x="8135938" y="4895850"/>
            <a:ext cx="105886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rgbClr val="6185A2"/>
                </a:solidFill>
                <a:latin typeface="Arial" panose="020B0604020202020204" pitchFamily="34" charset="0"/>
              </a:defRPr>
            </a:lvl1pPr>
            <a:lvl2pPr marL="742950" indent="-285750" algn="ctr">
              <a:defRPr sz="1600">
                <a:solidFill>
                  <a:srgbClr val="6185A2"/>
                </a:solidFill>
                <a:latin typeface="Arial" panose="020B0604020202020204" pitchFamily="34" charset="0"/>
              </a:defRPr>
            </a:lvl2pPr>
            <a:lvl3pPr marL="1143000" indent="-228600" algn="ctr">
              <a:defRPr sz="1600">
                <a:solidFill>
                  <a:srgbClr val="6185A2"/>
                </a:solidFill>
                <a:latin typeface="Arial" panose="020B0604020202020204" pitchFamily="34" charset="0"/>
              </a:defRPr>
            </a:lvl3pPr>
            <a:lvl4pPr marL="1600200" indent="-228600" algn="ctr">
              <a:defRPr sz="1600">
                <a:solidFill>
                  <a:srgbClr val="6185A2"/>
                </a:solidFill>
                <a:latin typeface="Arial" panose="020B0604020202020204" pitchFamily="34" charset="0"/>
              </a:defRPr>
            </a:lvl4pPr>
            <a:lvl5pPr marL="2057400" indent="-228600" algn="ctr">
              <a:defRPr sz="1600">
                <a:solidFill>
                  <a:srgbClr val="6185A2"/>
                </a:solidFill>
                <a:latin typeface="Arial" panose="020B0604020202020204" pitchFamily="34" charset="0"/>
              </a:defRPr>
            </a:lvl5pPr>
            <a:lvl6pPr marL="2514600" indent="-228600" algn="ctr" eaLnBrk="0" fontAlgn="base" hangingPunct="0">
              <a:spcBef>
                <a:spcPct val="0"/>
              </a:spcBef>
              <a:spcAft>
                <a:spcPct val="0"/>
              </a:spcAft>
              <a:defRPr sz="1600">
                <a:solidFill>
                  <a:srgbClr val="6185A2"/>
                </a:solidFill>
                <a:latin typeface="Arial" panose="020B0604020202020204" pitchFamily="34" charset="0"/>
              </a:defRPr>
            </a:lvl6pPr>
            <a:lvl7pPr marL="2971800" indent="-228600" algn="ctr" eaLnBrk="0" fontAlgn="base" hangingPunct="0">
              <a:spcBef>
                <a:spcPct val="0"/>
              </a:spcBef>
              <a:spcAft>
                <a:spcPct val="0"/>
              </a:spcAft>
              <a:defRPr sz="1600">
                <a:solidFill>
                  <a:srgbClr val="6185A2"/>
                </a:solidFill>
                <a:latin typeface="Arial" panose="020B0604020202020204" pitchFamily="34" charset="0"/>
              </a:defRPr>
            </a:lvl7pPr>
            <a:lvl8pPr marL="3429000" indent="-228600" algn="ctr" eaLnBrk="0" fontAlgn="base" hangingPunct="0">
              <a:spcBef>
                <a:spcPct val="0"/>
              </a:spcBef>
              <a:spcAft>
                <a:spcPct val="0"/>
              </a:spcAft>
              <a:defRPr sz="1600">
                <a:solidFill>
                  <a:srgbClr val="6185A2"/>
                </a:solidFill>
                <a:latin typeface="Arial" panose="020B0604020202020204" pitchFamily="34" charset="0"/>
              </a:defRPr>
            </a:lvl8pPr>
            <a:lvl9pPr marL="3886200" indent="-228600" algn="ctr" eaLnBrk="0" fontAlgn="base" hangingPunct="0">
              <a:spcBef>
                <a:spcPct val="0"/>
              </a:spcBef>
              <a:spcAft>
                <a:spcPct val="0"/>
              </a:spcAft>
              <a:defRPr sz="1600">
                <a:solidFill>
                  <a:srgbClr val="6185A2"/>
                </a:solidFill>
                <a:latin typeface="Arial" panose="020B0604020202020204" pitchFamily="34" charset="0"/>
              </a:defRPr>
            </a:lvl9pPr>
          </a:lstStyle>
          <a:p>
            <a:pPr>
              <a:defRPr/>
            </a:pPr>
            <a:fld id="{1FFA916D-6336-4F2A-85F7-4BF968675EDE}" type="slidenum">
              <a:rPr lang="en-US" altLang="en-US" sz="750" b="1" smtClean="0">
                <a:solidFill>
                  <a:schemeClr val="tx1"/>
                </a:solidFill>
              </a:rPr>
              <a:pPr>
                <a:defRPr/>
              </a:pPr>
              <a:t>9</a:t>
            </a:fld>
            <a:endParaRPr lang="en-US" altLang="en-US" sz="750" b="1">
              <a:solidFill>
                <a:schemeClr val="tx1"/>
              </a:solidFill>
            </a:endParaRPr>
          </a:p>
        </p:txBody>
      </p:sp>
      <p:grpSp>
        <p:nvGrpSpPr>
          <p:cNvPr id="12" name="Group 11">
            <a:extLst>
              <a:ext uri="{FF2B5EF4-FFF2-40B4-BE49-F238E27FC236}">
                <a16:creationId xmlns:a16="http://schemas.microsoft.com/office/drawing/2014/main" id="{44B5C63A-081F-7246-EAE7-B0B94550BFAD}"/>
              </a:ext>
            </a:extLst>
          </p:cNvPr>
          <p:cNvGrpSpPr/>
          <p:nvPr/>
        </p:nvGrpSpPr>
        <p:grpSpPr>
          <a:xfrm>
            <a:off x="7938092" y="757142"/>
            <a:ext cx="1113037" cy="4092363"/>
            <a:chOff x="10584122" y="1009523"/>
            <a:chExt cx="1484049" cy="5456484"/>
          </a:xfrm>
        </p:grpSpPr>
        <p:sp>
          <p:nvSpPr>
            <p:cNvPr id="13" name="Arrow: Right 12">
              <a:extLst>
                <a:ext uri="{FF2B5EF4-FFF2-40B4-BE49-F238E27FC236}">
                  <a16:creationId xmlns:a16="http://schemas.microsoft.com/office/drawing/2014/main" id="{D96DF247-23B7-C8BB-5B7B-4660430E2FAE}"/>
                </a:ext>
              </a:extLst>
            </p:cNvPr>
            <p:cNvSpPr/>
            <p:nvPr/>
          </p:nvSpPr>
          <p:spPr bwMode="auto">
            <a:xfrm rot="5400000">
              <a:off x="8998329" y="3226312"/>
              <a:ext cx="4740649" cy="484632"/>
            </a:xfrm>
            <a:prstGeom prst="rightArrow">
              <a:avLst/>
            </a:prstGeom>
            <a:solidFill>
              <a:schemeClr val="bg2"/>
            </a:solidFill>
            <a:ln>
              <a:solidFill>
                <a:schemeClr val="bg2">
                  <a:lumMod val="75000"/>
                </a:schemeClr>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350" err="1">
                <a:solidFill>
                  <a:schemeClr val="bg1"/>
                </a:solidFill>
              </a:endParaRPr>
            </a:p>
          </p:txBody>
        </p:sp>
        <p:sp>
          <p:nvSpPr>
            <p:cNvPr id="14" name="Rectangle: Rounded Corners 13">
              <a:extLst>
                <a:ext uri="{FF2B5EF4-FFF2-40B4-BE49-F238E27FC236}">
                  <a16:creationId xmlns:a16="http://schemas.microsoft.com/office/drawing/2014/main" id="{C6F3F06A-32EE-1513-CC4C-CFD4881A587F}"/>
                </a:ext>
              </a:extLst>
            </p:cNvPr>
            <p:cNvSpPr/>
            <p:nvPr/>
          </p:nvSpPr>
          <p:spPr bwMode="auto">
            <a:xfrm>
              <a:off x="10584125" y="1009523"/>
              <a:ext cx="1484046" cy="656947"/>
            </a:xfrm>
            <a:prstGeom prst="roundRect">
              <a:avLst/>
            </a:prstGeom>
            <a:solidFill>
              <a:schemeClr val="accent6"/>
            </a:solidFill>
            <a:ln>
              <a:solidFill>
                <a:schemeClr val="accent6"/>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Literature Review</a:t>
              </a:r>
            </a:p>
          </p:txBody>
        </p:sp>
        <p:sp>
          <p:nvSpPr>
            <p:cNvPr id="15" name="Rectangle: Rounded Corners 14">
              <a:extLst>
                <a:ext uri="{FF2B5EF4-FFF2-40B4-BE49-F238E27FC236}">
                  <a16:creationId xmlns:a16="http://schemas.microsoft.com/office/drawing/2014/main" id="{E2D39F93-03C6-EEB2-6404-37B8469DFE82}"/>
                </a:ext>
              </a:extLst>
            </p:cNvPr>
            <p:cNvSpPr/>
            <p:nvPr/>
          </p:nvSpPr>
          <p:spPr bwMode="auto">
            <a:xfrm>
              <a:off x="10584123" y="2209407"/>
              <a:ext cx="1484045" cy="656947"/>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Str. Eval &amp; Op. Con</a:t>
              </a:r>
            </a:p>
          </p:txBody>
        </p:sp>
        <p:sp>
          <p:nvSpPr>
            <p:cNvPr id="16" name="Rectangle: Rounded Corners 15">
              <a:extLst>
                <a:ext uri="{FF2B5EF4-FFF2-40B4-BE49-F238E27FC236}">
                  <a16:creationId xmlns:a16="http://schemas.microsoft.com/office/drawing/2014/main" id="{122797BE-77EF-0686-8A68-B2F8B0159945}"/>
                </a:ext>
              </a:extLst>
            </p:cNvPr>
            <p:cNvSpPr/>
            <p:nvPr/>
          </p:nvSpPr>
          <p:spPr bwMode="auto">
            <a:xfrm>
              <a:off x="10584123" y="3409291"/>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Interim Report</a:t>
              </a:r>
              <a:endParaRPr lang="en-US" sz="1350" dirty="0">
                <a:solidFill>
                  <a:schemeClr val="tx1"/>
                </a:solidFill>
              </a:endParaRPr>
            </a:p>
          </p:txBody>
        </p:sp>
        <p:sp>
          <p:nvSpPr>
            <p:cNvPr id="17" name="Rectangle: Rounded Corners 16">
              <a:extLst>
                <a:ext uri="{FF2B5EF4-FFF2-40B4-BE49-F238E27FC236}">
                  <a16:creationId xmlns:a16="http://schemas.microsoft.com/office/drawing/2014/main" id="{D446A46A-6E81-6C79-3684-8DFC98E4ACC8}"/>
                </a:ext>
              </a:extLst>
            </p:cNvPr>
            <p:cNvSpPr/>
            <p:nvPr/>
          </p:nvSpPr>
          <p:spPr bwMode="auto">
            <a:xfrm>
              <a:off x="10584123" y="4609175"/>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Enhanced Str Dev</a:t>
              </a:r>
              <a:endParaRPr lang="en-US" sz="1350" dirty="0">
                <a:solidFill>
                  <a:schemeClr val="tx1"/>
                </a:solidFill>
              </a:endParaRPr>
            </a:p>
          </p:txBody>
        </p:sp>
        <p:sp>
          <p:nvSpPr>
            <p:cNvPr id="19" name="Rectangle: Rounded Corners 18">
              <a:extLst>
                <a:ext uri="{FF2B5EF4-FFF2-40B4-BE49-F238E27FC236}">
                  <a16:creationId xmlns:a16="http://schemas.microsoft.com/office/drawing/2014/main" id="{E93B0B1E-BA63-22A1-5969-C69E265D2650}"/>
                </a:ext>
              </a:extLst>
            </p:cNvPr>
            <p:cNvSpPr/>
            <p:nvPr/>
          </p:nvSpPr>
          <p:spPr bwMode="auto">
            <a:xfrm>
              <a:off x="10584122" y="5809060"/>
              <a:ext cx="1484045" cy="656947"/>
            </a:xfrm>
            <a:prstGeom prst="roundRect">
              <a:avLst/>
            </a:prstGeom>
            <a:solidFill>
              <a:schemeClr val="accent6"/>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200" dirty="0">
                  <a:solidFill>
                    <a:schemeClr val="tx1"/>
                  </a:solidFill>
                </a:rPr>
                <a:t>Final Deliverables</a:t>
              </a:r>
              <a:endParaRPr lang="en-US" sz="1350" dirty="0">
                <a:solidFill>
                  <a:schemeClr val="tx1"/>
                </a:solidFill>
              </a:endParaRPr>
            </a:p>
          </p:txBody>
        </p:sp>
      </p:grpSp>
    </p:spTree>
    <p:extLst>
      <p:ext uri="{BB962C8B-B14F-4D97-AF65-F5344CB8AC3E}">
        <p14:creationId xmlns:p14="http://schemas.microsoft.com/office/powerpoint/2010/main" val="1503990044"/>
      </p:ext>
    </p:extLst>
  </p:cSld>
  <p:clrMapOvr>
    <a:masterClrMapping/>
  </p:clrMapOvr>
</p:sld>
</file>

<file path=ppt/theme/theme1.xml><?xml version="1.0" encoding="utf-8"?>
<a:theme xmlns:a="http://schemas.openxmlformats.org/drawingml/2006/main" name="Noblis External">
  <a:themeElements>
    <a:clrScheme name="93C843">
      <a:dk1>
        <a:srgbClr val="000000"/>
      </a:dk1>
      <a:lt1>
        <a:srgbClr val="FFFFFF"/>
      </a:lt1>
      <a:dk2>
        <a:srgbClr val="2E5B78"/>
      </a:dk2>
      <a:lt2>
        <a:srgbClr val="ECECEC"/>
      </a:lt2>
      <a:accent1>
        <a:srgbClr val="93C843"/>
      </a:accent1>
      <a:accent2>
        <a:srgbClr val="179FFF"/>
      </a:accent2>
      <a:accent3>
        <a:srgbClr val="8A55FF"/>
      </a:accent3>
      <a:accent4>
        <a:srgbClr val="F24124"/>
      </a:accent4>
      <a:accent5>
        <a:srgbClr val="F3C334"/>
      </a:accent5>
      <a:accent6>
        <a:srgbClr val="BABCB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owerPoint_Noblis" id="{4B6894EE-280C-2A49-99CE-F59FFB71DAE5}" vid="{677716C4-06B1-1A49-B1B9-B80DF4030351}"/>
    </a:ext>
  </a:extLst>
</a:theme>
</file>

<file path=ppt/theme/theme2.xml><?xml version="1.0" encoding="utf-8"?>
<a:theme xmlns:a="http://schemas.openxmlformats.org/drawingml/2006/main" name="Noblis Internal">
  <a:themeElements>
    <a:clrScheme name="93C843">
      <a:dk1>
        <a:srgbClr val="000000"/>
      </a:dk1>
      <a:lt1>
        <a:srgbClr val="FFFFFF"/>
      </a:lt1>
      <a:dk2>
        <a:srgbClr val="2E5B78"/>
      </a:dk2>
      <a:lt2>
        <a:srgbClr val="ECECEC"/>
      </a:lt2>
      <a:accent1>
        <a:srgbClr val="93C843"/>
      </a:accent1>
      <a:accent2>
        <a:srgbClr val="179FFF"/>
      </a:accent2>
      <a:accent3>
        <a:srgbClr val="8A55FF"/>
      </a:accent3>
      <a:accent4>
        <a:srgbClr val="F24124"/>
      </a:accent4>
      <a:accent5>
        <a:srgbClr val="F3C334"/>
      </a:accent5>
      <a:accent6>
        <a:srgbClr val="BABCB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owerPoint_Noblis" id="{4B6894EE-280C-2A49-99CE-F59FFB71DAE5}" vid="{4960A56B-7528-6040-A5F7-31559FF351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be64ec7-f2b4-4e07-ae0c-75a9809c5389" xsi:nil="true"/>
    <lcf76f155ced4ddcb4097134ff3c332f xmlns="42dc2ae4-0d9e-4296-b1c7-7e4a6e96a6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A5F5B6B2DBAF409F27C41DFC15EB0C" ma:contentTypeVersion="15" ma:contentTypeDescription="Create a new document." ma:contentTypeScope="" ma:versionID="b4191ddcb9497cbde315fa553161b35c">
  <xsd:schema xmlns:xsd="http://www.w3.org/2001/XMLSchema" xmlns:xs="http://www.w3.org/2001/XMLSchema" xmlns:p="http://schemas.microsoft.com/office/2006/metadata/properties" xmlns:ns2="42dc2ae4-0d9e-4296-b1c7-7e4a6e96a61a" xmlns:ns3="6be64ec7-f2b4-4e07-ae0c-75a9809c5389" targetNamespace="http://schemas.microsoft.com/office/2006/metadata/properties" ma:root="true" ma:fieldsID="33fd70cfccf18afb2699cba464cdc267" ns2:_="" ns3:_="">
    <xsd:import namespace="42dc2ae4-0d9e-4296-b1c7-7e4a6e96a61a"/>
    <xsd:import namespace="6be64ec7-f2b4-4e07-ae0c-75a9809c53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c2ae4-0d9e-4296-b1c7-7e4a6e96a61a"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e03786b-7b34-4d5f-a8ee-586c7f7c044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e64ec7-f2b4-4e07-ae0c-75a9809c5389" elementFormDefault="qualified">
    <xsd:import namespace="http://schemas.microsoft.com/office/2006/documentManagement/types"/>
    <xsd:import namespace="http://schemas.microsoft.com/office/infopath/2007/PartnerControls"/>
    <xsd:element name="SharedWithUsers" ma:index="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819d46c-9ba8-4e83-b26b-01df7cd355c0}" ma:internalName="TaxCatchAll" ma:showField="CatchAllData" ma:web="6be64ec7-f2b4-4e07-ae0c-75a9809c53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11A39-6C9C-4846-8509-41F7073A7EDA}">
  <ds:schemaRefs>
    <ds:schemaRef ds:uri="http://schemas.microsoft.com/sharepoint/v3/contenttype/forms"/>
  </ds:schemaRefs>
</ds:datastoreItem>
</file>

<file path=customXml/itemProps2.xml><?xml version="1.0" encoding="utf-8"?>
<ds:datastoreItem xmlns:ds="http://schemas.openxmlformats.org/officeDocument/2006/customXml" ds:itemID="{C0BC947E-4221-46F2-96AA-7D0A3589AA1E}">
  <ds:schemaRefs>
    <ds:schemaRef ds:uri="http://schemas.microsoft.com/office/2006/metadata/properties"/>
    <ds:schemaRef ds:uri="http://schemas.microsoft.com/office/infopath/2007/PartnerControls"/>
    <ds:schemaRef ds:uri="6be64ec7-f2b4-4e07-ae0c-75a9809c5389"/>
    <ds:schemaRef ds:uri="42dc2ae4-0d9e-4296-b1c7-7e4a6e96a61a"/>
  </ds:schemaRefs>
</ds:datastoreItem>
</file>

<file path=customXml/itemProps3.xml><?xml version="1.0" encoding="utf-8"?>
<ds:datastoreItem xmlns:ds="http://schemas.openxmlformats.org/officeDocument/2006/customXml" ds:itemID="{98162A08-795E-4393-84A4-368580452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dc2ae4-0d9e-4296-b1c7-7e4a6e96a61a"/>
    <ds:schemaRef ds:uri="6be64ec7-f2b4-4e07-ae0c-75a9809c53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e0b61c-3e9d-4790-85f1-d44a713bf642}" enabled="0" method="" siteId="{3ce0b61c-3e9d-4790-85f1-d44a713bf642}" removed="1"/>
</clbl:labelList>
</file>

<file path=docProps/app.xml><?xml version="1.0" encoding="utf-8"?>
<Properties xmlns="http://schemas.openxmlformats.org/officeDocument/2006/extended-properties" xmlns:vt="http://schemas.openxmlformats.org/officeDocument/2006/docPropsVTypes">
  <Template>Noblis External</Template>
  <TotalTime>874</TotalTime>
  <Words>5165</Words>
  <Application>Microsoft Office PowerPoint</Application>
  <PresentationFormat>On-screen Show (16:9)</PresentationFormat>
  <Paragraphs>654</Paragraphs>
  <Slides>41</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Cambria Math</vt:lpstr>
      <vt:lpstr>System Font Regular</vt:lpstr>
      <vt:lpstr>Times New Roman</vt:lpstr>
      <vt:lpstr>Wingdings</vt:lpstr>
      <vt:lpstr>Noblis External</vt:lpstr>
      <vt:lpstr>Noblis Internal</vt:lpstr>
      <vt:lpstr>PowerPoint Presentation</vt:lpstr>
      <vt:lpstr>Project Team</vt:lpstr>
      <vt:lpstr>Project Panel</vt:lpstr>
      <vt:lpstr>Project Objective</vt:lpstr>
      <vt:lpstr>Literature Review</vt:lpstr>
      <vt:lpstr>Literature Review</vt:lpstr>
      <vt:lpstr>Literature Review</vt:lpstr>
      <vt:lpstr>Literature Review</vt:lpstr>
      <vt:lpstr>Operational Concepts and Use Cases</vt:lpstr>
      <vt:lpstr>Ramp Metering Use Case (Example)</vt:lpstr>
      <vt:lpstr>Interim Report</vt:lpstr>
      <vt:lpstr>Enhanced Strategy Development</vt:lpstr>
      <vt:lpstr>CAT Data Sources’ Suitability Assessment</vt:lpstr>
      <vt:lpstr>I-210 (EB) Base Model Development and Calibration</vt:lpstr>
      <vt:lpstr>I-210 (EB) Base Model Development and Calibration</vt:lpstr>
      <vt:lpstr>Experimental Design</vt:lpstr>
      <vt:lpstr>Experimental Design</vt:lpstr>
      <vt:lpstr>Alternate Scenarios</vt:lpstr>
      <vt:lpstr>Baseline Ramp Metering Algorithms Without CAT Data</vt:lpstr>
      <vt:lpstr>Baseline Ramp Metering Algorithms Without CAT Data</vt:lpstr>
      <vt:lpstr>Baseline Ramp Metering Algorithms Without CAT Data</vt:lpstr>
      <vt:lpstr>Baseline Ramp Metering Algorithms Without CAT Data</vt:lpstr>
      <vt:lpstr>Enhanced Ramp Metering Algorithms With CAT Data</vt:lpstr>
      <vt:lpstr>Basic Safety Message Emulation</vt:lpstr>
      <vt:lpstr>Enhanced Model Development</vt:lpstr>
      <vt:lpstr>Queue Length Estimation Using CAT Data</vt:lpstr>
      <vt:lpstr>Incident Information Extraction Using CAT Data</vt:lpstr>
      <vt:lpstr>Ramp Metering Strategies Development</vt:lpstr>
      <vt:lpstr>Ramp Metering Strategies Development</vt:lpstr>
      <vt:lpstr>Ramp Metering Strategies Development</vt:lpstr>
      <vt:lpstr>Ramp Metering Strategies Development</vt:lpstr>
      <vt:lpstr>Ramp Metering Strategies Development</vt:lpstr>
      <vt:lpstr>Recent Studies on Ramp Metering</vt:lpstr>
      <vt:lpstr>Selected Performance Measures</vt:lpstr>
      <vt:lpstr>Summary Findings</vt:lpstr>
      <vt:lpstr>Key Contributions – Ramp Metering</vt:lpstr>
      <vt:lpstr>Key Contributions – Queue Estimation</vt:lpstr>
      <vt:lpstr>Key Contributions – TCA Enhancement</vt:lpstr>
      <vt:lpstr>Lessons Learned</vt:lpstr>
      <vt:lpstr>Recommendations for Future Work</vt:lpstr>
      <vt:lpstr>Acknowledgment/Disclaimer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Arevalo, Kenneth</dc:creator>
  <cp:lastModifiedBy>Aelion-Moss, Claire</cp:lastModifiedBy>
  <cp:revision>22</cp:revision>
  <cp:lastPrinted>2019-11-14T19:16:38Z</cp:lastPrinted>
  <dcterms:created xsi:type="dcterms:W3CDTF">2021-07-27T20:40:16Z</dcterms:created>
  <dcterms:modified xsi:type="dcterms:W3CDTF">2024-03-11T18:33:22Z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0x010100C5A5F5B6B2DBAF409F27C41DFC15EB0C</vt:lpwstr>
  </property>
  <property fmtid="{D5CDD505-2E9C-101B-9397-08002B2CF9AE}" pid="3" name="Company1">
    <vt:lpwstr/>
  </property>
  <property fmtid="{D5CDD505-2E9C-101B-9397-08002B2CF9AE}" pid="4" name="MissionArea">
    <vt:lpwstr/>
  </property>
  <property fmtid="{D5CDD505-2E9C-101B-9397-08002B2CF9AE}" pid="5" name="Department1">
    <vt:lpwstr/>
  </property>
  <property fmtid="{D5CDD505-2E9C-101B-9397-08002B2CF9AE}" pid="6" name="Noblis Department">
    <vt:lpwstr>3;#M131 - Marketing ＆ Comm|d12db35a-32db-4cb2-943a-966ac35f69d4</vt:lpwstr>
  </property>
  <property fmtid="{D5CDD505-2E9C-101B-9397-08002B2CF9AE}" pid="7" name="CoEs">
    <vt:lpwstr/>
  </property>
  <property fmtid="{D5CDD505-2E9C-101B-9397-08002B2CF9AE}" pid="8" name="Division">
    <vt:lpwstr/>
  </property>
  <property fmtid="{D5CDD505-2E9C-101B-9397-08002B2CF9AE}" pid="9" name="Topics">
    <vt:lpwstr>385;#PPT Template|bb970184-e35a-4b96-afda-88673870e0b6</vt:lpwstr>
  </property>
  <property fmtid="{D5CDD505-2E9C-101B-9397-08002B2CF9AE}" pid="10" name="MediaServiceImageTags">
    <vt:lpwstr/>
  </property>
</Properties>
</file>