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419" r:id="rId2"/>
    <p:sldId id="256" r:id="rId3"/>
    <p:sldId id="334" r:id="rId4"/>
    <p:sldId id="336" r:id="rId5"/>
    <p:sldId id="337" r:id="rId6"/>
    <p:sldId id="338" r:id="rId7"/>
    <p:sldId id="339" r:id="rId8"/>
    <p:sldId id="341" r:id="rId9"/>
    <p:sldId id="348" r:id="rId10"/>
    <p:sldId id="407" r:id="rId11"/>
    <p:sldId id="409" r:id="rId12"/>
    <p:sldId id="408" r:id="rId13"/>
    <p:sldId id="410" r:id="rId14"/>
    <p:sldId id="412" r:id="rId15"/>
    <p:sldId id="413" r:id="rId16"/>
    <p:sldId id="414" r:id="rId17"/>
    <p:sldId id="415" r:id="rId18"/>
    <p:sldId id="416" r:id="rId19"/>
    <p:sldId id="417" r:id="rId20"/>
    <p:sldId id="41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9966"/>
    <a:srgbClr val="4A66AC"/>
    <a:srgbClr val="00339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56" autoAdjust="0"/>
    <p:restoredTop sz="94660"/>
  </p:normalViewPr>
  <p:slideViewPr>
    <p:cSldViewPr snapToGrid="0">
      <p:cViewPr varScale="1">
        <p:scale>
          <a:sx n="114" d="100"/>
          <a:sy n="114" d="100"/>
        </p:scale>
        <p:origin x="840"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41B073-CA74-4CF2-9FEC-735DB2BEEC89}" type="slidenum">
              <a:rPr lang="en-US" smtClean="0"/>
              <a:t>‹#›</a:t>
            </a:fld>
            <a:endParaRPr lang="en-US" dirty="0"/>
          </a:p>
        </p:txBody>
      </p:sp>
      <p:pic>
        <p:nvPicPr>
          <p:cNvPr id="18" name="Picture 2" descr="https://www.volpe.dot.gov/sites/volpe.dot.gov/files/ConnectedVehicles_NHTSA.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49" b="14247"/>
          <a:stretch/>
        </p:blipFill>
        <p:spPr bwMode="auto">
          <a:xfrm>
            <a:off x="-3145" y="0"/>
            <a:ext cx="12188840" cy="68008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15" y="0"/>
            <a:ext cx="12191985" cy="6858000"/>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524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41B073-CA74-4CF2-9FEC-735DB2BEEC89}" type="slidenum">
              <a:rPr lang="en-US" smtClean="0"/>
              <a:t>‹#›</a:t>
            </a:fld>
            <a:endParaRPr lang="en-US" dirty="0"/>
          </a:p>
        </p:txBody>
      </p:sp>
    </p:spTree>
    <p:extLst>
      <p:ext uri="{BB962C8B-B14F-4D97-AF65-F5344CB8AC3E}">
        <p14:creationId xmlns:p14="http://schemas.microsoft.com/office/powerpoint/2010/main" val="28883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41B073-CA74-4CF2-9FEC-735DB2BEEC89}"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95099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41B073-CA74-4CF2-9FEC-735DB2BEEC89}" type="slidenum">
              <a:rPr lang="en-US" smtClean="0"/>
              <a:t>‹#›</a:t>
            </a:fld>
            <a:endParaRPr lang="en-US" dirty="0"/>
          </a:p>
        </p:txBody>
      </p:sp>
    </p:spTree>
    <p:extLst>
      <p:ext uri="{BB962C8B-B14F-4D97-AF65-F5344CB8AC3E}">
        <p14:creationId xmlns:p14="http://schemas.microsoft.com/office/powerpoint/2010/main" val="953375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41B073-CA74-4CF2-9FEC-735DB2BEEC8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960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41B073-CA74-4CF2-9FEC-735DB2BEEC89}" type="slidenum">
              <a:rPr lang="en-US" smtClean="0"/>
              <a:t>‹#›</a:t>
            </a:fld>
            <a:endParaRPr lang="en-US" dirty="0"/>
          </a:p>
        </p:txBody>
      </p:sp>
    </p:spTree>
    <p:extLst>
      <p:ext uri="{BB962C8B-B14F-4D97-AF65-F5344CB8AC3E}">
        <p14:creationId xmlns:p14="http://schemas.microsoft.com/office/powerpoint/2010/main" val="2482706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41B073-CA74-4CF2-9FEC-735DB2BEEC89}" type="slidenum">
              <a:rPr lang="en-US" smtClean="0"/>
              <a:t>‹#›</a:t>
            </a:fld>
            <a:endParaRPr lang="en-US" dirty="0"/>
          </a:p>
        </p:txBody>
      </p:sp>
    </p:spTree>
    <p:extLst>
      <p:ext uri="{BB962C8B-B14F-4D97-AF65-F5344CB8AC3E}">
        <p14:creationId xmlns:p14="http://schemas.microsoft.com/office/powerpoint/2010/main" val="387643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41B073-CA74-4CF2-9FEC-735DB2BEEC89}" type="slidenum">
              <a:rPr lang="en-US" smtClean="0"/>
              <a:t>‹#›</a:t>
            </a:fld>
            <a:endParaRPr lang="en-US" dirty="0"/>
          </a:p>
        </p:txBody>
      </p:sp>
    </p:spTree>
    <p:extLst>
      <p:ext uri="{BB962C8B-B14F-4D97-AF65-F5344CB8AC3E}">
        <p14:creationId xmlns:p14="http://schemas.microsoft.com/office/powerpoint/2010/main" val="341539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SzPct val="150000"/>
              <a:buFont typeface="Arial" panose="020B0604020202020204" pitchFamily="34" charset="0"/>
              <a:buChar char="•"/>
              <a:defRPr sz="2000">
                <a:latin typeface="Arial" panose="020B0604020202020204" pitchFamily="34" charset="0"/>
                <a:cs typeface="Arial" panose="020B0604020202020204" pitchFamily="34" charset="0"/>
              </a:defRPr>
            </a:lvl1pPr>
            <a:lvl2pPr marL="742950" indent="-285750">
              <a:buClr>
                <a:srgbClr val="336600"/>
              </a:buClr>
              <a:buSzPct val="100000"/>
              <a:buFont typeface="Arial" panose="020B0604020202020204" pitchFamily="34" charset="0"/>
              <a:buChar cha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41B073-CA74-4CF2-9FEC-735DB2BEEC89}" type="slidenum">
              <a:rPr lang="en-US" smtClean="0"/>
              <a:t>‹#›</a:t>
            </a:fld>
            <a:endParaRPr lang="en-US" dirty="0"/>
          </a:p>
        </p:txBody>
      </p:sp>
    </p:spTree>
    <p:extLst>
      <p:ext uri="{BB962C8B-B14F-4D97-AF65-F5344CB8AC3E}">
        <p14:creationId xmlns:p14="http://schemas.microsoft.com/office/powerpoint/2010/main" val="286456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41B073-CA74-4CF2-9FEC-735DB2BEEC89}" type="slidenum">
              <a:rPr lang="en-US" smtClean="0"/>
              <a:t>‹#›</a:t>
            </a:fld>
            <a:endParaRPr lang="en-US" dirty="0"/>
          </a:p>
        </p:txBody>
      </p:sp>
      <p:pic>
        <p:nvPicPr>
          <p:cNvPr id="7" name="Picture 2" descr="https://www.volpe.dot.gov/sites/volpe.dot.gov/files/ConnectedVehicles_NHTSA.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49" b="14247"/>
          <a:stretch/>
        </p:blipFill>
        <p:spPr bwMode="auto">
          <a:xfrm>
            <a:off x="-3145" y="0"/>
            <a:ext cx="12188840" cy="6800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5" y="0"/>
            <a:ext cx="12191985" cy="6858000"/>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827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41B073-CA74-4CF2-9FEC-735DB2BEEC89}" type="slidenum">
              <a:rPr lang="en-US" smtClean="0"/>
              <a:t>‹#›</a:t>
            </a:fld>
            <a:endParaRPr lang="en-US" dirty="0"/>
          </a:p>
        </p:txBody>
      </p:sp>
    </p:spTree>
    <p:extLst>
      <p:ext uri="{BB962C8B-B14F-4D97-AF65-F5344CB8AC3E}">
        <p14:creationId xmlns:p14="http://schemas.microsoft.com/office/powerpoint/2010/main" val="137443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41B073-CA74-4CF2-9FEC-735DB2BEEC89}" type="slidenum">
              <a:rPr lang="en-US" smtClean="0"/>
              <a:t>‹#›</a:t>
            </a:fld>
            <a:endParaRPr lang="en-US" dirty="0"/>
          </a:p>
        </p:txBody>
      </p:sp>
    </p:spTree>
    <p:extLst>
      <p:ext uri="{BB962C8B-B14F-4D97-AF65-F5344CB8AC3E}">
        <p14:creationId xmlns:p14="http://schemas.microsoft.com/office/powerpoint/2010/main" val="366707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41B073-CA74-4CF2-9FEC-735DB2BEEC89}" type="slidenum">
              <a:rPr lang="en-US" smtClean="0"/>
              <a:t>‹#›</a:t>
            </a:fld>
            <a:endParaRPr lang="en-US" dirty="0"/>
          </a:p>
        </p:txBody>
      </p:sp>
    </p:spTree>
    <p:extLst>
      <p:ext uri="{BB962C8B-B14F-4D97-AF65-F5344CB8AC3E}">
        <p14:creationId xmlns:p14="http://schemas.microsoft.com/office/powerpoint/2010/main" val="370958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41B073-CA74-4CF2-9FEC-735DB2BEEC89}" type="slidenum">
              <a:rPr lang="en-US" smtClean="0"/>
              <a:t>‹#›</a:t>
            </a:fld>
            <a:endParaRPr lang="en-US" dirty="0"/>
          </a:p>
        </p:txBody>
      </p:sp>
      <p:pic>
        <p:nvPicPr>
          <p:cNvPr id="5" name="Picture 2" descr="https://www.volpe.dot.gov/sites/volpe.dot.gov/files/ConnectedVehicles_NHTSA.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49" b="14247"/>
          <a:stretch/>
        </p:blipFill>
        <p:spPr bwMode="auto">
          <a:xfrm>
            <a:off x="-3145" y="0"/>
            <a:ext cx="12188840" cy="6800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5" y="0"/>
            <a:ext cx="12191985" cy="6858000"/>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774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41B073-CA74-4CF2-9FEC-735DB2BEEC89}" type="slidenum">
              <a:rPr lang="en-US" smtClean="0"/>
              <a:t>‹#›</a:t>
            </a:fld>
            <a:endParaRPr lang="en-US" dirty="0"/>
          </a:p>
        </p:txBody>
      </p:sp>
      <p:pic>
        <p:nvPicPr>
          <p:cNvPr id="8" name="Picture 2" descr="https://www.volpe.dot.gov/sites/volpe.dot.gov/files/ConnectedVehicles_NHTSA.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49" b="14247"/>
          <a:stretch/>
        </p:blipFill>
        <p:spPr bwMode="auto">
          <a:xfrm>
            <a:off x="-3145" y="0"/>
            <a:ext cx="12188840" cy="6800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5" y="0"/>
            <a:ext cx="12191985" cy="6858000"/>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988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BFCEF4-2C96-4568-89B6-687B2CD4370C}"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41B073-CA74-4CF2-9FEC-735DB2BEEC89}" type="slidenum">
              <a:rPr lang="en-US" smtClean="0"/>
              <a:t>‹#›</a:t>
            </a:fld>
            <a:endParaRPr lang="en-US" dirty="0"/>
          </a:p>
        </p:txBody>
      </p:sp>
    </p:spTree>
    <p:extLst>
      <p:ext uri="{BB962C8B-B14F-4D97-AF65-F5344CB8AC3E}">
        <p14:creationId xmlns:p14="http://schemas.microsoft.com/office/powerpoint/2010/main" val="86207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BFCEF4-2C96-4568-89B6-687B2CD4370C}" type="datetimeFigureOut">
              <a:rPr lang="en-US" smtClean="0"/>
              <a:t>4/4/2024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341B073-CA74-4CF2-9FEC-735DB2BEEC89}" type="slidenum">
              <a:rPr lang="en-US" smtClean="0"/>
              <a:t>‹#›</a:t>
            </a:fld>
            <a:endParaRPr lang="en-US" dirty="0"/>
          </a:p>
        </p:txBody>
      </p:sp>
      <p:pic>
        <p:nvPicPr>
          <p:cNvPr id="18" name="Picture 2" descr="https://www.volpe.dot.gov/sites/volpe.dot.gov/files/ConnectedVehicles_NHTSA.jpg"/>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t="1849" b="14247"/>
          <a:stretch/>
        </p:blipFill>
        <p:spPr bwMode="auto">
          <a:xfrm>
            <a:off x="-3145" y="0"/>
            <a:ext cx="12188840" cy="68008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15" y="0"/>
            <a:ext cx="12191985" cy="6858000"/>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42360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8E9C-A123-6FB6-031A-CFB89ACA7914}"/>
              </a:ext>
            </a:extLst>
          </p:cNvPr>
          <p:cNvSpPr>
            <a:spLocks noGrp="1"/>
          </p:cNvSpPr>
          <p:nvPr>
            <p:ph type="title"/>
          </p:nvPr>
        </p:nvSpPr>
        <p:spPr/>
        <p:txBody>
          <a:bodyPr>
            <a:normAutofit fontScale="90000"/>
          </a:bodyPr>
          <a:lstStyle/>
          <a:p>
            <a:r>
              <a:rPr lang="en-US" dirty="0"/>
              <a:t>NCHRP 14-42: Determining the Impact of Connected and Automated Vehicle Technology on State DOT Maintenance Programs</a:t>
            </a:r>
          </a:p>
        </p:txBody>
      </p:sp>
      <p:sp>
        <p:nvSpPr>
          <p:cNvPr id="3" name="Content Placeholder 2">
            <a:extLst>
              <a:ext uri="{FF2B5EF4-FFF2-40B4-BE49-F238E27FC236}">
                <a16:creationId xmlns:a16="http://schemas.microsoft.com/office/drawing/2014/main" id="{03A2D603-435B-6B2F-30F1-740DF464A22E}"/>
              </a:ext>
            </a:extLst>
          </p:cNvPr>
          <p:cNvSpPr>
            <a:spLocks noGrp="1"/>
          </p:cNvSpPr>
          <p:nvPr>
            <p:ph idx="1"/>
          </p:nvPr>
        </p:nvSpPr>
        <p:spPr/>
        <p:txBody>
          <a:bodyPr/>
          <a:lstStyle/>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a:p>
            <a:endParaRPr lang="en-US" dirty="0"/>
          </a:p>
        </p:txBody>
      </p:sp>
    </p:spTree>
    <p:extLst>
      <p:ext uri="{BB962C8B-B14F-4D97-AF65-F5344CB8AC3E}">
        <p14:creationId xmlns:p14="http://schemas.microsoft.com/office/powerpoint/2010/main" val="145722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a:bodyPr>
          <a:lstStyle/>
          <a:p>
            <a:r>
              <a:rPr lang="en-US" sz="4000" b="1" dirty="0"/>
              <a:t>Targeted Interviews</a:t>
            </a:r>
          </a:p>
        </p:txBody>
      </p:sp>
      <p:sp>
        <p:nvSpPr>
          <p:cNvPr id="3" name="Content Placeholder 2"/>
          <p:cNvSpPr>
            <a:spLocks noGrp="1"/>
          </p:cNvSpPr>
          <p:nvPr>
            <p:ph idx="1"/>
          </p:nvPr>
        </p:nvSpPr>
        <p:spPr>
          <a:xfrm>
            <a:off x="148600" y="1172225"/>
            <a:ext cx="11007080" cy="5463706"/>
          </a:xfrm>
        </p:spPr>
        <p:txBody>
          <a:bodyPr>
            <a:normAutofit fontScale="92500" lnSpcReduction="10000"/>
          </a:bodyPr>
          <a:lstStyle/>
          <a:p>
            <a:pPr>
              <a:buSzPct val="125000"/>
            </a:pPr>
            <a:r>
              <a:rPr lang="en-US" sz="2800" dirty="0"/>
              <a:t>Focused on 4 assets </a:t>
            </a:r>
          </a:p>
          <a:p>
            <a:pPr lvl="1">
              <a:buFont typeface="Wingdings" panose="05000000000000000000" pitchFamily="2" charset="2"/>
              <a:buChar char="§"/>
            </a:pPr>
            <a:r>
              <a:rPr lang="en-US" sz="3000" dirty="0"/>
              <a:t>Roadside units (RSU)</a:t>
            </a:r>
          </a:p>
          <a:p>
            <a:pPr lvl="1">
              <a:buFont typeface="Wingdings" panose="05000000000000000000" pitchFamily="2" charset="2"/>
              <a:buChar char="§"/>
            </a:pPr>
            <a:r>
              <a:rPr lang="en-US" sz="3000" dirty="0"/>
              <a:t>Onboard units (OBU)</a:t>
            </a:r>
          </a:p>
          <a:p>
            <a:pPr lvl="1">
              <a:buFont typeface="Wingdings" panose="05000000000000000000" pitchFamily="2" charset="2"/>
              <a:buChar char="§"/>
            </a:pPr>
            <a:r>
              <a:rPr lang="en-US" sz="3000" dirty="0"/>
              <a:t>Pavement markings</a:t>
            </a:r>
          </a:p>
          <a:p>
            <a:pPr lvl="1">
              <a:buFont typeface="Wingdings" panose="05000000000000000000" pitchFamily="2" charset="2"/>
              <a:buChar char="§"/>
            </a:pPr>
            <a:r>
              <a:rPr lang="en-US" sz="3000" dirty="0"/>
              <a:t>Infrastructure based camera for AV applications</a:t>
            </a:r>
          </a:p>
          <a:p>
            <a:pPr>
              <a:buSzPct val="125000"/>
            </a:pPr>
            <a:r>
              <a:rPr lang="en-US" sz="2800" dirty="0"/>
              <a:t>Interviews with 10 DOTS (CA, CO, FL, GA, KY, MI, MN, NV, NH, WA)</a:t>
            </a:r>
          </a:p>
          <a:p>
            <a:pPr>
              <a:buSzPct val="125000"/>
            </a:pPr>
            <a:r>
              <a:rPr lang="en-US" sz="2800" dirty="0"/>
              <a:t>Interviews with 3 agencies (Las Vegas, Tampa Hillsborough Expressway Authority, Columbus)</a:t>
            </a:r>
          </a:p>
          <a:p>
            <a:pPr>
              <a:buSzPct val="125000"/>
            </a:pPr>
            <a:r>
              <a:rPr lang="en-US" sz="2800" dirty="0"/>
              <a:t>Interviews with 6 asset vendors</a:t>
            </a:r>
          </a:p>
          <a:p>
            <a:pPr>
              <a:buSzPct val="125000"/>
            </a:pPr>
            <a:r>
              <a:rPr lang="en-US" sz="2800" dirty="0"/>
              <a:t>Interviews with private highway maintenance contractors (Ferrovial Services, Roy Jorgensen, Louis Berger)</a:t>
            </a:r>
          </a:p>
          <a:p>
            <a:pPr>
              <a:buSzPct val="125000"/>
            </a:pPr>
            <a:endParaRPr lang="en-US" sz="2800" dirty="0"/>
          </a:p>
        </p:txBody>
      </p:sp>
    </p:spTree>
    <p:extLst>
      <p:ext uri="{BB962C8B-B14F-4D97-AF65-F5344CB8AC3E}">
        <p14:creationId xmlns:p14="http://schemas.microsoft.com/office/powerpoint/2010/main" val="15774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a:bodyPr>
          <a:lstStyle/>
          <a:p>
            <a:r>
              <a:rPr lang="en-US" sz="4000" b="1" dirty="0"/>
              <a:t>Overall </a:t>
            </a:r>
          </a:p>
        </p:txBody>
      </p:sp>
      <p:sp>
        <p:nvSpPr>
          <p:cNvPr id="3" name="Content Placeholder 2"/>
          <p:cNvSpPr>
            <a:spLocks noGrp="1"/>
          </p:cNvSpPr>
          <p:nvPr>
            <p:ph idx="1"/>
          </p:nvPr>
        </p:nvSpPr>
        <p:spPr>
          <a:xfrm>
            <a:off x="828418" y="1336430"/>
            <a:ext cx="10510142" cy="5150979"/>
          </a:xfrm>
        </p:spPr>
        <p:txBody>
          <a:bodyPr>
            <a:normAutofit/>
          </a:bodyPr>
          <a:lstStyle/>
          <a:p>
            <a:pPr>
              <a:buSzPct val="125000"/>
            </a:pPr>
            <a:r>
              <a:rPr lang="en-US" sz="2800" dirty="0"/>
              <a:t>Technologies are new and agencies have limited maintenance experience with CAV assets</a:t>
            </a:r>
          </a:p>
          <a:p>
            <a:pPr>
              <a:buSzPct val="125000"/>
            </a:pPr>
            <a:r>
              <a:rPr lang="en-US" sz="2800" dirty="0"/>
              <a:t>Information from OEMs has not been transparent or consistent making it difficult to invest or set performance metrics</a:t>
            </a:r>
          </a:p>
          <a:p>
            <a:pPr>
              <a:buSzPct val="125000"/>
            </a:pPr>
            <a:r>
              <a:rPr lang="en-US" sz="2800" dirty="0"/>
              <a:t>Technology is changing rapidly</a:t>
            </a:r>
          </a:p>
          <a:p>
            <a:pPr>
              <a:buSzPct val="125000"/>
            </a:pPr>
            <a:r>
              <a:rPr lang="en-US" sz="2800" dirty="0"/>
              <a:t>Funding is often available to implement CAV assets but not to maintain</a:t>
            </a:r>
          </a:p>
          <a:p>
            <a:pPr>
              <a:buSzPct val="125000"/>
            </a:pPr>
            <a:r>
              <a:rPr lang="en-US" sz="2800" dirty="0"/>
              <a:t>Many agencies rely on vendors for maintenance and support</a:t>
            </a:r>
          </a:p>
          <a:p>
            <a:pPr>
              <a:buSzPct val="125000"/>
            </a:pPr>
            <a:r>
              <a:rPr lang="en-US" sz="2800" dirty="0"/>
              <a:t>CAV assets likely to increase maintenance needs</a:t>
            </a:r>
          </a:p>
          <a:p>
            <a:pPr>
              <a:buSzPct val="125000"/>
            </a:pPr>
            <a:endParaRPr lang="en-US" sz="2800" dirty="0"/>
          </a:p>
        </p:txBody>
      </p:sp>
    </p:spTree>
    <p:extLst>
      <p:ext uri="{BB962C8B-B14F-4D97-AF65-F5344CB8AC3E}">
        <p14:creationId xmlns:p14="http://schemas.microsoft.com/office/powerpoint/2010/main" val="91518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4E2994-19DC-5F47-2860-6B88A599D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494" y="2115239"/>
            <a:ext cx="5178906" cy="32479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8600" y="146092"/>
            <a:ext cx="11433800" cy="914400"/>
          </a:xfrm>
        </p:spPr>
        <p:txBody>
          <a:bodyPr>
            <a:normAutofit/>
          </a:bodyPr>
          <a:lstStyle/>
          <a:p>
            <a:r>
              <a:rPr lang="en-US" sz="4000" b="1" dirty="0"/>
              <a:t>Roadside Units</a:t>
            </a:r>
          </a:p>
        </p:txBody>
      </p:sp>
      <p:sp>
        <p:nvSpPr>
          <p:cNvPr id="3" name="Content Placeholder 2"/>
          <p:cNvSpPr>
            <a:spLocks noGrp="1"/>
          </p:cNvSpPr>
          <p:nvPr>
            <p:ph idx="1"/>
          </p:nvPr>
        </p:nvSpPr>
        <p:spPr>
          <a:xfrm>
            <a:off x="148600" y="1052348"/>
            <a:ext cx="10813183" cy="5463706"/>
          </a:xfrm>
        </p:spPr>
        <p:txBody>
          <a:bodyPr>
            <a:normAutofit lnSpcReduction="10000"/>
          </a:bodyPr>
          <a:lstStyle/>
          <a:p>
            <a:pPr>
              <a:buSzPct val="125000"/>
            </a:pPr>
            <a:r>
              <a:rPr lang="en-US" sz="2800" dirty="0"/>
              <a:t>Provide wireless communication between roadside infrastructure and vehicles</a:t>
            </a:r>
          </a:p>
          <a:p>
            <a:pPr>
              <a:buSzPct val="125000"/>
            </a:pPr>
            <a:r>
              <a:rPr lang="en-US" sz="2800" dirty="0"/>
              <a:t>Survey</a:t>
            </a:r>
          </a:p>
          <a:p>
            <a:pPr lvl="1">
              <a:lnSpc>
                <a:spcPct val="90000"/>
              </a:lnSpc>
              <a:buFont typeface="Wingdings" panose="05000000000000000000" pitchFamily="2" charset="2"/>
              <a:buChar char="§"/>
            </a:pPr>
            <a:r>
              <a:rPr lang="en-US" sz="2800" dirty="0"/>
              <a:t> 20 agencies have them</a:t>
            </a:r>
          </a:p>
          <a:p>
            <a:pPr lvl="1">
              <a:lnSpc>
                <a:spcPct val="90000"/>
              </a:lnSpc>
              <a:buFont typeface="Wingdings" panose="05000000000000000000" pitchFamily="2" charset="2"/>
              <a:buChar char="§"/>
            </a:pPr>
            <a:r>
              <a:rPr lang="en-US" sz="2800" dirty="0"/>
              <a:t>19 agencies plan to add </a:t>
            </a:r>
          </a:p>
          <a:p>
            <a:pPr>
              <a:buSzPct val="125000"/>
            </a:pPr>
            <a:r>
              <a:rPr lang="en-US" sz="2800" dirty="0"/>
              <a:t>Many agencies rely on private vendors                                         or original maintenance contracts</a:t>
            </a:r>
          </a:p>
          <a:p>
            <a:pPr>
              <a:buSzPct val="125000"/>
            </a:pPr>
            <a:r>
              <a:rPr lang="en-US" sz="2800" dirty="0"/>
              <a:t>Typical maintenance</a:t>
            </a:r>
          </a:p>
          <a:p>
            <a:pPr lvl="1">
              <a:buFont typeface="Wingdings" panose="05000000000000000000" pitchFamily="2" charset="2"/>
              <a:buChar char="§"/>
            </a:pPr>
            <a:r>
              <a:rPr lang="en-US" sz="2800" dirty="0"/>
              <a:t>Monitoring</a:t>
            </a:r>
          </a:p>
          <a:p>
            <a:pPr lvl="1">
              <a:buFont typeface="Wingdings" panose="05000000000000000000" pitchFamily="2" charset="2"/>
              <a:buChar char="§"/>
            </a:pPr>
            <a:r>
              <a:rPr lang="en-US" sz="2800" dirty="0"/>
              <a:t> Software-related maintenance</a:t>
            </a:r>
          </a:p>
          <a:p>
            <a:pPr lvl="1">
              <a:buFont typeface="Wingdings" panose="05000000000000000000" pitchFamily="2" charset="2"/>
              <a:buChar char="§"/>
            </a:pPr>
            <a:r>
              <a:rPr lang="en-US" sz="2800" dirty="0"/>
              <a:t>Ensure access to power</a:t>
            </a:r>
          </a:p>
          <a:p>
            <a:pPr>
              <a:buSzPct val="125000"/>
            </a:pPr>
            <a:endParaRPr lang="en-US" sz="2800" dirty="0"/>
          </a:p>
          <a:p>
            <a:pPr>
              <a:buSzPct val="125000"/>
            </a:pPr>
            <a:endParaRPr lang="en-US" sz="2800" dirty="0"/>
          </a:p>
          <a:p>
            <a:pPr>
              <a:buSzPct val="125000"/>
            </a:pPr>
            <a:endParaRPr lang="en-US" sz="2800" dirty="0"/>
          </a:p>
          <a:p>
            <a:pPr>
              <a:buSzPct val="125000"/>
            </a:pPr>
            <a:endParaRPr lang="en-US" sz="2800" dirty="0"/>
          </a:p>
        </p:txBody>
      </p:sp>
      <p:sp>
        <p:nvSpPr>
          <p:cNvPr id="4" name="TextBox 3">
            <a:extLst>
              <a:ext uri="{FF2B5EF4-FFF2-40B4-BE49-F238E27FC236}">
                <a16:creationId xmlns:a16="http://schemas.microsoft.com/office/drawing/2014/main" id="{7D69D4CE-2583-E86A-358B-1C7B70BFFF13}"/>
              </a:ext>
            </a:extLst>
          </p:cNvPr>
          <p:cNvSpPr txBox="1"/>
          <p:nvPr/>
        </p:nvSpPr>
        <p:spPr>
          <a:xfrm>
            <a:off x="8622629" y="5363153"/>
            <a:ext cx="166263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www.traffictechnologytoday.com</a:t>
            </a:r>
          </a:p>
        </p:txBody>
      </p:sp>
    </p:spTree>
    <p:extLst>
      <p:ext uri="{BB962C8B-B14F-4D97-AF65-F5344CB8AC3E}">
        <p14:creationId xmlns:p14="http://schemas.microsoft.com/office/powerpoint/2010/main" val="391922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a:bodyPr>
          <a:lstStyle/>
          <a:p>
            <a:r>
              <a:rPr lang="en-US" sz="4000" b="1" dirty="0"/>
              <a:t>Roadside Units</a:t>
            </a:r>
          </a:p>
        </p:txBody>
      </p:sp>
      <p:sp>
        <p:nvSpPr>
          <p:cNvPr id="3" name="Content Placeholder 2"/>
          <p:cNvSpPr>
            <a:spLocks noGrp="1"/>
          </p:cNvSpPr>
          <p:nvPr>
            <p:ph idx="1"/>
          </p:nvPr>
        </p:nvSpPr>
        <p:spPr>
          <a:xfrm>
            <a:off x="530516" y="1060492"/>
            <a:ext cx="11433801" cy="5463706"/>
          </a:xfrm>
        </p:spPr>
        <p:txBody>
          <a:bodyPr>
            <a:normAutofit/>
          </a:bodyPr>
          <a:lstStyle/>
          <a:p>
            <a:pPr>
              <a:buSzPct val="125000"/>
            </a:pPr>
            <a:r>
              <a:rPr lang="en-US" sz="2800" dirty="0"/>
              <a:t>Common failure issues</a:t>
            </a:r>
          </a:p>
          <a:p>
            <a:pPr lvl="1">
              <a:buFont typeface="Wingdings" panose="05000000000000000000" pitchFamily="2" charset="2"/>
              <a:buChar char="§"/>
            </a:pPr>
            <a:r>
              <a:rPr lang="en-US" sz="2800" dirty="0"/>
              <a:t>Weather </a:t>
            </a:r>
          </a:p>
          <a:p>
            <a:pPr lvl="1">
              <a:buFont typeface="Wingdings" panose="05000000000000000000" pitchFamily="2" charset="2"/>
              <a:buChar char="§"/>
            </a:pPr>
            <a:r>
              <a:rPr lang="en-US" sz="2800" dirty="0"/>
              <a:t>Security credentialing </a:t>
            </a:r>
          </a:p>
          <a:p>
            <a:pPr lvl="1">
              <a:buFont typeface="Wingdings" panose="05000000000000000000" pitchFamily="2" charset="2"/>
              <a:buChar char="§"/>
            </a:pPr>
            <a:r>
              <a:rPr lang="en-US" sz="2800" dirty="0"/>
              <a:t>Improper installation</a:t>
            </a:r>
          </a:p>
          <a:p>
            <a:pPr>
              <a:buSzPct val="125000"/>
            </a:pPr>
            <a:r>
              <a:rPr lang="en-US" sz="2800" dirty="0"/>
              <a:t>Maintenance challenges</a:t>
            </a:r>
          </a:p>
          <a:p>
            <a:pPr lvl="1">
              <a:buFont typeface="Wingdings" panose="05000000000000000000" pitchFamily="2" charset="2"/>
              <a:buChar char="§"/>
            </a:pPr>
            <a:r>
              <a:rPr lang="en-US" sz="2800" dirty="0"/>
              <a:t>Sparse communication in rural agencies</a:t>
            </a:r>
          </a:p>
          <a:p>
            <a:pPr lvl="1">
              <a:buFont typeface="Wingdings" panose="05000000000000000000" pitchFamily="2" charset="2"/>
              <a:buChar char="§"/>
            </a:pPr>
            <a:r>
              <a:rPr lang="en-US" sz="2800" dirty="0"/>
              <a:t>Ability to determine whether RSUs are functioning</a:t>
            </a:r>
          </a:p>
          <a:p>
            <a:pPr lvl="1">
              <a:buFont typeface="Wingdings" panose="05000000000000000000" pitchFamily="2" charset="2"/>
              <a:buChar char="§"/>
            </a:pPr>
            <a:r>
              <a:rPr lang="en-US" sz="2800" dirty="0"/>
              <a:t> Time-consuming over-the-air updates</a:t>
            </a:r>
          </a:p>
          <a:p>
            <a:pPr>
              <a:buSzPct val="125000"/>
            </a:pPr>
            <a:endParaRPr lang="en-US" sz="2800" dirty="0"/>
          </a:p>
          <a:p>
            <a:pPr>
              <a:buSzPct val="125000"/>
            </a:pPr>
            <a:endParaRPr lang="en-US" sz="2800" dirty="0"/>
          </a:p>
          <a:p>
            <a:pPr>
              <a:buSzPct val="125000"/>
            </a:pPr>
            <a:endParaRPr lang="en-US" sz="2800" dirty="0"/>
          </a:p>
          <a:p>
            <a:pPr>
              <a:buSzPct val="125000"/>
            </a:pPr>
            <a:endParaRPr lang="en-US" sz="2800" dirty="0"/>
          </a:p>
        </p:txBody>
      </p:sp>
    </p:spTree>
    <p:extLst>
      <p:ext uri="{BB962C8B-B14F-4D97-AF65-F5344CB8AC3E}">
        <p14:creationId xmlns:p14="http://schemas.microsoft.com/office/powerpoint/2010/main" val="54760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a:bodyPr>
          <a:lstStyle/>
          <a:p>
            <a:r>
              <a:rPr lang="en-US" sz="4000" b="1" dirty="0"/>
              <a:t>On-board Units</a:t>
            </a:r>
          </a:p>
        </p:txBody>
      </p:sp>
      <p:sp>
        <p:nvSpPr>
          <p:cNvPr id="3" name="Content Placeholder 2"/>
          <p:cNvSpPr>
            <a:spLocks noGrp="1"/>
          </p:cNvSpPr>
          <p:nvPr>
            <p:ph idx="1"/>
          </p:nvPr>
        </p:nvSpPr>
        <p:spPr>
          <a:xfrm>
            <a:off x="148600" y="1060492"/>
            <a:ext cx="11815718" cy="5463706"/>
          </a:xfrm>
        </p:spPr>
        <p:txBody>
          <a:bodyPr>
            <a:normAutofit/>
          </a:bodyPr>
          <a:lstStyle/>
          <a:p>
            <a:pPr>
              <a:buSzPct val="125000"/>
            </a:pPr>
            <a:r>
              <a:rPr lang="en-US" sz="2800" dirty="0"/>
              <a:t>Vehicle-based equipment that can communicate with RSUs or other ITS infrastructure</a:t>
            </a:r>
          </a:p>
          <a:p>
            <a:pPr>
              <a:buSzPct val="125000"/>
            </a:pPr>
            <a:r>
              <a:rPr lang="en-US" sz="2800" dirty="0"/>
              <a:t>Applications</a:t>
            </a:r>
          </a:p>
          <a:p>
            <a:pPr lvl="1">
              <a:buSzPct val="125000"/>
              <a:buFont typeface="Wingdings" panose="05000000000000000000" pitchFamily="2" charset="2"/>
              <a:buChar char="§"/>
            </a:pPr>
            <a:r>
              <a:rPr lang="en-US" sz="2800" dirty="0"/>
              <a:t>Most common – snowplows</a:t>
            </a:r>
          </a:p>
          <a:p>
            <a:pPr lvl="1">
              <a:buSzPct val="125000"/>
              <a:buFont typeface="Wingdings" panose="05000000000000000000" pitchFamily="2" charset="2"/>
              <a:buChar char="§"/>
            </a:pPr>
            <a:r>
              <a:rPr lang="en-US" sz="2800" dirty="0"/>
              <a:t>Bus priority</a:t>
            </a:r>
          </a:p>
          <a:p>
            <a:pPr lvl="1">
              <a:buSzPct val="125000"/>
              <a:buFont typeface="Wingdings" panose="05000000000000000000" pitchFamily="2" charset="2"/>
              <a:buChar char="§"/>
            </a:pPr>
            <a:r>
              <a:rPr lang="en-US" sz="2800" dirty="0"/>
              <a:t>Traffic signal timing</a:t>
            </a:r>
          </a:p>
          <a:p>
            <a:pPr>
              <a:buSzPct val="125000"/>
            </a:pPr>
            <a:r>
              <a:rPr lang="en-US" sz="2800" dirty="0"/>
              <a:t>Most agencies did not have much experience                                     with maintenance, however OBUs are a mature technology</a:t>
            </a:r>
          </a:p>
          <a:p>
            <a:pPr>
              <a:buSzPct val="125000"/>
            </a:pPr>
            <a:endParaRPr lang="en-US" sz="2800" dirty="0"/>
          </a:p>
          <a:p>
            <a:pPr>
              <a:buSzPct val="125000"/>
            </a:pPr>
            <a:endParaRPr lang="en-US" sz="2800" dirty="0"/>
          </a:p>
          <a:p>
            <a:pPr>
              <a:buSzPct val="125000"/>
            </a:pPr>
            <a:endParaRPr lang="en-US" sz="2800" dirty="0"/>
          </a:p>
          <a:p>
            <a:pPr>
              <a:buSzPct val="125000"/>
            </a:pPr>
            <a:endParaRPr lang="en-US" sz="2800" dirty="0"/>
          </a:p>
        </p:txBody>
      </p:sp>
      <p:pic>
        <p:nvPicPr>
          <p:cNvPr id="4" name="Picture 3" descr="A picture containing text, building, truck, outdoor&#10;&#10;Description automatically generated">
            <a:extLst>
              <a:ext uri="{FF2B5EF4-FFF2-40B4-BE49-F238E27FC236}">
                <a16:creationId xmlns:a16="http://schemas.microsoft.com/office/drawing/2014/main" id="{0A32FA27-B85E-2108-FF6B-C6CEF9D536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8879" y="1822572"/>
            <a:ext cx="3639185" cy="2422525"/>
          </a:xfrm>
          <a:prstGeom prst="rect">
            <a:avLst/>
          </a:prstGeom>
          <a:noFill/>
          <a:ln>
            <a:noFill/>
          </a:ln>
        </p:spPr>
      </p:pic>
      <p:sp>
        <p:nvSpPr>
          <p:cNvPr id="5" name="TextBox 4">
            <a:extLst>
              <a:ext uri="{FF2B5EF4-FFF2-40B4-BE49-F238E27FC236}">
                <a16:creationId xmlns:a16="http://schemas.microsoft.com/office/drawing/2014/main" id="{728264F7-63F7-3E1D-DC96-3E3455C5F017}"/>
              </a:ext>
            </a:extLst>
          </p:cNvPr>
          <p:cNvSpPr txBox="1"/>
          <p:nvPr/>
        </p:nvSpPr>
        <p:spPr>
          <a:xfrm>
            <a:off x="8487139" y="4245097"/>
            <a:ext cx="3167855" cy="338554"/>
          </a:xfrm>
          <a:prstGeom prst="rect">
            <a:avLst/>
          </a:prstGeom>
          <a:noFill/>
        </p:spPr>
        <p:txBody>
          <a:bodyPr wrap="none" rtlCol="0">
            <a:spAutoFit/>
          </a:bodyPr>
          <a:lstStyle/>
          <a:p>
            <a:r>
              <a:rPr lang="en-US" sz="800" dirty="0">
                <a:effectLst/>
                <a:latin typeface="Arial" panose="020B0604020202020204" pitchFamily="34" charset="0"/>
                <a:ea typeface="Times New Roman" panose="02020603050405020304" pitchFamily="18" charset="0"/>
                <a:cs typeface="Arial" panose="020B0604020202020204" pitchFamily="34" charset="0"/>
              </a:rPr>
              <a:t>https://grandavebridge.codot.gov/projects/snowplowsignalpriority.</a:t>
            </a:r>
          </a:p>
          <a:p>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17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a:bodyPr>
          <a:lstStyle/>
          <a:p>
            <a:r>
              <a:rPr lang="en-US" sz="4000" b="1" dirty="0"/>
              <a:t>On-board Units</a:t>
            </a:r>
          </a:p>
        </p:txBody>
      </p:sp>
      <p:sp>
        <p:nvSpPr>
          <p:cNvPr id="3" name="Content Placeholder 2"/>
          <p:cNvSpPr>
            <a:spLocks noGrp="1"/>
          </p:cNvSpPr>
          <p:nvPr>
            <p:ph idx="1"/>
          </p:nvPr>
        </p:nvSpPr>
        <p:spPr>
          <a:xfrm>
            <a:off x="717452" y="1060492"/>
            <a:ext cx="9973994" cy="5463706"/>
          </a:xfrm>
        </p:spPr>
        <p:txBody>
          <a:bodyPr>
            <a:normAutofit/>
          </a:bodyPr>
          <a:lstStyle/>
          <a:p>
            <a:pPr>
              <a:buSzPct val="125000"/>
            </a:pPr>
            <a:r>
              <a:rPr lang="en-US" sz="2800" dirty="0"/>
              <a:t>Typical maintenance</a:t>
            </a:r>
          </a:p>
          <a:p>
            <a:pPr lvl="1">
              <a:buSzPct val="125000"/>
              <a:buFont typeface="Wingdings" panose="05000000000000000000" pitchFamily="2" charset="2"/>
              <a:buChar char="§"/>
            </a:pPr>
            <a:r>
              <a:rPr lang="en-US" sz="2800" dirty="0"/>
              <a:t> Software-related maintenance</a:t>
            </a:r>
          </a:p>
          <a:p>
            <a:pPr lvl="1">
              <a:buSzPct val="125000"/>
              <a:buFont typeface="Wingdings" panose="05000000000000000000" pitchFamily="2" charset="2"/>
              <a:buChar char="§"/>
            </a:pPr>
            <a:r>
              <a:rPr lang="en-US" sz="2800" dirty="0"/>
              <a:t>Checking cables/sensors</a:t>
            </a:r>
          </a:p>
          <a:p>
            <a:pPr>
              <a:buSzPct val="125000"/>
            </a:pPr>
            <a:r>
              <a:rPr lang="en-US" sz="2800" dirty="0"/>
              <a:t>Maintenance challenges</a:t>
            </a:r>
          </a:p>
          <a:p>
            <a:pPr lvl="1">
              <a:buSzPct val="125000"/>
              <a:buFont typeface="Wingdings" panose="05000000000000000000" pitchFamily="2" charset="2"/>
              <a:buChar char="§"/>
            </a:pPr>
            <a:r>
              <a:rPr lang="en-US" sz="2800" dirty="0"/>
              <a:t>Sparse communication in rural agencies</a:t>
            </a:r>
          </a:p>
          <a:p>
            <a:pPr>
              <a:buSzPct val="125000"/>
            </a:pPr>
            <a:endParaRPr lang="en-US" sz="2800" dirty="0"/>
          </a:p>
          <a:p>
            <a:pPr>
              <a:buSzPct val="125000"/>
            </a:pPr>
            <a:endParaRPr lang="en-US" sz="2800" dirty="0"/>
          </a:p>
          <a:p>
            <a:pPr>
              <a:buSzPct val="125000"/>
            </a:pPr>
            <a:endParaRPr lang="en-US" sz="2800" dirty="0"/>
          </a:p>
          <a:p>
            <a:pPr>
              <a:buSzPct val="125000"/>
            </a:pPr>
            <a:endParaRPr lang="en-US" sz="2800" dirty="0"/>
          </a:p>
        </p:txBody>
      </p:sp>
    </p:spTree>
    <p:extLst>
      <p:ext uri="{BB962C8B-B14F-4D97-AF65-F5344CB8AC3E}">
        <p14:creationId xmlns:p14="http://schemas.microsoft.com/office/powerpoint/2010/main" val="26629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a:bodyPr>
          <a:lstStyle/>
          <a:p>
            <a:r>
              <a:rPr lang="en-US" sz="4000" b="1" dirty="0"/>
              <a:t>Pavement Markings</a:t>
            </a:r>
          </a:p>
        </p:txBody>
      </p:sp>
      <p:sp>
        <p:nvSpPr>
          <p:cNvPr id="3" name="Content Placeholder 2"/>
          <p:cNvSpPr>
            <a:spLocks noGrp="1"/>
          </p:cNvSpPr>
          <p:nvPr>
            <p:ph idx="1"/>
          </p:nvPr>
        </p:nvSpPr>
        <p:spPr>
          <a:xfrm>
            <a:off x="148600" y="1060492"/>
            <a:ext cx="11815718" cy="5463706"/>
          </a:xfrm>
        </p:spPr>
        <p:txBody>
          <a:bodyPr>
            <a:normAutofit/>
          </a:bodyPr>
          <a:lstStyle/>
          <a:p>
            <a:pPr>
              <a:buSzPct val="125000"/>
            </a:pPr>
            <a:r>
              <a:rPr lang="en-US" sz="2800" dirty="0"/>
              <a:t>Indicate forward alignment for AV</a:t>
            </a:r>
          </a:p>
          <a:p>
            <a:pPr>
              <a:buSzPct val="125000"/>
            </a:pPr>
            <a:r>
              <a:rPr lang="en-US" sz="2800" dirty="0"/>
              <a:t>Proposed standards</a:t>
            </a:r>
          </a:p>
          <a:p>
            <a:pPr lvl="1">
              <a:buFont typeface="Wingdings" panose="05000000000000000000" pitchFamily="2" charset="2"/>
              <a:buChar char="§"/>
            </a:pPr>
            <a:r>
              <a:rPr lang="en-US" sz="2800" dirty="0"/>
              <a:t>6-inch for higher speed roadways</a:t>
            </a:r>
          </a:p>
          <a:p>
            <a:pPr lvl="1">
              <a:buFont typeface="Wingdings" panose="05000000000000000000" pitchFamily="2" charset="2"/>
              <a:buChar char="§"/>
            </a:pPr>
            <a:r>
              <a:rPr lang="en-US" sz="2800" dirty="0"/>
              <a:t>Chevrons in gore areas</a:t>
            </a:r>
          </a:p>
          <a:p>
            <a:pPr lvl="1">
              <a:buFont typeface="Wingdings" panose="05000000000000000000" pitchFamily="2" charset="2"/>
              <a:buChar char="§"/>
            </a:pPr>
            <a:r>
              <a:rPr lang="en-US" sz="2800" dirty="0"/>
              <a:t>Dotted extension through exit ramp</a:t>
            </a:r>
          </a:p>
          <a:p>
            <a:pPr>
              <a:buSzPct val="125000"/>
            </a:pPr>
            <a:r>
              <a:rPr lang="en-US" sz="2800" dirty="0"/>
              <a:t>High-contrast markings also used</a:t>
            </a:r>
          </a:p>
          <a:p>
            <a:pPr>
              <a:buSzPct val="125000"/>
            </a:pPr>
            <a:r>
              <a:rPr lang="en-US" sz="2800" dirty="0"/>
              <a:t>Survey</a:t>
            </a:r>
          </a:p>
          <a:p>
            <a:pPr lvl="1">
              <a:buFont typeface="Wingdings" panose="05000000000000000000" pitchFamily="2" charset="2"/>
              <a:buChar char="§"/>
            </a:pPr>
            <a:r>
              <a:rPr lang="en-US" sz="2800" dirty="0"/>
              <a:t>26 added/increased/modified markings for AV</a:t>
            </a:r>
          </a:p>
          <a:p>
            <a:pPr>
              <a:buSzPct val="125000"/>
            </a:pPr>
            <a:endParaRPr lang="en-US" sz="2800" dirty="0"/>
          </a:p>
          <a:p>
            <a:pPr>
              <a:buSzPct val="125000"/>
            </a:pPr>
            <a:endParaRPr lang="en-US" sz="2800" dirty="0"/>
          </a:p>
          <a:p>
            <a:pPr>
              <a:buSzPct val="125000"/>
            </a:pPr>
            <a:endParaRPr lang="en-US" sz="2800" dirty="0"/>
          </a:p>
          <a:p>
            <a:pPr>
              <a:buSzPct val="125000"/>
            </a:pPr>
            <a:endParaRPr lang="en-US" sz="2800" dirty="0"/>
          </a:p>
        </p:txBody>
      </p:sp>
      <p:sp>
        <p:nvSpPr>
          <p:cNvPr id="5" name="TextBox 4">
            <a:extLst>
              <a:ext uri="{FF2B5EF4-FFF2-40B4-BE49-F238E27FC236}">
                <a16:creationId xmlns:a16="http://schemas.microsoft.com/office/drawing/2014/main" id="{728264F7-63F7-3E1D-DC96-3E3455C5F017}"/>
              </a:ext>
            </a:extLst>
          </p:cNvPr>
          <p:cNvSpPr txBox="1"/>
          <p:nvPr/>
        </p:nvSpPr>
        <p:spPr>
          <a:xfrm>
            <a:off x="9316651" y="3039271"/>
            <a:ext cx="838691" cy="246221"/>
          </a:xfrm>
          <a:prstGeom prst="rect">
            <a:avLst/>
          </a:prstGeom>
          <a:noFill/>
        </p:spPr>
        <p:txBody>
          <a:bodyPr wrap="none" rtlCol="0">
            <a:spAutoFit/>
          </a:bodyPr>
          <a:lstStyle>
            <a:defPPr>
              <a:defRPr lang="en-US"/>
            </a:defPPr>
            <a:lvl1pPr>
              <a:defRPr sz="800">
                <a:effectLst/>
                <a:latin typeface="Arial" panose="020B0604020202020204" pitchFamily="34" charset="0"/>
                <a:ea typeface="SimSun" panose="02010600030101010101" pitchFamily="2" charset="-122"/>
                <a:cs typeface="Arial" panose="020B0604020202020204" pitchFamily="34" charset="0"/>
              </a:defRPr>
            </a:lvl1pPr>
          </a:lstStyle>
          <a:p>
            <a:r>
              <a:rPr lang="en-US" dirty="0"/>
              <a:t>Hansra 2016</a:t>
            </a:r>
          </a:p>
        </p:txBody>
      </p:sp>
      <p:pic>
        <p:nvPicPr>
          <p:cNvPr id="6" name="Picture 5" descr="Image: Photograph with additional graphic illustrations of the use of cameras and image processing to identify lane lines. The image shows a Lexus driving in a mountainous area. Two blue shaded lines stem from approximately the rearview mirror’s location on the windshield and lead in opposite directions to the lane lines that have dotted blue lines on either side. The foreground lane line is white stripes, and the background line is solid white.">
            <a:extLst>
              <a:ext uri="{FF2B5EF4-FFF2-40B4-BE49-F238E27FC236}">
                <a16:creationId xmlns:a16="http://schemas.microsoft.com/office/drawing/2014/main" id="{FD7737F3-16EC-B69F-6FAF-3FF5B13894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6941" y="727797"/>
            <a:ext cx="3615690" cy="2163445"/>
          </a:xfrm>
          <a:prstGeom prst="rect">
            <a:avLst/>
          </a:prstGeom>
          <a:ln>
            <a:noFill/>
          </a:ln>
          <a:effectLst>
            <a:softEdge rad="112500"/>
          </a:effectLst>
        </p:spPr>
      </p:pic>
      <p:pic>
        <p:nvPicPr>
          <p:cNvPr id="7" name="Picture 6" descr="A picture containing text&#10;&#10;Description automatically generated">
            <a:extLst>
              <a:ext uri="{FF2B5EF4-FFF2-40B4-BE49-F238E27FC236}">
                <a16:creationId xmlns:a16="http://schemas.microsoft.com/office/drawing/2014/main" id="{4C7ADE81-0124-6C9A-EDBA-1BDD8700597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5064" r="40705"/>
          <a:stretch/>
        </p:blipFill>
        <p:spPr bwMode="auto">
          <a:xfrm rot="5400000">
            <a:off x="9023578" y="2850985"/>
            <a:ext cx="1972230" cy="3341900"/>
          </a:xfrm>
          <a:prstGeom prst="rect">
            <a:avLst/>
          </a:prstGeom>
          <a:ln>
            <a:noFill/>
          </a:ln>
          <a:effectLst>
            <a:softEdge rad="112500"/>
          </a:effectLst>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8E836D8-313A-56CD-8576-B415B4B087D6}"/>
              </a:ext>
            </a:extLst>
          </p:cNvPr>
          <p:cNvSpPr txBox="1"/>
          <p:nvPr/>
        </p:nvSpPr>
        <p:spPr>
          <a:xfrm>
            <a:off x="8535230" y="5594524"/>
            <a:ext cx="2728632" cy="215444"/>
          </a:xfrm>
          <a:prstGeom prst="rect">
            <a:avLst/>
          </a:prstGeom>
          <a:noFill/>
        </p:spPr>
        <p:txBody>
          <a:bodyPr wrap="none" rtlCol="0">
            <a:spAutoFit/>
          </a:bodyPr>
          <a:lstStyle/>
          <a:p>
            <a:r>
              <a:rPr lang="en-US" sz="800" kern="1200" dirty="0">
                <a:effectLst/>
                <a:latin typeface="Arial" panose="020B0604020202020204" pitchFamily="34" charset="0"/>
                <a:ea typeface="SimSun" panose="02010600030101010101" pitchFamily="2" charset="-122"/>
                <a:cs typeface="Arial" panose="020B0604020202020204" pitchFamily="34" charset="0"/>
              </a:rPr>
              <a:t>Paul Carlson, Texas A&amp;M Transportation Institute (TTI).</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49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a:bodyPr>
          <a:lstStyle/>
          <a:p>
            <a:r>
              <a:rPr lang="en-US" sz="4000" b="1" dirty="0"/>
              <a:t>Pavement Markings</a:t>
            </a:r>
          </a:p>
        </p:txBody>
      </p:sp>
      <p:sp>
        <p:nvSpPr>
          <p:cNvPr id="3" name="Content Placeholder 2"/>
          <p:cNvSpPr>
            <a:spLocks noGrp="1"/>
          </p:cNvSpPr>
          <p:nvPr>
            <p:ph idx="1"/>
          </p:nvPr>
        </p:nvSpPr>
        <p:spPr>
          <a:xfrm>
            <a:off x="191485" y="1571625"/>
            <a:ext cx="6362369" cy="4301503"/>
          </a:xfrm>
        </p:spPr>
        <p:txBody>
          <a:bodyPr>
            <a:normAutofit/>
          </a:bodyPr>
          <a:lstStyle/>
          <a:p>
            <a:pPr>
              <a:buSzPct val="125000"/>
            </a:pPr>
            <a:r>
              <a:rPr lang="en-US" sz="2400" dirty="0"/>
              <a:t>Typical maintenance</a:t>
            </a:r>
          </a:p>
          <a:p>
            <a:pPr lvl="1">
              <a:buFont typeface="Wingdings" panose="05000000000000000000" pitchFamily="2" charset="2"/>
              <a:buChar char="§"/>
            </a:pPr>
            <a:r>
              <a:rPr lang="en-US" sz="2400" dirty="0"/>
              <a:t>Increases cost of painting</a:t>
            </a:r>
          </a:p>
          <a:p>
            <a:pPr lvl="1">
              <a:buFont typeface="Wingdings" panose="05000000000000000000" pitchFamily="2" charset="2"/>
              <a:buChar char="§"/>
            </a:pPr>
            <a:r>
              <a:rPr lang="en-US" sz="2400" dirty="0"/>
              <a:t>None indicated increased restriping due to AV</a:t>
            </a:r>
          </a:p>
          <a:p>
            <a:pPr>
              <a:buSzPct val="125000"/>
            </a:pPr>
            <a:r>
              <a:rPr lang="en-US" sz="2400" dirty="0"/>
              <a:t>Maintenance challenges</a:t>
            </a:r>
          </a:p>
          <a:p>
            <a:pPr lvl="1">
              <a:buFont typeface="Wingdings" panose="05000000000000000000" pitchFamily="2" charset="2"/>
              <a:buChar char="§"/>
            </a:pPr>
            <a:r>
              <a:rPr lang="en-US" sz="2400" dirty="0"/>
              <a:t>No retro-reflectivity or other maintenance standards have been established</a:t>
            </a:r>
          </a:p>
          <a:p>
            <a:pPr lvl="1">
              <a:buSzPct val="125000"/>
              <a:buFont typeface="Wingdings" panose="05000000000000000000" pitchFamily="2" charset="2"/>
              <a:buChar char="§"/>
            </a:pPr>
            <a:endParaRPr lang="en-US" sz="2800" dirty="0"/>
          </a:p>
          <a:p>
            <a:pPr lvl="1">
              <a:buSzPct val="125000"/>
              <a:buFont typeface="Wingdings" panose="05000000000000000000" pitchFamily="2" charset="2"/>
              <a:buChar char="§"/>
            </a:pPr>
            <a:endParaRPr lang="en-US" sz="2800" dirty="0"/>
          </a:p>
          <a:p>
            <a:pPr>
              <a:buSzPct val="125000"/>
            </a:pPr>
            <a:endParaRPr lang="en-US" sz="2800" dirty="0"/>
          </a:p>
          <a:p>
            <a:pPr>
              <a:buSzPct val="125000"/>
            </a:pPr>
            <a:endParaRPr lang="en-US" sz="2800" dirty="0"/>
          </a:p>
          <a:p>
            <a:pPr>
              <a:buSzPct val="125000"/>
            </a:pPr>
            <a:endParaRPr lang="en-US" sz="2800" dirty="0"/>
          </a:p>
          <a:p>
            <a:pPr>
              <a:buSzPct val="125000"/>
            </a:pPr>
            <a:endParaRPr lang="en-US" sz="2800" dirty="0"/>
          </a:p>
        </p:txBody>
      </p:sp>
      <p:pic>
        <p:nvPicPr>
          <p:cNvPr id="2050" name="Picture 2" descr="Pavement Marking Paint | Office of General Services">
            <a:extLst>
              <a:ext uri="{FF2B5EF4-FFF2-40B4-BE49-F238E27FC236}">
                <a16:creationId xmlns:a16="http://schemas.microsoft.com/office/drawing/2014/main" id="{BBC886C9-19DB-8B94-5248-63CDFF140D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9443" y="1571625"/>
            <a:ext cx="4714875" cy="3143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796955-2CD7-33C9-413B-FEC97CB1ADE4}"/>
              </a:ext>
            </a:extLst>
          </p:cNvPr>
          <p:cNvSpPr txBox="1"/>
          <p:nvPr/>
        </p:nvSpPr>
        <p:spPr>
          <a:xfrm>
            <a:off x="8645915" y="4879087"/>
            <a:ext cx="2537874" cy="215444"/>
          </a:xfrm>
          <a:prstGeom prst="rect">
            <a:avLst/>
          </a:prstGeom>
          <a:noFill/>
        </p:spPr>
        <p:txBody>
          <a:bodyPr wrap="none" rtlCol="0">
            <a:spAutoFit/>
          </a:bodyPr>
          <a:lstStyle>
            <a:defPPr>
              <a:defRPr lang="en-US"/>
            </a:defPPr>
            <a:lvl1pPr>
              <a:defRPr sz="800">
                <a:effectLst/>
                <a:latin typeface="Arial" panose="020B0604020202020204" pitchFamily="34" charset="0"/>
                <a:ea typeface="SimSun" panose="02010600030101010101" pitchFamily="2" charset="-122"/>
                <a:cs typeface="Arial" panose="020B0604020202020204" pitchFamily="34" charset="0"/>
              </a:defRPr>
            </a:lvl1pPr>
          </a:lstStyle>
          <a:p>
            <a:r>
              <a:rPr lang="en-US" dirty="0"/>
              <a:t>https://ogs.ny.gov/greenny/pavement-marking-paint</a:t>
            </a:r>
          </a:p>
        </p:txBody>
      </p:sp>
    </p:spTree>
    <p:extLst>
      <p:ext uri="{BB962C8B-B14F-4D97-AF65-F5344CB8AC3E}">
        <p14:creationId xmlns:p14="http://schemas.microsoft.com/office/powerpoint/2010/main" val="77463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fontScale="90000"/>
          </a:bodyPr>
          <a:lstStyle/>
          <a:p>
            <a:pPr marL="0" marR="0">
              <a:spcBef>
                <a:spcPts val="0"/>
              </a:spcBef>
              <a:spcAft>
                <a:spcPts val="1200"/>
              </a:spcAft>
            </a:pPr>
            <a:r>
              <a:rPr lang="en-US" sz="4000" b="1" dirty="0"/>
              <a:t>Camera-Based Pedestrian and Bicycle Detection</a:t>
            </a:r>
          </a:p>
        </p:txBody>
      </p:sp>
      <p:sp>
        <p:nvSpPr>
          <p:cNvPr id="3" name="Content Placeholder 2"/>
          <p:cNvSpPr>
            <a:spLocks noGrp="1"/>
          </p:cNvSpPr>
          <p:nvPr>
            <p:ph idx="1"/>
          </p:nvPr>
        </p:nvSpPr>
        <p:spPr>
          <a:xfrm>
            <a:off x="148600" y="936226"/>
            <a:ext cx="11815718" cy="5463706"/>
          </a:xfrm>
        </p:spPr>
        <p:txBody>
          <a:bodyPr>
            <a:normAutofit fontScale="62500" lnSpcReduction="20000"/>
          </a:bodyPr>
          <a:lstStyle/>
          <a:p>
            <a:pPr>
              <a:buSzPct val="125000"/>
            </a:pPr>
            <a:r>
              <a:rPr lang="en-US" sz="3800" dirty="0"/>
              <a:t>Used to identify the presence of vulnerable road users</a:t>
            </a:r>
          </a:p>
          <a:p>
            <a:pPr>
              <a:buSzPct val="125000"/>
            </a:pPr>
            <a:r>
              <a:rPr lang="en-US" sz="3800" dirty="0"/>
              <a:t>System can provide info to surrounding vehicles through vehicle to infrastructure (V2I)</a:t>
            </a:r>
          </a:p>
          <a:p>
            <a:pPr>
              <a:buSzPct val="125000"/>
            </a:pPr>
            <a:r>
              <a:rPr lang="en-US" sz="3800" dirty="0"/>
              <a:t>Survey (question was about cameras for CAV in general)</a:t>
            </a:r>
          </a:p>
          <a:p>
            <a:pPr lvl="1">
              <a:buFont typeface="Wingdings" panose="05000000000000000000" pitchFamily="2" charset="2"/>
              <a:buChar char="§"/>
            </a:pPr>
            <a:r>
              <a:rPr lang="en-US" sz="3800" dirty="0"/>
              <a:t>11 added/increased/modified use of cameras</a:t>
            </a:r>
          </a:p>
          <a:p>
            <a:pPr lvl="1">
              <a:buFont typeface="Wingdings" panose="05000000000000000000" pitchFamily="2" charset="2"/>
              <a:buChar char="§"/>
            </a:pPr>
            <a:r>
              <a:rPr lang="en-US" sz="3800" dirty="0"/>
              <a:t>20 plan to add/increase/modify the use of cameras</a:t>
            </a:r>
          </a:p>
          <a:p>
            <a:pPr>
              <a:buSzPct val="125000"/>
            </a:pPr>
            <a:r>
              <a:rPr lang="en-US" sz="3800" dirty="0"/>
              <a:t>General Maintenance needs for ped/bike detection</a:t>
            </a:r>
          </a:p>
          <a:p>
            <a:pPr lvl="1">
              <a:buFont typeface="Wingdings" panose="05000000000000000000" pitchFamily="2" charset="2"/>
              <a:buChar char="§"/>
            </a:pPr>
            <a:r>
              <a:rPr lang="en-US" sz="3800" dirty="0"/>
              <a:t>Regular cleaning particularly in adverse                                              weather situations</a:t>
            </a:r>
          </a:p>
          <a:p>
            <a:pPr lvl="1">
              <a:buFont typeface="Wingdings" panose="05000000000000000000" pitchFamily="2" charset="2"/>
              <a:buChar char="§"/>
            </a:pPr>
            <a:r>
              <a:rPr lang="en-US" sz="3800" dirty="0"/>
              <a:t>Checking placement</a:t>
            </a:r>
          </a:p>
          <a:p>
            <a:pPr lvl="1">
              <a:buFont typeface="Wingdings" panose="05000000000000000000" pitchFamily="2" charset="2"/>
              <a:buChar char="§"/>
            </a:pPr>
            <a:r>
              <a:rPr lang="en-US" sz="3800" dirty="0"/>
              <a:t>Checking cables</a:t>
            </a:r>
          </a:p>
          <a:p>
            <a:pPr>
              <a:buSzPct val="125000"/>
            </a:pPr>
            <a:r>
              <a:rPr lang="en-US" sz="3800" dirty="0"/>
              <a:t>Maintenance Standards</a:t>
            </a:r>
          </a:p>
          <a:p>
            <a:pPr lvl="1">
              <a:buFont typeface="Wingdings" panose="05000000000000000000" pitchFamily="2" charset="2"/>
              <a:buChar char="§"/>
            </a:pPr>
            <a:r>
              <a:rPr lang="en-US" sz="3800" dirty="0"/>
              <a:t>None specific to CAV applications</a:t>
            </a:r>
          </a:p>
          <a:p>
            <a:pPr lvl="1">
              <a:buSzPct val="125000"/>
              <a:buFont typeface="Wingdings" panose="05000000000000000000" pitchFamily="2" charset="2"/>
              <a:buChar char="§"/>
            </a:pPr>
            <a:endParaRPr lang="en-US" sz="2800" dirty="0"/>
          </a:p>
          <a:p>
            <a:pPr lvl="1">
              <a:buSzPct val="125000"/>
              <a:buFont typeface="Wingdings" panose="05000000000000000000" pitchFamily="2" charset="2"/>
              <a:buChar char="§"/>
            </a:pPr>
            <a:endParaRPr lang="en-US" sz="2800" dirty="0"/>
          </a:p>
          <a:p>
            <a:pPr>
              <a:buSzPct val="125000"/>
            </a:pPr>
            <a:endParaRPr lang="en-US" sz="2800" dirty="0"/>
          </a:p>
          <a:p>
            <a:pPr>
              <a:buSzPct val="125000"/>
            </a:pPr>
            <a:endParaRPr lang="en-US" sz="2800" dirty="0"/>
          </a:p>
          <a:p>
            <a:pPr>
              <a:buSzPct val="125000"/>
            </a:pPr>
            <a:endParaRPr lang="en-US" sz="2800" dirty="0"/>
          </a:p>
          <a:p>
            <a:pPr>
              <a:buSzPct val="125000"/>
            </a:pPr>
            <a:endParaRPr lang="en-US" sz="2800" dirty="0"/>
          </a:p>
        </p:txBody>
      </p:sp>
      <p:sp>
        <p:nvSpPr>
          <p:cNvPr id="5" name="TextBox 4">
            <a:extLst>
              <a:ext uri="{FF2B5EF4-FFF2-40B4-BE49-F238E27FC236}">
                <a16:creationId xmlns:a16="http://schemas.microsoft.com/office/drawing/2014/main" id="{728264F7-63F7-3E1D-DC96-3E3455C5F017}"/>
              </a:ext>
            </a:extLst>
          </p:cNvPr>
          <p:cNvSpPr txBox="1"/>
          <p:nvPr/>
        </p:nvSpPr>
        <p:spPr>
          <a:xfrm>
            <a:off x="8593394" y="6267304"/>
            <a:ext cx="2066591" cy="215444"/>
          </a:xfrm>
          <a:prstGeom prst="rect">
            <a:avLst/>
          </a:prstGeom>
          <a:noFill/>
        </p:spPr>
        <p:txBody>
          <a:bodyPr wrap="none" rtlCol="0">
            <a:spAutoFit/>
          </a:bodyPr>
          <a:lstStyle/>
          <a:p>
            <a:r>
              <a:rPr lang="en-US" sz="800" kern="1200" dirty="0">
                <a:effectLst/>
                <a:latin typeface="Arial" panose="020B0604020202020204" pitchFamily="34" charset="0"/>
                <a:ea typeface="SimSun" panose="02010600030101010101" pitchFamily="2" charset="-122"/>
                <a:cs typeface="Arial" panose="020B0604020202020204" pitchFamily="34" charset="0"/>
              </a:rPr>
              <a:t>https://transit-signal-priority.medium.com/</a:t>
            </a:r>
            <a:endParaRPr lang="en-US" sz="800"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D9DF851B-7407-D1D6-7E69-3FBA834E7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032" y="3784208"/>
            <a:ext cx="4523285" cy="248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8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a:bodyPr>
          <a:lstStyle/>
          <a:p>
            <a:pPr marL="0" marR="0">
              <a:spcBef>
                <a:spcPts val="0"/>
              </a:spcBef>
              <a:spcAft>
                <a:spcPts val="1200"/>
              </a:spcAft>
            </a:pPr>
            <a:r>
              <a:rPr lang="en-US" sz="4000" b="1" dirty="0"/>
              <a:t>Other Assets/Information</a:t>
            </a:r>
          </a:p>
        </p:txBody>
      </p:sp>
      <p:sp>
        <p:nvSpPr>
          <p:cNvPr id="3" name="Content Placeholder 2"/>
          <p:cNvSpPr>
            <a:spLocks noGrp="1"/>
          </p:cNvSpPr>
          <p:nvPr>
            <p:ph idx="1"/>
          </p:nvPr>
        </p:nvSpPr>
        <p:spPr>
          <a:xfrm>
            <a:off x="148600" y="1060492"/>
            <a:ext cx="11815718" cy="5463706"/>
          </a:xfrm>
        </p:spPr>
        <p:txBody>
          <a:bodyPr>
            <a:normAutofit/>
          </a:bodyPr>
          <a:lstStyle/>
          <a:p>
            <a:pPr>
              <a:buSzPct val="125000"/>
            </a:pPr>
            <a:r>
              <a:rPr lang="en-US" sz="2800" dirty="0"/>
              <a:t>Focused Phase II efforts on previous assets</a:t>
            </a:r>
          </a:p>
          <a:p>
            <a:pPr>
              <a:buSzPct val="125000"/>
            </a:pPr>
            <a:r>
              <a:rPr lang="en-US" sz="2800" dirty="0"/>
              <a:t>Summarized available maintenance information for 6 additional assets</a:t>
            </a:r>
          </a:p>
          <a:p>
            <a:pPr lvl="1">
              <a:lnSpc>
                <a:spcPct val="80000"/>
              </a:lnSpc>
              <a:buFont typeface="Wingdings" panose="05000000000000000000" pitchFamily="2" charset="2"/>
              <a:buChar char="§"/>
            </a:pPr>
            <a:r>
              <a:rPr lang="en-US" sz="2800" dirty="0"/>
              <a:t>Signs</a:t>
            </a:r>
          </a:p>
          <a:p>
            <a:pPr lvl="1">
              <a:lnSpc>
                <a:spcPct val="80000"/>
              </a:lnSpc>
              <a:buFont typeface="Wingdings" panose="05000000000000000000" pitchFamily="2" charset="2"/>
              <a:buChar char="§"/>
            </a:pPr>
            <a:r>
              <a:rPr lang="en-US" sz="2800" dirty="0"/>
              <a:t>Traffic signal controllers</a:t>
            </a:r>
          </a:p>
          <a:p>
            <a:pPr lvl="1">
              <a:lnSpc>
                <a:spcPct val="80000"/>
              </a:lnSpc>
              <a:buFont typeface="Wingdings" panose="05000000000000000000" pitchFamily="2" charset="2"/>
              <a:buChar char="§"/>
            </a:pPr>
            <a:r>
              <a:rPr lang="en-US" sz="2800" dirty="0"/>
              <a:t>RWIS</a:t>
            </a:r>
          </a:p>
          <a:p>
            <a:pPr lvl="1">
              <a:lnSpc>
                <a:spcPct val="80000"/>
              </a:lnSpc>
              <a:buFont typeface="Wingdings" panose="05000000000000000000" pitchFamily="2" charset="2"/>
              <a:buChar char="§"/>
            </a:pPr>
            <a:r>
              <a:rPr lang="en-US" sz="2800" dirty="0"/>
              <a:t>Additional communication capacity</a:t>
            </a:r>
          </a:p>
          <a:p>
            <a:pPr lvl="1">
              <a:lnSpc>
                <a:spcPct val="80000"/>
              </a:lnSpc>
              <a:buFont typeface="Wingdings" panose="05000000000000000000" pitchFamily="2" charset="2"/>
              <a:buChar char="§"/>
            </a:pPr>
            <a:r>
              <a:rPr lang="en-US" sz="2800" dirty="0"/>
              <a:t>Machine-readable signs</a:t>
            </a:r>
          </a:p>
          <a:p>
            <a:pPr lvl="1">
              <a:lnSpc>
                <a:spcPct val="80000"/>
              </a:lnSpc>
              <a:buFont typeface="Wingdings" panose="05000000000000000000" pitchFamily="2" charset="2"/>
              <a:buChar char="§"/>
            </a:pPr>
            <a:r>
              <a:rPr lang="en-US" sz="2800" dirty="0"/>
              <a:t>Data and digital infrastructure</a:t>
            </a:r>
          </a:p>
          <a:p>
            <a:pPr lvl="1">
              <a:buSzPct val="125000"/>
              <a:buFont typeface="Wingdings" panose="05000000000000000000" pitchFamily="2" charset="2"/>
              <a:buChar char="§"/>
            </a:pPr>
            <a:endParaRPr lang="en-US" sz="2800" dirty="0"/>
          </a:p>
          <a:p>
            <a:pPr>
              <a:buSzPct val="125000"/>
            </a:pPr>
            <a:endParaRPr lang="en-US" sz="2800" dirty="0"/>
          </a:p>
          <a:p>
            <a:pPr>
              <a:buSzPct val="125000"/>
            </a:pPr>
            <a:endParaRPr lang="en-US" sz="2800" dirty="0"/>
          </a:p>
          <a:p>
            <a:pPr>
              <a:buSzPct val="125000"/>
            </a:pPr>
            <a:endParaRPr lang="en-US" sz="2800" dirty="0"/>
          </a:p>
          <a:p>
            <a:pPr>
              <a:buSzPct val="125000"/>
            </a:pPr>
            <a:endParaRPr lang="en-US" sz="2800" dirty="0"/>
          </a:p>
        </p:txBody>
      </p:sp>
      <p:sp>
        <p:nvSpPr>
          <p:cNvPr id="5" name="TextBox 4">
            <a:extLst>
              <a:ext uri="{FF2B5EF4-FFF2-40B4-BE49-F238E27FC236}">
                <a16:creationId xmlns:a16="http://schemas.microsoft.com/office/drawing/2014/main" id="{728264F7-63F7-3E1D-DC96-3E3455C5F017}"/>
              </a:ext>
            </a:extLst>
          </p:cNvPr>
          <p:cNvSpPr txBox="1"/>
          <p:nvPr/>
        </p:nvSpPr>
        <p:spPr>
          <a:xfrm>
            <a:off x="8791460" y="4985774"/>
            <a:ext cx="2176523" cy="215444"/>
          </a:xfrm>
          <a:prstGeom prst="rect">
            <a:avLst/>
          </a:prstGeom>
          <a:noFill/>
        </p:spPr>
        <p:txBody>
          <a:bodyPr wrap="square" rtlCol="0">
            <a:spAutoFit/>
          </a:bodyPr>
          <a:lstStyle/>
          <a:p>
            <a:r>
              <a:rPr lang="en-US" sz="800" kern="1200" dirty="0">
                <a:effectLst/>
                <a:latin typeface="Arial" panose="020B0604020202020204" pitchFamily="34" charset="0"/>
                <a:ea typeface="SimSun" panose="02010600030101010101" pitchFamily="2" charset="-122"/>
                <a:cs typeface="Arial" panose="020B0604020202020204" pitchFamily="34" charset="0"/>
              </a:rPr>
              <a:t>https://climateillinois.wordpress.com/</a:t>
            </a:r>
            <a:endParaRPr lang="en-US" sz="800"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6D09F512-7F14-B686-53B6-234DF6E37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263" y="2309228"/>
            <a:ext cx="3306322" cy="26765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0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9" name="Straight Connector 18">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643466" y="4705576"/>
            <a:ext cx="10432773" cy="1777896"/>
          </a:xfrm>
        </p:spPr>
        <p:txBody>
          <a:bodyPr>
            <a:noAutofit/>
          </a:bodyPr>
          <a:lstStyle/>
          <a:p>
            <a:pPr>
              <a:lnSpc>
                <a:spcPct val="90000"/>
              </a:lnSpc>
            </a:pPr>
            <a:r>
              <a:rPr lang="en-US" sz="2800" b="1" dirty="0">
                <a:solidFill>
                  <a:schemeClr val="bg1"/>
                </a:solidFill>
              </a:rPr>
              <a:t>NCHRP 14-42: </a:t>
            </a:r>
            <a:r>
              <a:rPr lang="en-US" sz="3600" b="0" i="0" dirty="0">
                <a:solidFill>
                  <a:schemeClr val="bg1"/>
                </a:solidFill>
                <a:effectLst/>
                <a:latin typeface="Proxima Nova"/>
              </a:rPr>
              <a:t>Determining the Impact of Connected and Automated Vehicle Technology on State DOT Maintenance Programs</a:t>
            </a:r>
            <a:endParaRPr lang="en-US" sz="3600" dirty="0">
              <a:solidFill>
                <a:schemeClr val="bg1"/>
              </a:solidFill>
            </a:endParaRPr>
          </a:p>
        </p:txBody>
      </p:sp>
      <p:sp>
        <p:nvSpPr>
          <p:cNvPr id="29" name="Rectangle 28">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914" y="99017"/>
            <a:ext cx="10220962" cy="4064981"/>
          </a:xfrm>
        </p:spPr>
        <p:txBody>
          <a:bodyPr>
            <a:noAutofit/>
          </a:bodyPr>
          <a:lstStyle/>
          <a:p>
            <a:pPr>
              <a:lnSpc>
                <a:spcPct val="90000"/>
              </a:lnSpc>
            </a:pPr>
            <a:r>
              <a:rPr lang="en-US" sz="3200" b="1" dirty="0">
                <a:solidFill>
                  <a:schemeClr val="tx1"/>
                </a:solidFill>
                <a:latin typeface="Arial" panose="020B0604020202020204" pitchFamily="34" charset="0"/>
                <a:cs typeface="Arial" panose="020B0604020202020204" pitchFamily="34" charset="0"/>
              </a:rPr>
              <a:t>Project Summary</a:t>
            </a:r>
          </a:p>
          <a:p>
            <a:pPr>
              <a:lnSpc>
                <a:spcPct val="90000"/>
              </a:lnSpc>
            </a:pPr>
            <a:r>
              <a:rPr lang="en-US" sz="2400" b="1" dirty="0">
                <a:solidFill>
                  <a:schemeClr val="tx1"/>
                </a:solidFill>
                <a:latin typeface="Arial" panose="020B0604020202020204" pitchFamily="34" charset="0"/>
                <a:cs typeface="Arial" panose="020B0604020202020204" pitchFamily="34" charset="0"/>
              </a:rPr>
              <a:t>March 2024</a:t>
            </a:r>
          </a:p>
          <a:p>
            <a:pPr>
              <a:lnSpc>
                <a:spcPct val="90000"/>
              </a:lnSpc>
            </a:pPr>
            <a:endParaRPr lang="en-US" sz="2400" b="1" dirty="0">
              <a:solidFill>
                <a:schemeClr val="tx1"/>
              </a:solidFill>
              <a:latin typeface="Arial" panose="020B0604020202020204" pitchFamily="34" charset="0"/>
              <a:cs typeface="Arial" panose="020B0604020202020204" pitchFamily="34" charset="0"/>
            </a:endParaRPr>
          </a:p>
          <a:p>
            <a:pPr>
              <a:lnSpc>
                <a:spcPct val="90000"/>
              </a:lnSpc>
            </a:pPr>
            <a:r>
              <a:rPr lang="en-US" sz="2400" b="1" dirty="0">
                <a:solidFill>
                  <a:schemeClr val="tx1"/>
                </a:solidFill>
                <a:latin typeface="Arial" panose="020B0604020202020204" pitchFamily="34" charset="0"/>
                <a:cs typeface="Arial" panose="020B0604020202020204" pitchFamily="34" charset="0"/>
              </a:rPr>
              <a:t>Shauna Hallmark, Omar Smadi, Jon </a:t>
            </a:r>
            <a:r>
              <a:rPr lang="en-US" sz="2400" b="1" dirty="0" err="1">
                <a:solidFill>
                  <a:schemeClr val="tx1"/>
                </a:solidFill>
                <a:latin typeface="Arial" panose="020B0604020202020204" pitchFamily="34" charset="0"/>
                <a:cs typeface="Arial" panose="020B0604020202020204" pitchFamily="34" charset="0"/>
              </a:rPr>
              <a:t>Markt</a:t>
            </a:r>
            <a:r>
              <a:rPr lang="en-US" sz="2400" b="1" dirty="0">
                <a:solidFill>
                  <a:schemeClr val="tx1"/>
                </a:solidFill>
                <a:latin typeface="Arial" panose="020B0604020202020204" pitchFamily="34" charset="0"/>
                <a:cs typeface="Arial" panose="020B0604020202020204" pitchFamily="34" charset="0"/>
              </a:rPr>
              <a:t>, Eric Plapper, Paul Carlson, Katie Zimmerman and Greg Duncan</a:t>
            </a:r>
          </a:p>
          <a:p>
            <a:pPr>
              <a:lnSpc>
                <a:spcPct val="90000"/>
              </a:lnSpc>
            </a:pPr>
            <a:endParaRPr lang="en-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62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a:bodyPr>
          <a:lstStyle/>
          <a:p>
            <a:pPr marL="0" marR="0">
              <a:spcBef>
                <a:spcPts val="0"/>
              </a:spcBef>
              <a:spcAft>
                <a:spcPts val="1200"/>
              </a:spcAft>
            </a:pPr>
            <a:r>
              <a:rPr lang="en-US" sz="4000" b="1" dirty="0"/>
              <a:t>Workforce Needs</a:t>
            </a:r>
          </a:p>
        </p:txBody>
      </p:sp>
      <p:sp>
        <p:nvSpPr>
          <p:cNvPr id="3" name="Content Placeholder 2"/>
          <p:cNvSpPr>
            <a:spLocks noGrp="1"/>
          </p:cNvSpPr>
          <p:nvPr>
            <p:ph idx="1"/>
          </p:nvPr>
        </p:nvSpPr>
        <p:spPr>
          <a:xfrm>
            <a:off x="148600" y="1060492"/>
            <a:ext cx="11815718" cy="5463706"/>
          </a:xfrm>
        </p:spPr>
        <p:txBody>
          <a:bodyPr>
            <a:normAutofit/>
          </a:bodyPr>
          <a:lstStyle/>
          <a:p>
            <a:pPr>
              <a:buSzPct val="125000"/>
            </a:pPr>
            <a:r>
              <a:rPr lang="en-US" sz="2800" dirty="0"/>
              <a:t>Summarized agency workforce concerns</a:t>
            </a:r>
          </a:p>
          <a:p>
            <a:pPr marR="0" lvl="0">
              <a:buSzPct val="125000"/>
            </a:pPr>
            <a:r>
              <a:rPr lang="en-US" sz="2800" dirty="0"/>
              <a:t>The current mix of skills within the DOT workforce is not oriented toward technology </a:t>
            </a:r>
          </a:p>
          <a:p>
            <a:pPr marR="0" lvl="0">
              <a:buSzPct val="125000"/>
            </a:pPr>
            <a:r>
              <a:rPr lang="en-US" sz="2800" dirty="0"/>
              <a:t>Position classifications and pay ranges are not sufficient for recruiting and retaining needed new talent</a:t>
            </a:r>
          </a:p>
          <a:p>
            <a:pPr marR="0" lvl="0">
              <a:buSzPct val="125000"/>
            </a:pPr>
            <a:r>
              <a:rPr lang="en-US" sz="2800" dirty="0"/>
              <a:t>Internal training programs to develop skills within the current DOT workforce are needed or have not yielded the expected benefits</a:t>
            </a:r>
          </a:p>
          <a:p>
            <a:pPr marR="0" lvl="0">
              <a:buSzPct val="125000"/>
            </a:pPr>
            <a:r>
              <a:rPr lang="en-US" sz="2800" dirty="0"/>
              <a:t>Many states are currently using contractors to maintain CAV equipment</a:t>
            </a:r>
          </a:p>
          <a:p>
            <a:pPr marR="0" lvl="0">
              <a:buSzPct val="125000"/>
            </a:pPr>
            <a:r>
              <a:rPr lang="en-US" sz="2800" dirty="0"/>
              <a:t>Agencies noted uncertainty about the adoption timelines of technology and the absence of guidance from OEMs makes planning future investments difficult</a:t>
            </a:r>
          </a:p>
          <a:p>
            <a:pPr>
              <a:buSzPct val="125000"/>
            </a:pPr>
            <a:endParaRPr lang="en-US" sz="2800" dirty="0"/>
          </a:p>
          <a:p>
            <a:pPr>
              <a:buSzPct val="125000"/>
            </a:pPr>
            <a:endParaRPr lang="en-US" sz="2800" dirty="0"/>
          </a:p>
          <a:p>
            <a:pPr>
              <a:buSzPct val="125000"/>
            </a:pPr>
            <a:endParaRPr lang="en-US" sz="2800" dirty="0"/>
          </a:p>
          <a:p>
            <a:pPr>
              <a:buSzPct val="125000"/>
            </a:pPr>
            <a:endParaRPr lang="en-US" sz="2800" dirty="0"/>
          </a:p>
          <a:p>
            <a:pPr>
              <a:buSzPct val="125000"/>
            </a:pPr>
            <a:endParaRPr lang="en-US" sz="2800" dirty="0"/>
          </a:p>
        </p:txBody>
      </p:sp>
    </p:spTree>
    <p:extLst>
      <p:ext uri="{BB962C8B-B14F-4D97-AF65-F5344CB8AC3E}">
        <p14:creationId xmlns:p14="http://schemas.microsoft.com/office/powerpoint/2010/main" val="50117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4779" y="252589"/>
            <a:ext cx="10058400" cy="791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rgbClr val="4A66AC"/>
                </a:solidFill>
                <a:latin typeface="Arial" panose="020B0604020202020204" pitchFamily="34" charset="0"/>
                <a:cs typeface="Arial" panose="020B0604020202020204" pitchFamily="34" charset="0"/>
              </a:rPr>
              <a:t>Project Objectives</a:t>
            </a:r>
          </a:p>
        </p:txBody>
      </p:sp>
      <p:sp>
        <p:nvSpPr>
          <p:cNvPr id="3" name="Content Placeholder 2"/>
          <p:cNvSpPr txBox="1">
            <a:spLocks/>
          </p:cNvSpPr>
          <p:nvPr/>
        </p:nvSpPr>
        <p:spPr>
          <a:xfrm>
            <a:off x="430835" y="1969476"/>
            <a:ext cx="7245992" cy="488852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SzPct val="125000"/>
              <a:buFont typeface="Arial" panose="020B0604020202020204" pitchFamily="34" charset="0"/>
              <a:buChar char="•"/>
            </a:pPr>
            <a:r>
              <a:rPr lang="en-US" sz="2800" dirty="0">
                <a:latin typeface="Arial" panose="020B0604020202020204" pitchFamily="34" charset="0"/>
                <a:cs typeface="Arial" panose="020B0604020202020204" pitchFamily="34" charset="0"/>
              </a:rPr>
              <a:t>Identify connected and automated vehicle (CAV) assets used by agencies (State DOT, Cities, Counties)</a:t>
            </a:r>
          </a:p>
          <a:p>
            <a:pPr>
              <a:buSzPct val="125000"/>
              <a:buFont typeface="Arial" panose="020B0604020202020204" pitchFamily="34" charset="0"/>
              <a:buChar char="•"/>
            </a:pPr>
            <a:r>
              <a:rPr lang="en-US" sz="2800" dirty="0">
                <a:latin typeface="Arial" panose="020B0604020202020204" pitchFamily="34" charset="0"/>
                <a:cs typeface="Arial" panose="020B0604020202020204" pitchFamily="34" charset="0"/>
              </a:rPr>
              <a:t>Identify likely maintenance needs for those assets</a:t>
            </a:r>
          </a:p>
          <a:p>
            <a:pPr>
              <a:buSzPct val="125000"/>
              <a:buFont typeface="Arial" panose="020B0604020202020204" pitchFamily="34" charset="0"/>
              <a:buChar char="•"/>
            </a:pPr>
            <a:r>
              <a:rPr lang="en-US" sz="2800" dirty="0">
                <a:latin typeface="Arial" panose="020B0604020202020204" pitchFamily="34" charset="0"/>
                <a:cs typeface="Arial" panose="020B0604020202020204" pitchFamily="34" charset="0"/>
              </a:rPr>
              <a:t>Develop successful strategies related to maintenance</a:t>
            </a:r>
          </a:p>
          <a:p>
            <a:pPr>
              <a:buSzPct val="125000"/>
              <a:buFont typeface="Arial" panose="020B0604020202020204" pitchFamily="34" charset="0"/>
              <a:buChar char="•"/>
            </a:pPr>
            <a:r>
              <a:rPr lang="en-US" sz="2800" dirty="0">
                <a:latin typeface="Arial" panose="020B0604020202020204" pitchFamily="34" charset="0"/>
                <a:cs typeface="Arial" panose="020B0604020202020204" pitchFamily="34" charset="0"/>
              </a:rPr>
              <a:t>Assess the workforce implications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98843" y="105684"/>
            <a:ext cx="4028149" cy="2667995"/>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05382" y="3719633"/>
            <a:ext cx="4215070" cy="3032683"/>
          </a:xfrm>
          <a:prstGeom prst="rect">
            <a:avLst/>
          </a:prstGeom>
          <a:ln>
            <a:noFill/>
          </a:ln>
          <a:effectLst>
            <a:softEdge rad="112500"/>
          </a:effectLst>
        </p:spPr>
      </p:pic>
      <p:sp>
        <p:nvSpPr>
          <p:cNvPr id="6" name="Down Arrow 5"/>
          <p:cNvSpPr/>
          <p:nvPr/>
        </p:nvSpPr>
        <p:spPr>
          <a:xfrm>
            <a:off x="9621877" y="2773679"/>
            <a:ext cx="863856" cy="103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298026" y="6534047"/>
            <a:ext cx="243839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Image source:  Shutterstock</a:t>
            </a:r>
          </a:p>
        </p:txBody>
      </p:sp>
    </p:spTree>
    <p:extLst>
      <p:ext uri="{BB962C8B-B14F-4D97-AF65-F5344CB8AC3E}">
        <p14:creationId xmlns:p14="http://schemas.microsoft.com/office/powerpoint/2010/main" val="87612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00" y="146092"/>
            <a:ext cx="11433800" cy="914400"/>
          </a:xfrm>
        </p:spPr>
        <p:txBody>
          <a:bodyPr>
            <a:normAutofit/>
          </a:bodyPr>
          <a:lstStyle/>
          <a:p>
            <a:r>
              <a:rPr lang="en-US" sz="4000" b="1" dirty="0"/>
              <a:t>Survey of State and Local Agencies</a:t>
            </a:r>
          </a:p>
        </p:txBody>
      </p:sp>
      <p:pic>
        <p:nvPicPr>
          <p:cNvPr id="6" name="Picture 5">
            <a:extLst>
              <a:ext uri="{FF2B5EF4-FFF2-40B4-BE49-F238E27FC236}">
                <a16:creationId xmlns:a16="http://schemas.microsoft.com/office/drawing/2014/main" id="{B7FB5650-B041-4154-9F41-F86398C1D2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380" y="952242"/>
            <a:ext cx="4485005" cy="2092838"/>
          </a:xfrm>
          <a:prstGeom prst="rect">
            <a:avLst/>
          </a:prstGeom>
          <a:noFill/>
        </p:spPr>
      </p:pic>
      <p:sp>
        <p:nvSpPr>
          <p:cNvPr id="3" name="Content Placeholder 2"/>
          <p:cNvSpPr>
            <a:spLocks noGrp="1"/>
          </p:cNvSpPr>
          <p:nvPr>
            <p:ph idx="1"/>
          </p:nvPr>
        </p:nvSpPr>
        <p:spPr>
          <a:xfrm>
            <a:off x="148600" y="1172225"/>
            <a:ext cx="7184018" cy="5463706"/>
          </a:xfrm>
        </p:spPr>
        <p:txBody>
          <a:bodyPr>
            <a:normAutofit/>
          </a:bodyPr>
          <a:lstStyle/>
          <a:p>
            <a:pPr>
              <a:buSzPct val="125000"/>
            </a:pPr>
            <a:r>
              <a:rPr lang="en-US" sz="2800" dirty="0"/>
              <a:t>Survey of agency current/planned use of CAV assets which targeted:</a:t>
            </a:r>
          </a:p>
          <a:p>
            <a:pPr lvl="1">
              <a:lnSpc>
                <a:spcPct val="80000"/>
              </a:lnSpc>
              <a:buFont typeface="Wingdings" panose="05000000000000000000" pitchFamily="2" charset="2"/>
              <a:buChar char="§"/>
            </a:pPr>
            <a:r>
              <a:rPr lang="en-US" sz="2800" dirty="0"/>
              <a:t>State DOTs </a:t>
            </a:r>
          </a:p>
          <a:p>
            <a:pPr lvl="1">
              <a:lnSpc>
                <a:spcPct val="80000"/>
              </a:lnSpc>
              <a:buFont typeface="Wingdings" panose="05000000000000000000" pitchFamily="2" charset="2"/>
              <a:buChar char="§"/>
            </a:pPr>
            <a:r>
              <a:rPr lang="en-US" sz="2800" dirty="0"/>
              <a:t>Smart cities</a:t>
            </a:r>
          </a:p>
          <a:p>
            <a:pPr>
              <a:buSzPct val="125000"/>
            </a:pPr>
            <a:r>
              <a:rPr lang="en-US" sz="2800" dirty="0"/>
              <a:t>53 participants from 39 states (no local agencies)</a:t>
            </a:r>
          </a:p>
          <a:p>
            <a:pPr lvl="1">
              <a:lnSpc>
                <a:spcPct val="80000"/>
              </a:lnSpc>
              <a:buFont typeface="Wingdings" panose="05000000000000000000" pitchFamily="2" charset="2"/>
              <a:buChar char="§"/>
            </a:pPr>
            <a:r>
              <a:rPr lang="en-US" sz="2800" dirty="0"/>
              <a:t>Responses for each state were combined</a:t>
            </a:r>
          </a:p>
          <a:p>
            <a:pPr>
              <a:buSzPct val="125000"/>
            </a:pPr>
            <a:r>
              <a:rPr lang="en-US" sz="2800" dirty="0"/>
              <a:t>Around 40% have added, increased,                                                   modified or removed assets to address                                         CAV</a:t>
            </a:r>
          </a:p>
          <a:p>
            <a:endParaRPr lang="en-US" sz="2400" dirty="0"/>
          </a:p>
        </p:txBody>
      </p:sp>
      <p:sp>
        <p:nvSpPr>
          <p:cNvPr id="5" name="TextBox 4">
            <a:extLst>
              <a:ext uri="{FF2B5EF4-FFF2-40B4-BE49-F238E27FC236}">
                <a16:creationId xmlns:a16="http://schemas.microsoft.com/office/drawing/2014/main" id="{031584CE-B5D7-48CF-8945-7E787F24B035}"/>
              </a:ext>
            </a:extLst>
          </p:cNvPr>
          <p:cNvSpPr txBox="1"/>
          <p:nvPr/>
        </p:nvSpPr>
        <p:spPr>
          <a:xfrm>
            <a:off x="7047714" y="6285999"/>
            <a:ext cx="445257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Planned</a:t>
            </a:r>
          </a:p>
        </p:txBody>
      </p:sp>
      <p:sp>
        <p:nvSpPr>
          <p:cNvPr id="9" name="TextBox 8">
            <a:extLst>
              <a:ext uri="{FF2B5EF4-FFF2-40B4-BE49-F238E27FC236}">
                <a16:creationId xmlns:a16="http://schemas.microsoft.com/office/drawing/2014/main" id="{1C526AB0-0F25-4812-B157-4285B244CEFC}"/>
              </a:ext>
            </a:extLst>
          </p:cNvPr>
          <p:cNvSpPr txBox="1"/>
          <p:nvPr/>
        </p:nvSpPr>
        <p:spPr>
          <a:xfrm>
            <a:off x="7231160" y="3045080"/>
            <a:ext cx="445257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Current</a:t>
            </a:r>
          </a:p>
        </p:txBody>
      </p:sp>
      <p:pic>
        <p:nvPicPr>
          <p:cNvPr id="10" name="Picture 9">
            <a:extLst>
              <a:ext uri="{FF2B5EF4-FFF2-40B4-BE49-F238E27FC236}">
                <a16:creationId xmlns:a16="http://schemas.microsoft.com/office/drawing/2014/main" id="{6E399D8D-011F-42C6-ABFC-59B87C6586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8258" y="3506745"/>
            <a:ext cx="4583127" cy="2712057"/>
          </a:xfrm>
          <a:prstGeom prst="rect">
            <a:avLst/>
          </a:prstGeom>
          <a:noFill/>
        </p:spPr>
      </p:pic>
    </p:spTree>
    <p:extLst>
      <p:ext uri="{BB962C8B-B14F-4D97-AF65-F5344CB8AC3E}">
        <p14:creationId xmlns:p14="http://schemas.microsoft.com/office/powerpoint/2010/main" val="85182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6" y="110757"/>
            <a:ext cx="10579245" cy="914400"/>
          </a:xfrm>
        </p:spPr>
        <p:txBody>
          <a:bodyPr>
            <a:noAutofit/>
          </a:bodyPr>
          <a:lstStyle/>
          <a:p>
            <a:r>
              <a:rPr lang="en-US" sz="4000" b="1" dirty="0"/>
              <a:t>Changes to Communication/Data</a:t>
            </a:r>
          </a:p>
        </p:txBody>
      </p:sp>
      <p:sp>
        <p:nvSpPr>
          <p:cNvPr id="6" name="TextBox 5"/>
          <p:cNvSpPr txBox="1"/>
          <p:nvPr/>
        </p:nvSpPr>
        <p:spPr>
          <a:xfrm>
            <a:off x="5911093" y="1539507"/>
            <a:ext cx="5877633" cy="1815882"/>
          </a:xfrm>
          <a:prstGeom prst="rect">
            <a:avLst/>
          </a:prstGeom>
          <a:noFill/>
        </p:spPr>
        <p:txBody>
          <a:bodyPr wrap="square" rtlCol="0">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The most common change is the addition of dedicated short-range communications (DSRC) or increasing communication capacity.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1096" y="3736272"/>
            <a:ext cx="3988835" cy="2659223"/>
          </a:xfrm>
          <a:prstGeom prst="rect">
            <a:avLst/>
          </a:prstGeom>
          <a:ln>
            <a:noFill/>
          </a:ln>
          <a:effectLst>
            <a:softEdge rad="112500"/>
          </a:effectLst>
        </p:spPr>
      </p:pic>
      <p:sp>
        <p:nvSpPr>
          <p:cNvPr id="8" name="TextBox 7"/>
          <p:cNvSpPr txBox="1"/>
          <p:nvPr/>
        </p:nvSpPr>
        <p:spPr>
          <a:xfrm>
            <a:off x="7826828" y="6256995"/>
            <a:ext cx="291737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Image source:  Shutterstock</a:t>
            </a:r>
          </a:p>
        </p:txBody>
      </p:sp>
      <p:pic>
        <p:nvPicPr>
          <p:cNvPr id="3" name="Picture 2">
            <a:extLst>
              <a:ext uri="{FF2B5EF4-FFF2-40B4-BE49-F238E27FC236}">
                <a16:creationId xmlns:a16="http://schemas.microsoft.com/office/drawing/2014/main" id="{CB199C62-4002-4585-B503-8D2782024BAC}"/>
              </a:ext>
            </a:extLst>
          </p:cNvPr>
          <p:cNvPicPr>
            <a:picLocks noChangeAspect="1"/>
          </p:cNvPicPr>
          <p:nvPr/>
        </p:nvPicPr>
        <p:blipFill>
          <a:blip r:embed="rId3"/>
          <a:stretch>
            <a:fillRect/>
          </a:stretch>
        </p:blipFill>
        <p:spPr>
          <a:xfrm>
            <a:off x="512003" y="1029622"/>
            <a:ext cx="4408712" cy="2608847"/>
          </a:xfrm>
          <a:prstGeom prst="rect">
            <a:avLst/>
          </a:prstGeom>
        </p:spPr>
      </p:pic>
      <p:sp>
        <p:nvSpPr>
          <p:cNvPr id="12" name="TextBox 11">
            <a:extLst>
              <a:ext uri="{FF2B5EF4-FFF2-40B4-BE49-F238E27FC236}">
                <a16:creationId xmlns:a16="http://schemas.microsoft.com/office/drawing/2014/main" id="{0A4BECE7-35C5-4215-B119-F0AAA785656A}"/>
              </a:ext>
            </a:extLst>
          </p:cNvPr>
          <p:cNvSpPr txBox="1"/>
          <p:nvPr/>
        </p:nvSpPr>
        <p:spPr>
          <a:xfrm>
            <a:off x="1908564" y="1025157"/>
            <a:ext cx="445257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Current</a:t>
            </a:r>
          </a:p>
        </p:txBody>
      </p:sp>
      <p:pic>
        <p:nvPicPr>
          <p:cNvPr id="13" name="Picture 12">
            <a:extLst>
              <a:ext uri="{FF2B5EF4-FFF2-40B4-BE49-F238E27FC236}">
                <a16:creationId xmlns:a16="http://schemas.microsoft.com/office/drawing/2014/main" id="{8070C28A-1CCD-4383-BCA1-407972FB80F9}"/>
              </a:ext>
            </a:extLst>
          </p:cNvPr>
          <p:cNvPicPr>
            <a:picLocks noChangeAspect="1"/>
          </p:cNvPicPr>
          <p:nvPr/>
        </p:nvPicPr>
        <p:blipFill>
          <a:blip r:embed="rId4"/>
          <a:stretch>
            <a:fillRect/>
          </a:stretch>
        </p:blipFill>
        <p:spPr>
          <a:xfrm>
            <a:off x="512003" y="4239709"/>
            <a:ext cx="4502075" cy="2409906"/>
          </a:xfrm>
          <a:prstGeom prst="rect">
            <a:avLst/>
          </a:prstGeom>
        </p:spPr>
      </p:pic>
      <p:sp>
        <p:nvSpPr>
          <p:cNvPr id="11" name="TextBox 10">
            <a:extLst>
              <a:ext uri="{FF2B5EF4-FFF2-40B4-BE49-F238E27FC236}">
                <a16:creationId xmlns:a16="http://schemas.microsoft.com/office/drawing/2014/main" id="{7C5FA00A-A7F6-4C21-8CEB-72CC317C65D5}"/>
              </a:ext>
            </a:extLst>
          </p:cNvPr>
          <p:cNvSpPr txBox="1"/>
          <p:nvPr/>
        </p:nvSpPr>
        <p:spPr>
          <a:xfrm>
            <a:off x="1700012" y="4152819"/>
            <a:ext cx="445257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Planned</a:t>
            </a:r>
          </a:p>
        </p:txBody>
      </p:sp>
    </p:spTree>
    <p:extLst>
      <p:ext uri="{BB962C8B-B14F-4D97-AF65-F5344CB8AC3E}">
        <p14:creationId xmlns:p14="http://schemas.microsoft.com/office/powerpoint/2010/main" val="325467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D6A43E-2116-4F86-BEE0-EFCEE33B0FD5}"/>
              </a:ext>
            </a:extLst>
          </p:cNvPr>
          <p:cNvPicPr>
            <a:picLocks noChangeAspect="1"/>
          </p:cNvPicPr>
          <p:nvPr/>
        </p:nvPicPr>
        <p:blipFill>
          <a:blip r:embed="rId2"/>
          <a:stretch>
            <a:fillRect/>
          </a:stretch>
        </p:blipFill>
        <p:spPr>
          <a:xfrm>
            <a:off x="498864" y="4069706"/>
            <a:ext cx="5292336" cy="2683519"/>
          </a:xfrm>
          <a:prstGeom prst="rect">
            <a:avLst/>
          </a:prstGeom>
        </p:spPr>
      </p:pic>
      <p:sp>
        <p:nvSpPr>
          <p:cNvPr id="2" name="Title 1"/>
          <p:cNvSpPr>
            <a:spLocks noGrp="1"/>
          </p:cNvSpPr>
          <p:nvPr>
            <p:ph type="title"/>
          </p:nvPr>
        </p:nvSpPr>
        <p:spPr>
          <a:xfrm>
            <a:off x="691205" y="178790"/>
            <a:ext cx="8596668" cy="1320800"/>
          </a:xfrm>
        </p:spPr>
        <p:txBody>
          <a:bodyPr/>
          <a:lstStyle/>
          <a:p>
            <a:r>
              <a:rPr lang="en-US" b="1" dirty="0"/>
              <a:t>Changes in Assets</a:t>
            </a:r>
          </a:p>
        </p:txBody>
      </p:sp>
      <p:sp>
        <p:nvSpPr>
          <p:cNvPr id="5" name="TextBox 4"/>
          <p:cNvSpPr txBox="1"/>
          <p:nvPr/>
        </p:nvSpPr>
        <p:spPr>
          <a:xfrm>
            <a:off x="7178566" y="2406869"/>
            <a:ext cx="3731172" cy="2246769"/>
          </a:xfrm>
          <a:prstGeom prst="rect">
            <a:avLst/>
          </a:prstGeom>
          <a:noFill/>
        </p:spPr>
        <p:txBody>
          <a:bodyPr wrap="square" rtlCol="0">
            <a:spAutoFit/>
          </a:bodyPr>
          <a:lstStyle>
            <a:defPPr>
              <a:defRPr lang="en-US"/>
            </a:defPPr>
            <a:lvl1pPr>
              <a:defRPr sz="2800"/>
            </a:lvl1pPr>
          </a:lstStyle>
          <a:p>
            <a:r>
              <a:rPr lang="en-US" dirty="0">
                <a:solidFill>
                  <a:schemeClr val="tx1">
                    <a:lumMod val="75000"/>
                    <a:lumOff val="25000"/>
                  </a:schemeClr>
                </a:solidFill>
                <a:latin typeface="Arial" panose="020B0604020202020204" pitchFamily="34" charset="0"/>
                <a:cs typeface="Arial" panose="020B0604020202020204" pitchFamily="34" charset="0"/>
              </a:rPr>
              <a:t>Most common change is addition of or changes in traffic signal controls or an  increase in cameras</a:t>
            </a:r>
          </a:p>
        </p:txBody>
      </p:sp>
      <p:pic>
        <p:nvPicPr>
          <p:cNvPr id="7" name="Picture 6">
            <a:extLst>
              <a:ext uri="{FF2B5EF4-FFF2-40B4-BE49-F238E27FC236}">
                <a16:creationId xmlns:a16="http://schemas.microsoft.com/office/drawing/2014/main" id="{6E1B9F01-E0C8-400F-B299-6ACBD9627CB3}"/>
              </a:ext>
            </a:extLst>
          </p:cNvPr>
          <p:cNvPicPr>
            <a:picLocks noChangeAspect="1"/>
          </p:cNvPicPr>
          <p:nvPr/>
        </p:nvPicPr>
        <p:blipFill>
          <a:blip r:embed="rId3"/>
          <a:stretch>
            <a:fillRect/>
          </a:stretch>
        </p:blipFill>
        <p:spPr>
          <a:xfrm>
            <a:off x="498864" y="1026057"/>
            <a:ext cx="5187438" cy="2917582"/>
          </a:xfrm>
          <a:prstGeom prst="rect">
            <a:avLst/>
          </a:prstGeom>
        </p:spPr>
      </p:pic>
      <p:sp>
        <p:nvSpPr>
          <p:cNvPr id="8" name="TextBox 7">
            <a:extLst>
              <a:ext uri="{FF2B5EF4-FFF2-40B4-BE49-F238E27FC236}">
                <a16:creationId xmlns:a16="http://schemas.microsoft.com/office/drawing/2014/main" id="{C7ED6ECC-9981-4413-AEC2-0CFE254C3995}"/>
              </a:ext>
            </a:extLst>
          </p:cNvPr>
          <p:cNvSpPr txBox="1"/>
          <p:nvPr/>
        </p:nvSpPr>
        <p:spPr>
          <a:xfrm>
            <a:off x="2270432" y="4191973"/>
            <a:ext cx="445257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Planned</a:t>
            </a:r>
          </a:p>
        </p:txBody>
      </p:sp>
      <p:sp>
        <p:nvSpPr>
          <p:cNvPr id="9" name="TextBox 8">
            <a:extLst>
              <a:ext uri="{FF2B5EF4-FFF2-40B4-BE49-F238E27FC236}">
                <a16:creationId xmlns:a16="http://schemas.microsoft.com/office/drawing/2014/main" id="{4825C92E-786F-413D-B68A-5064C1C135B5}"/>
              </a:ext>
            </a:extLst>
          </p:cNvPr>
          <p:cNvSpPr txBox="1"/>
          <p:nvPr/>
        </p:nvSpPr>
        <p:spPr>
          <a:xfrm>
            <a:off x="2384733" y="1151349"/>
            <a:ext cx="445257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Current</a:t>
            </a:r>
          </a:p>
        </p:txBody>
      </p:sp>
    </p:spTree>
    <p:extLst>
      <p:ext uri="{BB962C8B-B14F-4D97-AF65-F5344CB8AC3E}">
        <p14:creationId xmlns:p14="http://schemas.microsoft.com/office/powerpoint/2010/main" val="412671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C42736-C716-4216-83D4-690CAEA32F1A}"/>
              </a:ext>
            </a:extLst>
          </p:cNvPr>
          <p:cNvPicPr>
            <a:picLocks noChangeAspect="1"/>
          </p:cNvPicPr>
          <p:nvPr/>
        </p:nvPicPr>
        <p:blipFill>
          <a:blip r:embed="rId2"/>
          <a:stretch>
            <a:fillRect/>
          </a:stretch>
        </p:blipFill>
        <p:spPr>
          <a:xfrm>
            <a:off x="686512" y="4061053"/>
            <a:ext cx="4115861" cy="2672405"/>
          </a:xfrm>
          <a:prstGeom prst="rect">
            <a:avLst/>
          </a:prstGeom>
        </p:spPr>
      </p:pic>
      <p:sp>
        <p:nvSpPr>
          <p:cNvPr id="2" name="Title 1"/>
          <p:cNvSpPr>
            <a:spLocks noGrp="1"/>
          </p:cNvSpPr>
          <p:nvPr>
            <p:ph type="title"/>
          </p:nvPr>
        </p:nvSpPr>
        <p:spPr>
          <a:xfrm>
            <a:off x="687515" y="230423"/>
            <a:ext cx="8596668" cy="1320800"/>
          </a:xfrm>
        </p:spPr>
        <p:txBody>
          <a:bodyPr/>
          <a:lstStyle/>
          <a:p>
            <a:r>
              <a:rPr lang="en-US" b="1" dirty="0"/>
              <a:t>Changes in Pavement Markings</a:t>
            </a:r>
          </a:p>
        </p:txBody>
      </p:sp>
      <p:sp>
        <p:nvSpPr>
          <p:cNvPr id="5" name="TextBox 4"/>
          <p:cNvSpPr txBox="1"/>
          <p:nvPr/>
        </p:nvSpPr>
        <p:spPr>
          <a:xfrm>
            <a:off x="6708105" y="3786564"/>
            <a:ext cx="4797383" cy="2246769"/>
          </a:xfrm>
          <a:prstGeom prst="rect">
            <a:avLst/>
          </a:prstGeom>
          <a:noFill/>
        </p:spPr>
        <p:txBody>
          <a:bodyPr wrap="square" rtlCol="0">
            <a:spAutoFit/>
          </a:bodyPr>
          <a:lstStyle>
            <a:defPPr>
              <a:defRPr lang="en-US"/>
            </a:defPPr>
            <a:lvl1pPr>
              <a:defRPr sz="2800"/>
            </a:lvl1pPr>
          </a:lstStyle>
          <a:p>
            <a:r>
              <a:rPr lang="en-US" dirty="0">
                <a:solidFill>
                  <a:schemeClr val="tx1">
                    <a:lumMod val="75000"/>
                    <a:lumOff val="25000"/>
                  </a:schemeClr>
                </a:solidFill>
                <a:latin typeface="Arial" panose="020B0604020202020204" pitchFamily="34" charset="0"/>
                <a:cs typeface="Arial" panose="020B0604020202020204" pitchFamily="34" charset="0"/>
              </a:rPr>
              <a:t>The most common change is the addition of high-contrast or durable markings</a:t>
            </a:r>
          </a:p>
          <a:p>
            <a:endParaRPr lang="en-US" dirty="0">
              <a:solidFill>
                <a:schemeClr val="tx1">
                  <a:lumMod val="75000"/>
                  <a:lumOff val="25000"/>
                </a:schemeClr>
              </a:solidFill>
              <a:latin typeface="Arial" panose="020B0604020202020204" pitchFamily="34" charset="0"/>
              <a:cs typeface="Arial" panose="020B0604020202020204" pitchFamily="34" charset="0"/>
            </a:endParaRPr>
          </a:p>
          <a:p>
            <a:r>
              <a:rPr lang="en-US" dirty="0">
                <a:solidFill>
                  <a:schemeClr val="tx1">
                    <a:lumMod val="75000"/>
                    <a:lumOff val="25000"/>
                  </a:schemeClr>
                </a:solidFill>
                <a:latin typeface="Arial" panose="020B0604020202020204" pitchFamily="34" charset="0"/>
                <a:cs typeface="Arial" panose="020B0604020202020204" pitchFamily="34" charset="0"/>
              </a:rPr>
              <a:t>8% removed Botts Dotts</a:t>
            </a:r>
          </a:p>
        </p:txBody>
      </p:sp>
      <p:pic>
        <p:nvPicPr>
          <p:cNvPr id="1026" name="Picture 2" descr="A blue car speeds past a high-contrast road marking that is easily visible on the pavemen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072" y="1655454"/>
            <a:ext cx="3706798" cy="1853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54072" y="3184716"/>
            <a:ext cx="335901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Image source:  </a:t>
            </a:r>
            <a:r>
              <a:rPr lang="en-US" sz="1200" dirty="0"/>
              <a:t>www.3m.com/3M/en_US/</a:t>
            </a:r>
          </a:p>
          <a:p>
            <a:r>
              <a:rPr lang="en-US" sz="1200" dirty="0"/>
              <a:t>road-safety-us/applications/road-markings/</a:t>
            </a:r>
            <a:endParaRPr lang="en-US"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D265049-76BC-4DBD-9CB1-F12353B3AD06}"/>
              </a:ext>
            </a:extLst>
          </p:cNvPr>
          <p:cNvPicPr>
            <a:picLocks noChangeAspect="1"/>
          </p:cNvPicPr>
          <p:nvPr/>
        </p:nvPicPr>
        <p:blipFill>
          <a:blip r:embed="rId4"/>
          <a:stretch>
            <a:fillRect/>
          </a:stretch>
        </p:blipFill>
        <p:spPr>
          <a:xfrm>
            <a:off x="687515" y="1270001"/>
            <a:ext cx="4115861" cy="2672404"/>
          </a:xfrm>
          <a:prstGeom prst="rect">
            <a:avLst/>
          </a:prstGeom>
        </p:spPr>
      </p:pic>
      <p:sp>
        <p:nvSpPr>
          <p:cNvPr id="9" name="TextBox 8">
            <a:extLst>
              <a:ext uri="{FF2B5EF4-FFF2-40B4-BE49-F238E27FC236}">
                <a16:creationId xmlns:a16="http://schemas.microsoft.com/office/drawing/2014/main" id="{989235BC-1024-4C2D-A916-76B95682062C}"/>
              </a:ext>
            </a:extLst>
          </p:cNvPr>
          <p:cNvSpPr txBox="1"/>
          <p:nvPr/>
        </p:nvSpPr>
        <p:spPr>
          <a:xfrm>
            <a:off x="1448972" y="4079097"/>
            <a:ext cx="430626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Planned</a:t>
            </a:r>
          </a:p>
        </p:txBody>
      </p:sp>
      <p:sp>
        <p:nvSpPr>
          <p:cNvPr id="10" name="TextBox 9">
            <a:extLst>
              <a:ext uri="{FF2B5EF4-FFF2-40B4-BE49-F238E27FC236}">
                <a16:creationId xmlns:a16="http://schemas.microsoft.com/office/drawing/2014/main" id="{62233702-B9EE-4CA8-8D7B-E093F6EBD5FF}"/>
              </a:ext>
            </a:extLst>
          </p:cNvPr>
          <p:cNvSpPr txBox="1"/>
          <p:nvPr/>
        </p:nvSpPr>
        <p:spPr>
          <a:xfrm>
            <a:off x="931130" y="1320390"/>
            <a:ext cx="53894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Current</a:t>
            </a:r>
          </a:p>
        </p:txBody>
      </p:sp>
    </p:spTree>
    <p:extLst>
      <p:ext uri="{BB962C8B-B14F-4D97-AF65-F5344CB8AC3E}">
        <p14:creationId xmlns:p14="http://schemas.microsoft.com/office/powerpoint/2010/main" val="272970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54" y="316630"/>
            <a:ext cx="8596668" cy="1320800"/>
          </a:xfrm>
        </p:spPr>
        <p:txBody>
          <a:bodyPr/>
          <a:lstStyle/>
          <a:p>
            <a:r>
              <a:rPr lang="en-US" b="1" dirty="0"/>
              <a:t>Changes in General Assets</a:t>
            </a:r>
          </a:p>
        </p:txBody>
      </p:sp>
      <p:sp>
        <p:nvSpPr>
          <p:cNvPr id="5" name="TextBox 4"/>
          <p:cNvSpPr txBox="1"/>
          <p:nvPr/>
        </p:nvSpPr>
        <p:spPr>
          <a:xfrm>
            <a:off x="6588284" y="1045963"/>
            <a:ext cx="5238276" cy="2246769"/>
          </a:xfrm>
          <a:prstGeom prst="rect">
            <a:avLst/>
          </a:prstGeom>
          <a:noFill/>
        </p:spPr>
        <p:txBody>
          <a:bodyPr wrap="square" rtlCol="0">
            <a:spAutoFit/>
          </a:bodyPr>
          <a:lstStyle>
            <a:defPPr>
              <a:defRPr lang="en-US"/>
            </a:defPPr>
            <a:lvl1pPr>
              <a:defRPr sz="2800"/>
            </a:lvl1pPr>
          </a:lstStyle>
          <a:p>
            <a:r>
              <a:rPr lang="en-US" dirty="0">
                <a:solidFill>
                  <a:schemeClr val="tx1">
                    <a:lumMod val="75000"/>
                    <a:lumOff val="25000"/>
                  </a:schemeClr>
                </a:solidFill>
                <a:latin typeface="Arial" panose="020B0604020202020204" pitchFamily="34" charset="0"/>
                <a:cs typeface="Arial" panose="020B0604020202020204" pitchFamily="34" charset="0"/>
              </a:rPr>
              <a:t>The most common change is the addition/modification of roadway weather information system (RWIS) and electric vehicle infrastructure</a:t>
            </a:r>
          </a:p>
        </p:txBody>
      </p:sp>
      <p:sp>
        <p:nvSpPr>
          <p:cNvPr id="7" name="TextBox 6"/>
          <p:cNvSpPr txBox="1"/>
          <p:nvPr/>
        </p:nvSpPr>
        <p:spPr>
          <a:xfrm>
            <a:off x="7748737" y="6185957"/>
            <a:ext cx="291737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http://www.westcoastgreenhighway.com/</a:t>
            </a:r>
          </a:p>
        </p:txBody>
      </p:sp>
      <p:pic>
        <p:nvPicPr>
          <p:cNvPr id="4" name="Picture 3">
            <a:extLst>
              <a:ext uri="{FF2B5EF4-FFF2-40B4-BE49-F238E27FC236}">
                <a16:creationId xmlns:a16="http://schemas.microsoft.com/office/drawing/2014/main" id="{B42D9D50-A696-487C-8AC8-F32FF5AD1448}"/>
              </a:ext>
            </a:extLst>
          </p:cNvPr>
          <p:cNvPicPr>
            <a:picLocks noChangeAspect="1"/>
          </p:cNvPicPr>
          <p:nvPr/>
        </p:nvPicPr>
        <p:blipFill>
          <a:blip r:embed="rId2"/>
          <a:stretch>
            <a:fillRect/>
          </a:stretch>
        </p:blipFill>
        <p:spPr>
          <a:xfrm>
            <a:off x="1071699" y="1236519"/>
            <a:ext cx="4376602" cy="2718150"/>
          </a:xfrm>
          <a:prstGeom prst="rect">
            <a:avLst/>
          </a:prstGeom>
        </p:spPr>
      </p:pic>
      <p:pic>
        <p:nvPicPr>
          <p:cNvPr id="8" name="Picture 7">
            <a:extLst>
              <a:ext uri="{FF2B5EF4-FFF2-40B4-BE49-F238E27FC236}">
                <a16:creationId xmlns:a16="http://schemas.microsoft.com/office/drawing/2014/main" id="{36340541-3AC4-492C-A94C-511A1872BAEF}"/>
              </a:ext>
            </a:extLst>
          </p:cNvPr>
          <p:cNvPicPr>
            <a:picLocks noChangeAspect="1"/>
          </p:cNvPicPr>
          <p:nvPr/>
        </p:nvPicPr>
        <p:blipFill>
          <a:blip r:embed="rId3"/>
          <a:stretch>
            <a:fillRect/>
          </a:stretch>
        </p:blipFill>
        <p:spPr>
          <a:xfrm>
            <a:off x="1071698" y="4294552"/>
            <a:ext cx="4376602" cy="2473732"/>
          </a:xfrm>
          <a:prstGeom prst="rect">
            <a:avLst/>
          </a:prstGeom>
        </p:spPr>
      </p:pic>
      <p:sp>
        <p:nvSpPr>
          <p:cNvPr id="9" name="TextBox 8">
            <a:extLst>
              <a:ext uri="{FF2B5EF4-FFF2-40B4-BE49-F238E27FC236}">
                <a16:creationId xmlns:a16="http://schemas.microsoft.com/office/drawing/2014/main" id="{71CB5C26-BA71-4E73-A249-895F14CD7FDF}"/>
              </a:ext>
            </a:extLst>
          </p:cNvPr>
          <p:cNvSpPr txBox="1"/>
          <p:nvPr/>
        </p:nvSpPr>
        <p:spPr>
          <a:xfrm>
            <a:off x="2378054" y="4294552"/>
            <a:ext cx="445257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Planned</a:t>
            </a:r>
          </a:p>
        </p:txBody>
      </p:sp>
      <p:sp>
        <p:nvSpPr>
          <p:cNvPr id="10" name="TextBox 9">
            <a:extLst>
              <a:ext uri="{FF2B5EF4-FFF2-40B4-BE49-F238E27FC236}">
                <a16:creationId xmlns:a16="http://schemas.microsoft.com/office/drawing/2014/main" id="{0F24CC31-2148-4399-A9B3-83CB55B9751C}"/>
              </a:ext>
            </a:extLst>
          </p:cNvPr>
          <p:cNvSpPr txBox="1"/>
          <p:nvPr/>
        </p:nvSpPr>
        <p:spPr>
          <a:xfrm>
            <a:off x="2287753" y="1308269"/>
            <a:ext cx="445257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Current</a:t>
            </a:r>
          </a:p>
        </p:txBody>
      </p:sp>
      <p:pic>
        <p:nvPicPr>
          <p:cNvPr id="5122" name="Picture 2" descr="electric vehicle charging station sign with a directional arrow">
            <a:extLst>
              <a:ext uri="{FF2B5EF4-FFF2-40B4-BE49-F238E27FC236}">
                <a16:creationId xmlns:a16="http://schemas.microsoft.com/office/drawing/2014/main" id="{AE2163EF-58FD-84F9-AA23-DDC1CA309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685" y="3393025"/>
            <a:ext cx="3456463" cy="25923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7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17" y="493986"/>
            <a:ext cx="10453121" cy="1320800"/>
          </a:xfrm>
        </p:spPr>
        <p:txBody>
          <a:bodyPr/>
          <a:lstStyle/>
          <a:p>
            <a:r>
              <a:rPr lang="en-US" b="1" dirty="0"/>
              <a:t>Changes in Maintenance Practices</a:t>
            </a:r>
          </a:p>
        </p:txBody>
      </p:sp>
      <p:pic>
        <p:nvPicPr>
          <p:cNvPr id="7" name="Picture 6" descr="Picture 22"/>
          <p:cNvPicPr/>
          <p:nvPr/>
        </p:nvPicPr>
        <p:blipFill>
          <a:blip r:embed="rId2" cstate="print"/>
          <a:stretch>
            <a:fillRect/>
          </a:stretch>
        </p:blipFill>
        <p:spPr>
          <a:xfrm>
            <a:off x="803458" y="1413028"/>
            <a:ext cx="5036810" cy="4883719"/>
          </a:xfrm>
          <a:prstGeom prst="rect">
            <a:avLst/>
          </a:prstGeom>
        </p:spPr>
      </p:pic>
      <p:sp>
        <p:nvSpPr>
          <p:cNvPr id="4" name="TextBox 3"/>
          <p:cNvSpPr txBox="1"/>
          <p:nvPr/>
        </p:nvSpPr>
        <p:spPr>
          <a:xfrm>
            <a:off x="6366936" y="1154386"/>
            <a:ext cx="5036809" cy="2200602"/>
          </a:xfrm>
          <a:prstGeom prst="rect">
            <a:avLst/>
          </a:prstGeom>
          <a:noFill/>
        </p:spPr>
        <p:txBody>
          <a:bodyPr wrap="square" rtlCol="0">
            <a:sp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Various changes planned</a:t>
            </a:r>
          </a:p>
          <a:p>
            <a:pPr marL="342900" indent="-342900">
              <a:spcBef>
                <a:spcPts val="1000"/>
              </a:spcBef>
              <a:buClr>
                <a:schemeClr val="accent1"/>
              </a:buClr>
              <a:buSzPct val="125000"/>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More frequent maintenance</a:t>
            </a:r>
          </a:p>
          <a:p>
            <a:pPr marL="342900" indent="-342900">
              <a:spcBef>
                <a:spcPts val="1000"/>
              </a:spcBef>
              <a:buClr>
                <a:schemeClr val="accent1"/>
              </a:buClr>
              <a:buSzPct val="125000"/>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New practices</a:t>
            </a:r>
          </a:p>
          <a:p>
            <a:pPr marL="342900" indent="-342900">
              <a:spcBef>
                <a:spcPts val="1000"/>
              </a:spcBef>
              <a:buClr>
                <a:schemeClr val="accent1"/>
              </a:buClr>
              <a:buSzPct val="125000"/>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Additional inspection, etc. </a:t>
            </a:r>
          </a:p>
        </p:txBody>
      </p:sp>
      <p:sp>
        <p:nvSpPr>
          <p:cNvPr id="5" name="TextBox 4"/>
          <p:cNvSpPr txBox="1"/>
          <p:nvPr/>
        </p:nvSpPr>
        <p:spPr>
          <a:xfrm>
            <a:off x="7884368" y="6302967"/>
            <a:ext cx="291737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Image source:  Shutterstock</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140" y="3329828"/>
            <a:ext cx="5270447" cy="2998299"/>
          </a:xfrm>
          <a:prstGeom prst="rect">
            <a:avLst/>
          </a:prstGeom>
          <a:ln>
            <a:noFill/>
          </a:ln>
          <a:effectLst>
            <a:softEdge rad="112500"/>
          </a:effectLst>
        </p:spPr>
      </p:pic>
    </p:spTree>
    <p:extLst>
      <p:ext uri="{BB962C8B-B14F-4D97-AF65-F5344CB8AC3E}">
        <p14:creationId xmlns:p14="http://schemas.microsoft.com/office/powerpoint/2010/main" val="2919220107"/>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5368</TotalTime>
  <Words>1022</Words>
  <Application>Microsoft Office PowerPoint</Application>
  <PresentationFormat>Widescreen</PresentationFormat>
  <Paragraphs>179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Proxima Nova</vt:lpstr>
      <vt:lpstr>Trebuchet MS</vt:lpstr>
      <vt:lpstr>Wingdings</vt:lpstr>
      <vt:lpstr>Wingdings 3</vt:lpstr>
      <vt:lpstr>Facet</vt:lpstr>
      <vt:lpstr>NCHRP 14-42: Determining the Impact of Connected and Automated Vehicle Technology on State DOT Maintenance Programs</vt:lpstr>
      <vt:lpstr>NCHRP 14-42: Determining the Impact of Connected and Automated Vehicle Technology on State DOT Maintenance Programs</vt:lpstr>
      <vt:lpstr>PowerPoint Presentation</vt:lpstr>
      <vt:lpstr>Survey of State and Local Agencies</vt:lpstr>
      <vt:lpstr>Changes to Communication/Data</vt:lpstr>
      <vt:lpstr>Changes in Assets</vt:lpstr>
      <vt:lpstr>Changes in Pavement Markings</vt:lpstr>
      <vt:lpstr>Changes in General Assets</vt:lpstr>
      <vt:lpstr>Changes in Maintenance Practices</vt:lpstr>
      <vt:lpstr>Targeted Interviews</vt:lpstr>
      <vt:lpstr>Overall </vt:lpstr>
      <vt:lpstr>Roadside Units</vt:lpstr>
      <vt:lpstr>Roadside Units</vt:lpstr>
      <vt:lpstr>On-board Units</vt:lpstr>
      <vt:lpstr>On-board Units</vt:lpstr>
      <vt:lpstr>Pavement Markings</vt:lpstr>
      <vt:lpstr>Pavement Markings</vt:lpstr>
      <vt:lpstr>Camera-Based Pedestrian and Bicycle Detection</vt:lpstr>
      <vt:lpstr>Other Assets/Information</vt:lpstr>
      <vt:lpstr>Workforce Needs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Hallmark, Shauna L [CCE E]</dc:creator>
  <cp:lastModifiedBy>Shapiro, Alison</cp:lastModifiedBy>
  <cp:revision>228</cp:revision>
  <dcterms:created xsi:type="dcterms:W3CDTF">2016-12-02T04:03:52Z</dcterms:created>
  <dcterms:modified xsi:type="dcterms:W3CDTF">2024-04-04T13:57:54Z</dcterms:modified>
</cp:coreProperties>
</file>