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3" r:id="rId4"/>
  </p:sldMasterIdLst>
  <p:notesMasterIdLst>
    <p:notesMasterId r:id="rId58"/>
  </p:notesMasterIdLst>
  <p:handoutMasterIdLst>
    <p:handoutMasterId r:id="rId59"/>
  </p:handoutMasterIdLst>
  <p:sldIdLst>
    <p:sldId id="2541" r:id="rId5"/>
    <p:sldId id="2551" r:id="rId6"/>
    <p:sldId id="2545" r:id="rId7"/>
    <p:sldId id="3410" r:id="rId8"/>
    <p:sldId id="2811" r:id="rId9"/>
    <p:sldId id="2812" r:id="rId10"/>
    <p:sldId id="2945" r:id="rId11"/>
    <p:sldId id="2657" r:id="rId12"/>
    <p:sldId id="3358" r:id="rId13"/>
    <p:sldId id="4751" r:id="rId14"/>
    <p:sldId id="4752" r:id="rId15"/>
    <p:sldId id="3503" r:id="rId16"/>
    <p:sldId id="2950" r:id="rId17"/>
    <p:sldId id="2951" r:id="rId18"/>
    <p:sldId id="2956" r:id="rId19"/>
    <p:sldId id="4754" r:id="rId20"/>
    <p:sldId id="4753" r:id="rId21"/>
    <p:sldId id="2957" r:id="rId22"/>
    <p:sldId id="2958" r:id="rId23"/>
    <p:sldId id="2652" r:id="rId24"/>
    <p:sldId id="2653" r:id="rId25"/>
    <p:sldId id="2654" r:id="rId26"/>
    <p:sldId id="2662" r:id="rId27"/>
    <p:sldId id="4755" r:id="rId28"/>
    <p:sldId id="4756" r:id="rId29"/>
    <p:sldId id="4757" r:id="rId30"/>
    <p:sldId id="4758" r:id="rId31"/>
    <p:sldId id="4759" r:id="rId32"/>
    <p:sldId id="4761" r:id="rId33"/>
    <p:sldId id="4763" r:id="rId34"/>
    <p:sldId id="4772" r:id="rId35"/>
    <p:sldId id="4764" r:id="rId36"/>
    <p:sldId id="4765" r:id="rId37"/>
    <p:sldId id="4766" r:id="rId38"/>
    <p:sldId id="4775" r:id="rId39"/>
    <p:sldId id="4780" r:id="rId40"/>
    <p:sldId id="4776" r:id="rId41"/>
    <p:sldId id="4768" r:id="rId42"/>
    <p:sldId id="4769" r:id="rId43"/>
    <p:sldId id="4770" r:id="rId44"/>
    <p:sldId id="4773" r:id="rId45"/>
    <p:sldId id="4781" r:id="rId46"/>
    <p:sldId id="4771" r:id="rId47"/>
    <p:sldId id="4777" r:id="rId48"/>
    <p:sldId id="4783" r:id="rId49"/>
    <p:sldId id="4784" r:id="rId50"/>
    <p:sldId id="4785" r:id="rId51"/>
    <p:sldId id="4782" r:id="rId52"/>
    <p:sldId id="4778" r:id="rId53"/>
    <p:sldId id="4779" r:id="rId54"/>
    <p:sldId id="4786" r:id="rId55"/>
    <p:sldId id="4774" r:id="rId56"/>
    <p:sldId id="4787" r:id="rId5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C50737-27BF-407B-85D7-71B5736D6B9F}">
          <p14:sldIdLst>
            <p14:sldId id="2541"/>
            <p14:sldId id="2551"/>
            <p14:sldId id="2545"/>
            <p14:sldId id="3410"/>
            <p14:sldId id="2811"/>
            <p14:sldId id="2812"/>
            <p14:sldId id="2945"/>
            <p14:sldId id="2657"/>
            <p14:sldId id="3358"/>
            <p14:sldId id="4751"/>
            <p14:sldId id="4752"/>
            <p14:sldId id="3503"/>
            <p14:sldId id="2950"/>
            <p14:sldId id="2951"/>
            <p14:sldId id="2956"/>
            <p14:sldId id="4754"/>
            <p14:sldId id="4753"/>
            <p14:sldId id="2957"/>
            <p14:sldId id="2958"/>
            <p14:sldId id="2652"/>
            <p14:sldId id="2653"/>
            <p14:sldId id="2654"/>
            <p14:sldId id="2662"/>
            <p14:sldId id="4755"/>
            <p14:sldId id="4756"/>
            <p14:sldId id="4757"/>
            <p14:sldId id="4758"/>
            <p14:sldId id="4759"/>
            <p14:sldId id="4761"/>
            <p14:sldId id="4763"/>
            <p14:sldId id="4772"/>
            <p14:sldId id="4764"/>
            <p14:sldId id="4765"/>
            <p14:sldId id="4766"/>
            <p14:sldId id="4775"/>
            <p14:sldId id="4780"/>
            <p14:sldId id="4776"/>
            <p14:sldId id="4768"/>
            <p14:sldId id="4769"/>
            <p14:sldId id="4770"/>
            <p14:sldId id="4773"/>
            <p14:sldId id="4781"/>
            <p14:sldId id="4771"/>
            <p14:sldId id="4777"/>
            <p14:sldId id="4783"/>
            <p14:sldId id="4784"/>
            <p14:sldId id="4785"/>
            <p14:sldId id="4782"/>
            <p14:sldId id="4778"/>
            <p14:sldId id="4779"/>
            <p14:sldId id="4786"/>
            <p14:sldId id="4774"/>
            <p14:sldId id="47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6F5623-ADFC-0182-E2BB-649ECCBD8632}" name="Darren Torbic" initials="DT" userId="zPe9mFjZN6rMmS9OVCl4LvLxly21GF5vb+pU+FqMmkY=" providerId="None"/>
  <p188:author id="{D00173E3-3A10-371B-64C3-9897F2628ADA}" name="Sasahara,Fabio Garofalo" initials="SG" userId="S::fsasahara@UFL.EDU::1d9df05f-7354-4ec2-b966-7bbb78c10c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sahara,Fabio Garofalo" initials="SG" lastIdx="280" clrIdx="0">
    <p:extLst>
      <p:ext uri="{19B8F6BF-5375-455C-9EA6-DF929625EA0E}">
        <p15:presenceInfo xmlns:p15="http://schemas.microsoft.com/office/powerpoint/2012/main" userId="S::fsasahara@ufl.edu::1d9df05f-7354-4ec2-b966-7bbb78c10cbe" providerId="AD"/>
      </p:ext>
    </p:extLst>
  </p:cmAuthor>
  <p:cmAuthor id="2" name="Seyedbehzad Aghdashi" initials="SA" lastIdx="6" clrIdx="1">
    <p:extLst>
      <p:ext uri="{19B8F6BF-5375-455C-9EA6-DF929625EA0E}">
        <p15:presenceInfo xmlns:p15="http://schemas.microsoft.com/office/powerpoint/2012/main" userId="S::saghdashi@ufl.edu::2583cc38-59b7-46d0-b787-23c765fa30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99C2"/>
    <a:srgbClr val="7F7F7F"/>
    <a:srgbClr val="005496"/>
    <a:srgbClr val="F37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B26B66-2E0B-4E05-9CE3-CE32BCFB52E8}" v="4" dt="2023-09-15T15:08:02.971"/>
    <p1510:client id="{AAC68CC7-8B3B-4B84-B662-3645372A2966}" v="10" dt="2023-09-15T15:07:03.375"/>
    <p1510:client id="{DB889BD2-C294-47AC-B05B-82AB0406D957}" v="24" dt="2023-09-15T14:26:36.761"/>
    <p1510:client id="{DE3547D1-1774-41A6-8BF6-99FF91529A75}" v="16" dt="2023-09-14T21:12:30.7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5" autoAdjust="0"/>
    <p:restoredTop sz="96723" autoAdjust="0"/>
  </p:normalViewPr>
  <p:slideViewPr>
    <p:cSldViewPr snapToGrid="0">
      <p:cViewPr varScale="1">
        <p:scale>
          <a:sx n="75" d="100"/>
          <a:sy n="75" d="100"/>
        </p:scale>
        <p:origin x="720" y="60"/>
      </p:cViewPr>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p:scale>
          <a:sx n="1" d="2"/>
          <a:sy n="1" d="2"/>
        </p:scale>
        <p:origin x="3702" y="9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D857D4-0934-4015-AC49-E43A0812E23A}"/>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9872A194-18B8-48CB-94A4-A2DD0FAD883B}"/>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A23F02E-B13A-43E2-9920-0A916CAF308A}" type="datetimeFigureOut">
              <a:rPr lang="en-US" smtClean="0"/>
              <a:t>2/8/2024</a:t>
            </a:fld>
            <a:endParaRPr lang="en-US" dirty="0"/>
          </a:p>
        </p:txBody>
      </p:sp>
      <p:sp>
        <p:nvSpPr>
          <p:cNvPr id="4" name="Footer Placeholder 3">
            <a:extLst>
              <a:ext uri="{FF2B5EF4-FFF2-40B4-BE49-F238E27FC236}">
                <a16:creationId xmlns:a16="http://schemas.microsoft.com/office/drawing/2014/main" id="{B9246CF9-2728-48C9-B222-2FB534724836}"/>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F766F839-BB56-4908-A4C4-17C87A45E053}"/>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22F7CC0-9BF4-443C-8E38-886FEA5DC49E}" type="slidenum">
              <a:rPr lang="en-US" smtClean="0"/>
              <a:t>‹#›</a:t>
            </a:fld>
            <a:endParaRPr lang="en-US" dirty="0"/>
          </a:p>
        </p:txBody>
      </p:sp>
    </p:spTree>
    <p:extLst>
      <p:ext uri="{BB962C8B-B14F-4D97-AF65-F5344CB8AC3E}">
        <p14:creationId xmlns:p14="http://schemas.microsoft.com/office/powerpoint/2010/main" val="135828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1D046A4-8333-44CD-86CA-DF7936939D53}" type="datetimeFigureOut">
              <a:rPr lang="en-US" smtClean="0"/>
              <a:t>2/8/2024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D580893-5793-4FC9-8B96-09F4DB65C7A0}" type="slidenum">
              <a:rPr lang="en-US" smtClean="0"/>
              <a:t>‹#›</a:t>
            </a:fld>
            <a:endParaRPr lang="en-US" dirty="0"/>
          </a:p>
        </p:txBody>
      </p:sp>
    </p:spTree>
    <p:extLst>
      <p:ext uri="{BB962C8B-B14F-4D97-AF65-F5344CB8AC3E}">
        <p14:creationId xmlns:p14="http://schemas.microsoft.com/office/powerpoint/2010/main" val="1404499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80893-5793-4FC9-8B96-09F4DB65C7A0}" type="slidenum">
              <a:rPr lang="en-US" smtClean="0"/>
              <a:t>4</a:t>
            </a:fld>
            <a:endParaRPr lang="en-US" dirty="0"/>
          </a:p>
        </p:txBody>
      </p:sp>
    </p:spTree>
    <p:extLst>
      <p:ext uri="{BB962C8B-B14F-4D97-AF65-F5344CB8AC3E}">
        <p14:creationId xmlns:p14="http://schemas.microsoft.com/office/powerpoint/2010/main" val="1750952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542925" y="757238"/>
            <a:ext cx="6716713"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85372" indent="-302066">
              <a:defRPr>
                <a:solidFill>
                  <a:schemeClr val="tx1"/>
                </a:solidFill>
                <a:latin typeface="Arial" panose="020B0604020202020204" pitchFamily="34" charset="0"/>
              </a:defRPr>
            </a:lvl2pPr>
            <a:lvl3pPr marL="1208265" indent="-241653">
              <a:defRPr>
                <a:solidFill>
                  <a:schemeClr val="tx1"/>
                </a:solidFill>
                <a:latin typeface="Arial" panose="020B0604020202020204" pitchFamily="34" charset="0"/>
              </a:defRPr>
            </a:lvl3pPr>
            <a:lvl4pPr marL="1691571" indent="-241653">
              <a:defRPr>
                <a:solidFill>
                  <a:schemeClr val="tx1"/>
                </a:solidFill>
                <a:latin typeface="Arial" panose="020B0604020202020204" pitchFamily="34" charset="0"/>
              </a:defRPr>
            </a:lvl4pPr>
            <a:lvl5pPr marL="2174878" indent="-241653">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fld id="{47360247-0C58-42B4-9C70-081567AB0916}" type="slidenum">
              <a:rPr lang="en-US" altLang="en-US" smtClean="0"/>
              <a:pPr/>
              <a:t>5</a:t>
            </a:fld>
            <a:endParaRPr lang="en-US" altLang="en-US" dirty="0"/>
          </a:p>
        </p:txBody>
      </p:sp>
    </p:spTree>
    <p:extLst>
      <p:ext uri="{BB962C8B-B14F-4D97-AF65-F5344CB8AC3E}">
        <p14:creationId xmlns:p14="http://schemas.microsoft.com/office/powerpoint/2010/main" val="347705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542925" y="757238"/>
            <a:ext cx="6716713"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85372" indent="-302066">
              <a:defRPr>
                <a:solidFill>
                  <a:schemeClr val="tx1"/>
                </a:solidFill>
                <a:latin typeface="Arial" panose="020B0604020202020204" pitchFamily="34" charset="0"/>
              </a:defRPr>
            </a:lvl2pPr>
            <a:lvl3pPr marL="1208265" indent="-241653">
              <a:defRPr>
                <a:solidFill>
                  <a:schemeClr val="tx1"/>
                </a:solidFill>
                <a:latin typeface="Arial" panose="020B0604020202020204" pitchFamily="34" charset="0"/>
              </a:defRPr>
            </a:lvl3pPr>
            <a:lvl4pPr marL="1691571" indent="-241653">
              <a:defRPr>
                <a:solidFill>
                  <a:schemeClr val="tx1"/>
                </a:solidFill>
                <a:latin typeface="Arial" panose="020B0604020202020204" pitchFamily="34" charset="0"/>
              </a:defRPr>
            </a:lvl4pPr>
            <a:lvl5pPr marL="2174878" indent="-241653">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fld id="{47360247-0C58-42B4-9C70-081567AB0916}" type="slidenum">
              <a:rPr lang="en-US" altLang="en-US" smtClean="0"/>
              <a:pPr/>
              <a:t>6</a:t>
            </a:fld>
            <a:endParaRPr lang="en-US" altLang="en-US" dirty="0"/>
          </a:p>
        </p:txBody>
      </p:sp>
    </p:spTree>
    <p:extLst>
      <p:ext uri="{BB962C8B-B14F-4D97-AF65-F5344CB8AC3E}">
        <p14:creationId xmlns:p14="http://schemas.microsoft.com/office/powerpoint/2010/main" val="1381687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Slide Image Placeholder 1"/>
          <p:cNvSpPr>
            <a:spLocks noGrp="1" noRot="1" noChangeAspect="1" noTextEdit="1"/>
          </p:cNvSpPr>
          <p:nvPr>
            <p:ph type="sldImg"/>
          </p:nvPr>
        </p:nvSpPr>
        <p:spPr bwMode="auto">
          <a:xfrm>
            <a:off x="542925" y="757238"/>
            <a:ext cx="6716713" cy="37782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6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18635">
              <a:spcBef>
                <a:spcPct val="30000"/>
              </a:spcBef>
              <a:defRPr sz="1300">
                <a:solidFill>
                  <a:schemeClr val="tx1"/>
                </a:solidFill>
                <a:latin typeface="Calibri" panose="020F0502020204030204" pitchFamily="34" charset="0"/>
              </a:defRPr>
            </a:lvl1pPr>
            <a:lvl2pPr marL="785372" indent="-302066" defTabSz="1018635">
              <a:spcBef>
                <a:spcPct val="30000"/>
              </a:spcBef>
              <a:defRPr sz="1300">
                <a:solidFill>
                  <a:schemeClr val="tx1"/>
                </a:solidFill>
                <a:latin typeface="Calibri" panose="020F0502020204030204" pitchFamily="34" charset="0"/>
              </a:defRPr>
            </a:lvl2pPr>
            <a:lvl3pPr marL="1208265" indent="-241653" defTabSz="1018635">
              <a:spcBef>
                <a:spcPct val="30000"/>
              </a:spcBef>
              <a:defRPr sz="1300">
                <a:solidFill>
                  <a:schemeClr val="tx1"/>
                </a:solidFill>
                <a:latin typeface="Calibri" panose="020F0502020204030204" pitchFamily="34" charset="0"/>
              </a:defRPr>
            </a:lvl3pPr>
            <a:lvl4pPr marL="1691571" indent="-241653" defTabSz="1018635">
              <a:spcBef>
                <a:spcPct val="30000"/>
              </a:spcBef>
              <a:defRPr sz="1300">
                <a:solidFill>
                  <a:schemeClr val="tx1"/>
                </a:solidFill>
                <a:latin typeface="Calibri" panose="020F0502020204030204" pitchFamily="34" charset="0"/>
              </a:defRPr>
            </a:lvl4pPr>
            <a:lvl5pPr marL="2174878" indent="-241653" defTabSz="1018635">
              <a:spcBef>
                <a:spcPct val="30000"/>
              </a:spcBef>
              <a:defRPr sz="1300">
                <a:solidFill>
                  <a:schemeClr val="tx1"/>
                </a:solidFill>
                <a:latin typeface="Calibri" panose="020F0502020204030204" pitchFamily="34" charset="0"/>
              </a:defRPr>
            </a:lvl5pPr>
            <a:lvl6pPr marL="2658184" indent="-241653" defTabSz="1018635"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18635"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18635"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18635"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08E0241-0F28-4EB8-9497-D8590FC0265C}" type="slidenum">
              <a:rPr lang="en-US" altLang="en-US" sz="1400">
                <a:latin typeface="Arial" panose="020B0604020202020204" pitchFamily="34" charset="0"/>
              </a:rPr>
              <a:pPr>
                <a:spcBef>
                  <a:spcPct val="0"/>
                </a:spcBef>
              </a:pPr>
              <a:t>12</a:t>
            </a:fld>
            <a:endParaRPr lang="en-US" altLang="en-US" sz="1400" dirty="0">
              <a:latin typeface="Arial" panose="020B0604020202020204" pitchFamily="34" charset="0"/>
            </a:endParaRPr>
          </a:p>
        </p:txBody>
      </p:sp>
    </p:spTree>
    <p:extLst>
      <p:ext uri="{BB962C8B-B14F-4D97-AF65-F5344CB8AC3E}">
        <p14:creationId xmlns:p14="http://schemas.microsoft.com/office/powerpoint/2010/main" val="3189080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80893-5793-4FC9-8B96-09F4DB65C7A0}" type="slidenum">
              <a:rPr lang="en-US" smtClean="0"/>
              <a:t>13</a:t>
            </a:fld>
            <a:endParaRPr lang="en-US" dirty="0"/>
          </a:p>
        </p:txBody>
      </p:sp>
    </p:spTree>
    <p:extLst>
      <p:ext uri="{BB962C8B-B14F-4D97-AF65-F5344CB8AC3E}">
        <p14:creationId xmlns:p14="http://schemas.microsoft.com/office/powerpoint/2010/main" val="933859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FA7C7FAA-4B99-4435-955C-4F89BA44820E}"/>
              </a:ext>
            </a:extLst>
          </p:cNvPr>
          <p:cNvSpPr/>
          <p:nvPr userDrawn="1"/>
        </p:nvSpPr>
        <p:spPr>
          <a:xfrm rot="10800000">
            <a:off x="5334000" y="0"/>
            <a:ext cx="6858000" cy="6858000"/>
          </a:xfrm>
          <a:prstGeom prst="rtTriangle">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5">
            <a:extLst>
              <a:ext uri="{FF2B5EF4-FFF2-40B4-BE49-F238E27FC236}">
                <a16:creationId xmlns:a16="http://schemas.microsoft.com/office/drawing/2014/main" id="{AD91E736-FA53-4DA8-940C-A7F0D661256B}"/>
              </a:ext>
            </a:extLst>
          </p:cNvPr>
          <p:cNvSpPr>
            <a:spLocks noGrp="1"/>
          </p:cNvSpPr>
          <p:nvPr>
            <p:ph type="pic" sz="quarter" idx="14" hasCustomPrompt="1"/>
          </p:nvPr>
        </p:nvSpPr>
        <p:spPr>
          <a:xfrm>
            <a:off x="5055866" y="-1"/>
            <a:ext cx="7138222" cy="6858001"/>
          </a:xfrm>
          <a:custGeom>
            <a:avLst/>
            <a:gdLst>
              <a:gd name="connsiteX0" fmla="*/ 0 w 7136134"/>
              <a:gd name="connsiteY0" fmla="*/ 0 h 6858001"/>
              <a:gd name="connsiteX1" fmla="*/ 7136134 w 7136134"/>
              <a:gd name="connsiteY1" fmla="*/ 0 h 6858001"/>
              <a:gd name="connsiteX2" fmla="*/ 7136134 w 7136134"/>
              <a:gd name="connsiteY2" fmla="*/ 6858001 h 6858001"/>
              <a:gd name="connsiteX3" fmla="*/ 0 w 7136134"/>
              <a:gd name="connsiteY3" fmla="*/ 6858001 h 6858001"/>
              <a:gd name="connsiteX4" fmla="*/ 0 w 7136134"/>
              <a:gd name="connsiteY4" fmla="*/ 0 h 6858001"/>
              <a:gd name="connsiteX0" fmla="*/ 0 w 7136134"/>
              <a:gd name="connsiteY0" fmla="*/ 0 h 6863227"/>
              <a:gd name="connsiteX1" fmla="*/ 7136134 w 7136134"/>
              <a:gd name="connsiteY1" fmla="*/ 0 h 6863227"/>
              <a:gd name="connsiteX2" fmla="*/ 7136134 w 7136134"/>
              <a:gd name="connsiteY2" fmla="*/ 6858001 h 6863227"/>
              <a:gd name="connsiteX3" fmla="*/ 6865838 w 7136134"/>
              <a:gd name="connsiteY3" fmla="*/ 6863227 h 6863227"/>
              <a:gd name="connsiteX4" fmla="*/ 0 w 7136134"/>
              <a:gd name="connsiteY4" fmla="*/ 0 h 6863227"/>
              <a:gd name="connsiteX0" fmla="*/ 0 w 7136134"/>
              <a:gd name="connsiteY0" fmla="*/ 0 h 6858001"/>
              <a:gd name="connsiteX1" fmla="*/ 7136134 w 7136134"/>
              <a:gd name="connsiteY1" fmla="*/ 0 h 6858001"/>
              <a:gd name="connsiteX2" fmla="*/ 7136134 w 7136134"/>
              <a:gd name="connsiteY2" fmla="*/ 6858001 h 6858001"/>
              <a:gd name="connsiteX3" fmla="*/ 6818733 w 7136134"/>
              <a:gd name="connsiteY3" fmla="*/ 6816122 h 6858001"/>
              <a:gd name="connsiteX4" fmla="*/ 0 w 7136134"/>
              <a:gd name="connsiteY4" fmla="*/ 0 h 6858001"/>
              <a:gd name="connsiteX0" fmla="*/ 0 w 7136134"/>
              <a:gd name="connsiteY0" fmla="*/ 0 h 6858001"/>
              <a:gd name="connsiteX1" fmla="*/ 7136134 w 7136134"/>
              <a:gd name="connsiteY1" fmla="*/ 0 h 6858001"/>
              <a:gd name="connsiteX2" fmla="*/ 7136134 w 7136134"/>
              <a:gd name="connsiteY2" fmla="*/ 6858001 h 6858001"/>
              <a:gd name="connsiteX3" fmla="*/ 6863067 w 7136134"/>
              <a:gd name="connsiteY3" fmla="*/ 6857686 h 6858001"/>
              <a:gd name="connsiteX4" fmla="*/ 0 w 7136134"/>
              <a:gd name="connsiteY4" fmla="*/ 0 h 6858001"/>
              <a:gd name="connsiteX0" fmla="*/ 0 w 7138222"/>
              <a:gd name="connsiteY0" fmla="*/ 0 h 6858001"/>
              <a:gd name="connsiteX1" fmla="*/ 7136134 w 7138222"/>
              <a:gd name="connsiteY1" fmla="*/ 0 h 6858001"/>
              <a:gd name="connsiteX2" fmla="*/ 7138222 w 7138222"/>
              <a:gd name="connsiteY2" fmla="*/ 3363239 h 6858001"/>
              <a:gd name="connsiteX3" fmla="*/ 7136134 w 7138222"/>
              <a:gd name="connsiteY3" fmla="*/ 6858001 h 6858001"/>
              <a:gd name="connsiteX4" fmla="*/ 6863067 w 7138222"/>
              <a:gd name="connsiteY4" fmla="*/ 6857686 h 6858001"/>
              <a:gd name="connsiteX5" fmla="*/ 0 w 7138222"/>
              <a:gd name="connsiteY5" fmla="*/ 0 h 6858001"/>
              <a:gd name="connsiteX0" fmla="*/ 0 w 7138222"/>
              <a:gd name="connsiteY0" fmla="*/ 12525 h 6870526"/>
              <a:gd name="connsiteX1" fmla="*/ 3756194 w 7138222"/>
              <a:gd name="connsiteY1" fmla="*/ 0 h 6870526"/>
              <a:gd name="connsiteX2" fmla="*/ 7136134 w 7138222"/>
              <a:gd name="connsiteY2" fmla="*/ 12525 h 6870526"/>
              <a:gd name="connsiteX3" fmla="*/ 7138222 w 7138222"/>
              <a:gd name="connsiteY3" fmla="*/ 3375764 h 6870526"/>
              <a:gd name="connsiteX4" fmla="*/ 7136134 w 7138222"/>
              <a:gd name="connsiteY4" fmla="*/ 6870526 h 6870526"/>
              <a:gd name="connsiteX5" fmla="*/ 6863067 w 7138222"/>
              <a:gd name="connsiteY5" fmla="*/ 6870211 h 6870526"/>
              <a:gd name="connsiteX6" fmla="*/ 0 w 7138222"/>
              <a:gd name="connsiteY6" fmla="*/ 12525 h 6870526"/>
              <a:gd name="connsiteX0" fmla="*/ 0 w 7138222"/>
              <a:gd name="connsiteY0" fmla="*/ 12525 h 6870526"/>
              <a:gd name="connsiteX1" fmla="*/ 3756194 w 7138222"/>
              <a:gd name="connsiteY1" fmla="*/ 0 h 6870526"/>
              <a:gd name="connsiteX2" fmla="*/ 7138222 w 7138222"/>
              <a:gd name="connsiteY2" fmla="*/ 3375764 h 6870526"/>
              <a:gd name="connsiteX3" fmla="*/ 7136134 w 7138222"/>
              <a:gd name="connsiteY3" fmla="*/ 6870526 h 6870526"/>
              <a:gd name="connsiteX4" fmla="*/ 6863067 w 7138222"/>
              <a:gd name="connsiteY4" fmla="*/ 6870211 h 6870526"/>
              <a:gd name="connsiteX5" fmla="*/ 0 w 7138222"/>
              <a:gd name="connsiteY5" fmla="*/ 12525 h 6870526"/>
              <a:gd name="connsiteX0" fmla="*/ 0 w 7138222"/>
              <a:gd name="connsiteY0" fmla="*/ 0 h 6858001"/>
              <a:gd name="connsiteX1" fmla="*/ 3749370 w 7138222"/>
              <a:gd name="connsiteY1" fmla="*/ 83010 h 6858001"/>
              <a:gd name="connsiteX2" fmla="*/ 7138222 w 7138222"/>
              <a:gd name="connsiteY2" fmla="*/ 3363239 h 6858001"/>
              <a:gd name="connsiteX3" fmla="*/ 7136134 w 7138222"/>
              <a:gd name="connsiteY3" fmla="*/ 6858001 h 6858001"/>
              <a:gd name="connsiteX4" fmla="*/ 6863067 w 7138222"/>
              <a:gd name="connsiteY4" fmla="*/ 6857686 h 6858001"/>
              <a:gd name="connsiteX5" fmla="*/ 0 w 7138222"/>
              <a:gd name="connsiteY5" fmla="*/ 0 h 6858001"/>
              <a:gd name="connsiteX0" fmla="*/ 0 w 7138222"/>
              <a:gd name="connsiteY0" fmla="*/ 0 h 6858001"/>
              <a:gd name="connsiteX1" fmla="*/ 3759606 w 7138222"/>
              <a:gd name="connsiteY1" fmla="*/ 1123 h 6858001"/>
              <a:gd name="connsiteX2" fmla="*/ 7138222 w 7138222"/>
              <a:gd name="connsiteY2" fmla="*/ 3363239 h 6858001"/>
              <a:gd name="connsiteX3" fmla="*/ 7136134 w 7138222"/>
              <a:gd name="connsiteY3" fmla="*/ 6858001 h 6858001"/>
              <a:gd name="connsiteX4" fmla="*/ 6863067 w 7138222"/>
              <a:gd name="connsiteY4" fmla="*/ 6857686 h 6858001"/>
              <a:gd name="connsiteX5" fmla="*/ 0 w 7138222"/>
              <a:gd name="connsiteY5" fmla="*/ 0 h 6858001"/>
              <a:gd name="connsiteX0" fmla="*/ 0 w 7138222"/>
              <a:gd name="connsiteY0" fmla="*/ 0 h 6858001"/>
              <a:gd name="connsiteX1" fmla="*/ 3759606 w 7138222"/>
              <a:gd name="connsiteY1" fmla="*/ 1123 h 6858001"/>
              <a:gd name="connsiteX2" fmla="*/ 7138222 w 7138222"/>
              <a:gd name="connsiteY2" fmla="*/ 3387123 h 6858001"/>
              <a:gd name="connsiteX3" fmla="*/ 7136134 w 7138222"/>
              <a:gd name="connsiteY3" fmla="*/ 6858001 h 6858001"/>
              <a:gd name="connsiteX4" fmla="*/ 6863067 w 7138222"/>
              <a:gd name="connsiteY4" fmla="*/ 6857686 h 6858001"/>
              <a:gd name="connsiteX5" fmla="*/ 0 w 7138222"/>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8222" h="6858001">
                <a:moveTo>
                  <a:pt x="0" y="0"/>
                </a:moveTo>
                <a:lnTo>
                  <a:pt x="3759606" y="1123"/>
                </a:lnTo>
                <a:lnTo>
                  <a:pt x="7138222" y="3387123"/>
                </a:lnTo>
                <a:lnTo>
                  <a:pt x="7136134" y="6858001"/>
                </a:lnTo>
                <a:lnTo>
                  <a:pt x="6863067" y="6857686"/>
                </a:lnTo>
                <a:lnTo>
                  <a:pt x="0" y="0"/>
                </a:lnTo>
                <a:close/>
              </a:path>
            </a:pathLst>
          </a:custGeom>
          <a:solidFill>
            <a:schemeClr val="bg1">
              <a:lumMod val="95000"/>
            </a:schemeClr>
          </a:solidFill>
          <a:ln>
            <a:noFill/>
          </a:ln>
        </p:spPr>
        <p:txBody>
          <a:bodyPr anchor="ctr"/>
          <a:lstStyle>
            <a:lvl1pPr marL="0" indent="0" algn="ctr">
              <a:buNone/>
              <a:defRPr b="1">
                <a:solidFill>
                  <a:schemeClr val="accent1"/>
                </a:solidFill>
              </a:defRPr>
            </a:lvl1pPr>
          </a:lstStyle>
          <a:p>
            <a:r>
              <a:rPr lang="en-US" dirty="0"/>
              <a:t>Click icon to add image</a:t>
            </a:r>
          </a:p>
        </p:txBody>
      </p:sp>
      <p:sp>
        <p:nvSpPr>
          <p:cNvPr id="9" name="Right Triangle 8">
            <a:extLst>
              <a:ext uri="{FF2B5EF4-FFF2-40B4-BE49-F238E27FC236}">
                <a16:creationId xmlns:a16="http://schemas.microsoft.com/office/drawing/2014/main" id="{4148A3C0-4E7C-48C9-90AF-7A1A17746EBB}"/>
              </a:ext>
            </a:extLst>
          </p:cNvPr>
          <p:cNvSpPr/>
          <p:nvPr userDrawn="1"/>
        </p:nvSpPr>
        <p:spPr>
          <a:xfrm>
            <a:off x="0" y="4524702"/>
            <a:ext cx="2333297" cy="2333297"/>
          </a:xfrm>
          <a:prstGeom prst="rtTriangle">
            <a:avLst/>
          </a:prstGeom>
          <a:solidFill>
            <a:srgbClr val="F37021">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EA75C4B8-8F1E-4B52-A220-9AF3CD651123}"/>
              </a:ext>
            </a:extLst>
          </p:cNvPr>
          <p:cNvCxnSpPr>
            <a:cxnSpLocks/>
          </p:cNvCxnSpPr>
          <p:nvPr userDrawn="1"/>
        </p:nvCxnSpPr>
        <p:spPr>
          <a:xfrm>
            <a:off x="1286117" y="2100739"/>
            <a:ext cx="950976" cy="0"/>
          </a:xfrm>
          <a:prstGeom prst="line">
            <a:avLst/>
          </a:prstGeom>
          <a:ln w="9525">
            <a:solidFill>
              <a:srgbClr val="F37021"/>
            </a:solidFill>
          </a:ln>
        </p:spPr>
        <p:style>
          <a:lnRef idx="1">
            <a:schemeClr val="accent1"/>
          </a:lnRef>
          <a:fillRef idx="0">
            <a:schemeClr val="accent1"/>
          </a:fillRef>
          <a:effectRef idx="0">
            <a:schemeClr val="accent1"/>
          </a:effectRef>
          <a:fontRef idx="minor">
            <a:schemeClr val="tx1"/>
          </a:fontRef>
        </p:style>
      </p:cxnSp>
      <p:sp>
        <p:nvSpPr>
          <p:cNvPr id="12" name="Title 19">
            <a:extLst>
              <a:ext uri="{FF2B5EF4-FFF2-40B4-BE49-F238E27FC236}">
                <a16:creationId xmlns:a16="http://schemas.microsoft.com/office/drawing/2014/main" id="{D6D58C7B-2F27-46DD-8286-4F06CF030015}"/>
              </a:ext>
            </a:extLst>
          </p:cNvPr>
          <p:cNvSpPr>
            <a:spLocks noGrp="1"/>
          </p:cNvSpPr>
          <p:nvPr>
            <p:ph type="title" hasCustomPrompt="1"/>
          </p:nvPr>
        </p:nvSpPr>
        <p:spPr>
          <a:xfrm>
            <a:off x="1219200" y="2262321"/>
            <a:ext cx="6246725" cy="1133402"/>
          </a:xfrm>
        </p:spPr>
        <p:txBody>
          <a:bodyPr/>
          <a:lstStyle>
            <a:lvl1pPr>
              <a:lnSpc>
                <a:spcPct val="100000"/>
              </a:lnSpc>
              <a:defRPr/>
            </a:lvl1pPr>
          </a:lstStyle>
          <a:p>
            <a:r>
              <a:rPr lang="en-US" dirty="0"/>
              <a:t>Main Title</a:t>
            </a:r>
            <a:br>
              <a:rPr lang="en-US" dirty="0"/>
            </a:br>
            <a:r>
              <a:rPr lang="en-US" dirty="0"/>
              <a:t>Second Line</a:t>
            </a:r>
          </a:p>
        </p:txBody>
      </p:sp>
      <p:sp>
        <p:nvSpPr>
          <p:cNvPr id="13" name="Subtitle 2">
            <a:extLst>
              <a:ext uri="{FF2B5EF4-FFF2-40B4-BE49-F238E27FC236}">
                <a16:creationId xmlns:a16="http://schemas.microsoft.com/office/drawing/2014/main" id="{4BE349C7-4BF0-4BD0-A242-752D7B7EE22F}"/>
              </a:ext>
            </a:extLst>
          </p:cNvPr>
          <p:cNvSpPr>
            <a:spLocks noGrp="1"/>
          </p:cNvSpPr>
          <p:nvPr>
            <p:ph type="subTitle" idx="1" hasCustomPrompt="1"/>
          </p:nvPr>
        </p:nvSpPr>
        <p:spPr>
          <a:xfrm>
            <a:off x="1219200" y="3395725"/>
            <a:ext cx="6246725" cy="895490"/>
          </a:xfrm>
          <a:prstGeom prst="rect">
            <a:avLst/>
          </a:prstGeom>
        </p:spPr>
        <p:txBody>
          <a:bodyPr>
            <a:normAutofit/>
          </a:bodyPr>
          <a:lstStyle>
            <a:lvl1pPr marL="0" indent="0" algn="l">
              <a:lnSpc>
                <a:spcPct val="100000"/>
              </a:lnSpc>
              <a:spcBef>
                <a:spcPts val="0"/>
              </a:spcBef>
              <a:buNone/>
              <a:defRPr sz="1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US" sz="1400" b="1" dirty="0">
                <a:solidFill>
                  <a:srgbClr val="005496"/>
                </a:solidFill>
                <a:latin typeface="Arial" panose="020B0604020202020204" pitchFamily="34" charset="0"/>
                <a:cs typeface="Arial" panose="020B0604020202020204" pitchFamily="34" charset="0"/>
              </a:rPr>
              <a:t>Subtitle or further description,</a:t>
            </a:r>
          </a:p>
          <a:p>
            <a:pPr algn="l"/>
            <a:r>
              <a:rPr lang="en-US" sz="1400" b="1" dirty="0">
                <a:solidFill>
                  <a:srgbClr val="005496"/>
                </a:solidFill>
                <a:latin typeface="Arial" panose="020B0604020202020204" pitchFamily="34" charset="0"/>
                <a:cs typeface="Arial" panose="020B0604020202020204" pitchFamily="34" charset="0"/>
              </a:rPr>
              <a:t>As necessary – can be multiple lines</a:t>
            </a:r>
          </a:p>
        </p:txBody>
      </p:sp>
      <p:sp>
        <p:nvSpPr>
          <p:cNvPr id="14" name="Text Placeholder 21">
            <a:extLst>
              <a:ext uri="{FF2B5EF4-FFF2-40B4-BE49-F238E27FC236}">
                <a16:creationId xmlns:a16="http://schemas.microsoft.com/office/drawing/2014/main" id="{3D55225E-520E-4579-8406-F34D2AA1AB4E}"/>
              </a:ext>
            </a:extLst>
          </p:cNvPr>
          <p:cNvSpPr>
            <a:spLocks noGrp="1"/>
          </p:cNvSpPr>
          <p:nvPr>
            <p:ph type="body" sz="quarter" idx="15" hasCustomPrompt="1"/>
          </p:nvPr>
        </p:nvSpPr>
        <p:spPr>
          <a:xfrm>
            <a:off x="1219200" y="4330134"/>
            <a:ext cx="6246725" cy="952988"/>
          </a:xfrm>
          <a:prstGeom prst="rect">
            <a:avLst/>
          </a:prstGeom>
        </p:spPr>
        <p:txBody>
          <a:bodyPr>
            <a:normAutofit/>
          </a:bodyPr>
          <a:lstStyle>
            <a:lvl1pPr marL="0" indent="0">
              <a:lnSpc>
                <a:spcPct val="150000"/>
              </a:lnSpc>
              <a:spcBef>
                <a:spcPts val="0"/>
              </a:spcBef>
              <a:buNone/>
              <a:defRPr sz="1100" b="1">
                <a:solidFill>
                  <a:schemeClr val="tx1"/>
                </a:solidFill>
                <a:latin typeface="Arial" panose="020B0604020202020204" pitchFamily="34" charset="0"/>
                <a:cs typeface="Arial" panose="020B0604020202020204" pitchFamily="34" charset="0"/>
              </a:defRPr>
            </a:lvl1pPr>
          </a:lstStyle>
          <a:p>
            <a:pPr algn="l">
              <a:lnSpc>
                <a:spcPct val="150000"/>
              </a:lnSpc>
            </a:pPr>
            <a:r>
              <a:rPr lang="en-US" sz="1100" b="1" dirty="0">
                <a:solidFill>
                  <a:schemeClr val="tx1"/>
                </a:solidFill>
                <a:latin typeface="Arial" panose="020B0604020202020204" pitchFamily="34" charset="0"/>
                <a:cs typeface="Arial" panose="020B0604020202020204" pitchFamily="34" charset="0"/>
              </a:rPr>
              <a:t>PRESENTER NAME, DATE, </a:t>
            </a:r>
          </a:p>
          <a:p>
            <a:pPr algn="l">
              <a:lnSpc>
                <a:spcPct val="150000"/>
              </a:lnSpc>
            </a:pPr>
            <a:r>
              <a:rPr lang="en-US" sz="1100" b="1" dirty="0">
                <a:solidFill>
                  <a:schemeClr val="tx1"/>
                </a:solidFill>
                <a:latin typeface="Arial" panose="020B0604020202020204" pitchFamily="34" charset="0"/>
                <a:cs typeface="Arial" panose="020B0604020202020204" pitchFamily="34" charset="0"/>
              </a:rPr>
              <a:t>OR OTHER ADDITIONAL</a:t>
            </a:r>
          </a:p>
          <a:p>
            <a:pPr algn="l">
              <a:lnSpc>
                <a:spcPct val="150000"/>
              </a:lnSpc>
            </a:pPr>
            <a:r>
              <a:rPr lang="en-US" sz="1100" b="1" dirty="0">
                <a:solidFill>
                  <a:schemeClr val="tx1"/>
                </a:solidFill>
                <a:latin typeface="Arial" panose="020B0604020202020204" pitchFamily="34" charset="0"/>
                <a:cs typeface="Arial" panose="020B0604020202020204" pitchFamily="34" charset="0"/>
              </a:rPr>
              <a:t>INFORMATION</a:t>
            </a:r>
          </a:p>
        </p:txBody>
      </p:sp>
      <p:pic>
        <p:nvPicPr>
          <p:cNvPr id="17" name="Picture 16" descr="Text&#10;&#10;Description automatically generated">
            <a:extLst>
              <a:ext uri="{FF2B5EF4-FFF2-40B4-BE49-F238E27FC236}">
                <a16:creationId xmlns:a16="http://schemas.microsoft.com/office/drawing/2014/main" id="{ADD9851E-EDA4-4EEF-AF6B-9115D6FEC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297" y="6178833"/>
            <a:ext cx="2085986" cy="320100"/>
          </a:xfrm>
          <a:prstGeom prst="rect">
            <a:avLst/>
          </a:prstGeom>
        </p:spPr>
      </p:pic>
    </p:spTree>
    <p:extLst>
      <p:ext uri="{BB962C8B-B14F-4D97-AF65-F5344CB8AC3E}">
        <p14:creationId xmlns:p14="http://schemas.microsoft.com/office/powerpoint/2010/main" val="54313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ylized 01">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E222C826-970F-4AAD-B76B-060A60EA4AA2}"/>
              </a:ext>
            </a:extLst>
          </p:cNvPr>
          <p:cNvSpPr/>
          <p:nvPr userDrawn="1"/>
        </p:nvSpPr>
        <p:spPr>
          <a:xfrm flipH="1">
            <a:off x="9228043" y="776130"/>
            <a:ext cx="2963956" cy="6096601"/>
          </a:xfrm>
          <a:prstGeom prst="rtTriangle">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8D14253A-1FCE-4885-A501-527BCCC80B6E}"/>
              </a:ext>
            </a:extLst>
          </p:cNvPr>
          <p:cNvSpPr/>
          <p:nvPr userDrawn="1"/>
        </p:nvSpPr>
        <p:spPr>
          <a:xfrm rot="16200000" flipH="1">
            <a:off x="9144974" y="449965"/>
            <a:ext cx="3496993" cy="2597068"/>
          </a:xfrm>
          <a:prstGeom prst="rtTriangle">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a:extLst>
              <a:ext uri="{FF2B5EF4-FFF2-40B4-BE49-F238E27FC236}">
                <a16:creationId xmlns:a16="http://schemas.microsoft.com/office/drawing/2014/main" id="{585A3761-8AAE-459C-BA2D-416CE9EE1259}"/>
              </a:ext>
            </a:extLst>
          </p:cNvPr>
          <p:cNvSpPr>
            <a:spLocks noGrp="1"/>
          </p:cNvSpPr>
          <p:nvPr>
            <p:ph type="body" idx="1" hasCustomPrompt="1"/>
          </p:nvPr>
        </p:nvSpPr>
        <p:spPr>
          <a:xfrm>
            <a:off x="889347" y="3013602"/>
            <a:ext cx="8259929" cy="1786998"/>
          </a:xfrm>
          <a:prstGeom prst="rect">
            <a:avLst/>
          </a:prstGeom>
        </p:spPr>
        <p:txBody>
          <a:bodyPr>
            <a:normAutofit/>
          </a:bodyPr>
          <a:lstStyle>
            <a:lvl1pPr marL="0" indent="0">
              <a:lnSpc>
                <a:spcPct val="150000"/>
              </a:lnSpc>
              <a:spcBef>
                <a:spcPts val="0"/>
              </a:spcBef>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 common use of stylized slides include providing a moment to pause, such as asking questions, highlighting a point, or having a recap.</a:t>
            </a:r>
          </a:p>
        </p:txBody>
      </p:sp>
      <p:sp>
        <p:nvSpPr>
          <p:cNvPr id="12" name="Title 1">
            <a:extLst>
              <a:ext uri="{FF2B5EF4-FFF2-40B4-BE49-F238E27FC236}">
                <a16:creationId xmlns:a16="http://schemas.microsoft.com/office/drawing/2014/main" id="{6B7DD795-E571-4CA0-AFE6-C81601A5954C}"/>
              </a:ext>
            </a:extLst>
          </p:cNvPr>
          <p:cNvSpPr>
            <a:spLocks noGrp="1"/>
          </p:cNvSpPr>
          <p:nvPr>
            <p:ph type="title" hasCustomPrompt="1"/>
          </p:nvPr>
        </p:nvSpPr>
        <p:spPr>
          <a:xfrm>
            <a:off x="889346" y="1660067"/>
            <a:ext cx="8259929" cy="804862"/>
          </a:xfrm>
        </p:spPr>
        <p:txBody>
          <a:bodyPr anchor="b">
            <a:normAutofit/>
          </a:bodyPr>
          <a:lstStyle>
            <a:lvl1pPr>
              <a:lnSpc>
                <a:spcPct val="100000"/>
              </a:lnSpc>
              <a:defRPr sz="2200"/>
            </a:lvl1pPr>
          </a:lstStyle>
          <a:p>
            <a:r>
              <a:rPr lang="en-US" dirty="0"/>
              <a:t>Content Headline</a:t>
            </a:r>
            <a:br>
              <a:rPr lang="en-US" dirty="0"/>
            </a:br>
            <a:r>
              <a:rPr lang="en-US" dirty="0"/>
              <a:t>Second line as needed</a:t>
            </a:r>
          </a:p>
        </p:txBody>
      </p:sp>
    </p:spTree>
    <p:extLst>
      <p:ext uri="{BB962C8B-B14F-4D97-AF65-F5344CB8AC3E}">
        <p14:creationId xmlns:p14="http://schemas.microsoft.com/office/powerpoint/2010/main" val="136435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ylized 02">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3C6FC96B-3AD9-4365-BB2E-6D97170C4391}"/>
              </a:ext>
            </a:extLst>
          </p:cNvPr>
          <p:cNvSpPr/>
          <p:nvPr userDrawn="1"/>
        </p:nvSpPr>
        <p:spPr>
          <a:xfrm rot="16200000">
            <a:off x="9401605" y="4067603"/>
            <a:ext cx="2790396" cy="2790396"/>
          </a:xfrm>
          <a:prstGeom prst="rtTriangl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8B28DBE5-A60A-40E6-9C54-B4734D19D3C5}"/>
              </a:ext>
            </a:extLst>
          </p:cNvPr>
          <p:cNvGrpSpPr/>
          <p:nvPr userDrawn="1"/>
        </p:nvGrpSpPr>
        <p:grpSpPr>
          <a:xfrm>
            <a:off x="5049247" y="0"/>
            <a:ext cx="7143211" cy="6869574"/>
            <a:chOff x="5060823" y="-1"/>
            <a:chExt cx="7131176" cy="6858000"/>
          </a:xfrm>
        </p:grpSpPr>
        <p:sp>
          <p:nvSpPr>
            <p:cNvPr id="9" name="Rectangle 8">
              <a:extLst>
                <a:ext uri="{FF2B5EF4-FFF2-40B4-BE49-F238E27FC236}">
                  <a16:creationId xmlns:a16="http://schemas.microsoft.com/office/drawing/2014/main" id="{1FE16593-3653-420C-AE8F-CF70703C9B78}"/>
                </a:ext>
              </a:extLst>
            </p:cNvPr>
            <p:cNvSpPr/>
            <p:nvPr/>
          </p:nvSpPr>
          <p:spPr>
            <a:xfrm flipH="1">
              <a:off x="11918820" y="-1"/>
              <a:ext cx="273179" cy="6858000"/>
            </a:xfrm>
            <a:prstGeom prst="rect">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E5DA2305-B882-4C29-A666-34DBBC2C7DF7}"/>
                </a:ext>
              </a:extLst>
            </p:cNvPr>
            <p:cNvSpPr/>
            <p:nvPr/>
          </p:nvSpPr>
          <p:spPr>
            <a:xfrm rot="16200000" flipH="1">
              <a:off x="5060823" y="-1"/>
              <a:ext cx="6858000" cy="6858000"/>
            </a:xfrm>
            <a:prstGeom prst="rtTriangle">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ight Triangle 10">
            <a:extLst>
              <a:ext uri="{FF2B5EF4-FFF2-40B4-BE49-F238E27FC236}">
                <a16:creationId xmlns:a16="http://schemas.microsoft.com/office/drawing/2014/main" id="{DA9FF8A8-0632-4AD1-B6FF-DBB2F456A770}"/>
              </a:ext>
            </a:extLst>
          </p:cNvPr>
          <p:cNvSpPr/>
          <p:nvPr userDrawn="1"/>
        </p:nvSpPr>
        <p:spPr>
          <a:xfrm>
            <a:off x="0" y="4510463"/>
            <a:ext cx="2362268" cy="2362268"/>
          </a:xfrm>
          <a:prstGeom prst="rtTriangle">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9952BC4C-BCB1-4C7F-9CF8-43D17B8CA006}"/>
              </a:ext>
            </a:extLst>
          </p:cNvPr>
          <p:cNvSpPr>
            <a:spLocks noGrp="1"/>
          </p:cNvSpPr>
          <p:nvPr>
            <p:ph type="title" hasCustomPrompt="1"/>
          </p:nvPr>
        </p:nvSpPr>
        <p:spPr>
          <a:xfrm>
            <a:off x="1066800" y="1660067"/>
            <a:ext cx="5486400" cy="804862"/>
          </a:xfrm>
        </p:spPr>
        <p:txBody>
          <a:bodyPr>
            <a:normAutofit/>
          </a:bodyPr>
          <a:lstStyle>
            <a:lvl1pPr>
              <a:lnSpc>
                <a:spcPct val="100000"/>
              </a:lnSpc>
              <a:defRPr sz="2200"/>
            </a:lvl1pPr>
          </a:lstStyle>
          <a:p>
            <a:r>
              <a:rPr lang="en-US" dirty="0"/>
              <a:t>Content Headline</a:t>
            </a:r>
            <a:br>
              <a:rPr lang="en-US" dirty="0"/>
            </a:br>
            <a:r>
              <a:rPr lang="en-US" dirty="0"/>
              <a:t>Second line as needed</a:t>
            </a:r>
          </a:p>
        </p:txBody>
      </p:sp>
      <p:sp>
        <p:nvSpPr>
          <p:cNvPr id="13" name="Text Placeholder 2">
            <a:extLst>
              <a:ext uri="{FF2B5EF4-FFF2-40B4-BE49-F238E27FC236}">
                <a16:creationId xmlns:a16="http://schemas.microsoft.com/office/drawing/2014/main" id="{7D766F89-0DC5-4777-B529-79381077CF26}"/>
              </a:ext>
            </a:extLst>
          </p:cNvPr>
          <p:cNvSpPr>
            <a:spLocks noGrp="1"/>
          </p:cNvSpPr>
          <p:nvPr>
            <p:ph type="body" idx="1" hasCustomPrompt="1"/>
          </p:nvPr>
        </p:nvSpPr>
        <p:spPr>
          <a:xfrm>
            <a:off x="1066800" y="3013602"/>
            <a:ext cx="6695269" cy="2362268"/>
          </a:xfrm>
          <a:prstGeom prst="rect">
            <a:avLst/>
          </a:prstGeom>
        </p:spPr>
        <p:txBody>
          <a:bodyPr>
            <a:normAutofit/>
          </a:bodyPr>
          <a:lstStyle>
            <a:lvl1pPr marL="0" indent="0">
              <a:lnSpc>
                <a:spcPct val="150000"/>
              </a:lnSpc>
              <a:spcBef>
                <a:spcPts val="0"/>
              </a:spcBef>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 common use of stylized slides include providing a moment to pause, such as asking questions, highlighting a point, or having a recap.</a:t>
            </a:r>
          </a:p>
        </p:txBody>
      </p:sp>
    </p:spTree>
    <p:extLst>
      <p:ext uri="{BB962C8B-B14F-4D97-AF65-F5344CB8AC3E}">
        <p14:creationId xmlns:p14="http://schemas.microsoft.com/office/powerpoint/2010/main" val="1529212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ylized 0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A1AC53D-16C0-428C-86EB-145D1945024C}"/>
              </a:ext>
            </a:extLst>
          </p:cNvPr>
          <p:cNvSpPr>
            <a:spLocks noGrp="1"/>
          </p:cNvSpPr>
          <p:nvPr>
            <p:ph type="dt" sz="half" idx="10"/>
          </p:nvPr>
        </p:nvSpPr>
        <p:spPr/>
        <p:txBody>
          <a:bodyPr/>
          <a:lstStyle/>
          <a:p>
            <a:fld id="{1E9C66F3-D669-4E74-9324-220A86DC9376}" type="datetime1">
              <a:rPr lang="en-US" smtClean="0"/>
              <a:t>2/8/2024</a:t>
            </a:fld>
            <a:endParaRPr lang="en-US" dirty="0"/>
          </a:p>
        </p:txBody>
      </p:sp>
      <p:sp>
        <p:nvSpPr>
          <p:cNvPr id="4" name="Footer Placeholder 3">
            <a:extLst>
              <a:ext uri="{FF2B5EF4-FFF2-40B4-BE49-F238E27FC236}">
                <a16:creationId xmlns:a16="http://schemas.microsoft.com/office/drawing/2014/main" id="{CAB8489D-773B-4253-891E-7D62C30F6B83}"/>
              </a:ext>
            </a:extLst>
          </p:cNvPr>
          <p:cNvSpPr>
            <a:spLocks noGrp="1"/>
          </p:cNvSpPr>
          <p:nvPr>
            <p:ph type="ftr" sz="quarter" idx="11"/>
          </p:nvPr>
        </p:nvSpPr>
        <p:spPr>
          <a:xfrm>
            <a:off x="7575259" y="6390216"/>
            <a:ext cx="3778541" cy="365125"/>
          </a:xfrm>
          <a:prstGeom prst="rect">
            <a:avLst/>
          </a:prstGeom>
        </p:spPr>
        <p:txBody>
          <a:bodyPr/>
          <a:lstStyle/>
          <a:p>
            <a:r>
              <a:rPr lang="en-US" dirty="0"/>
              <a:t>Copyright © University of Florida</a:t>
            </a:r>
          </a:p>
        </p:txBody>
      </p:sp>
      <p:sp>
        <p:nvSpPr>
          <p:cNvPr id="5" name="Slide Number Placeholder 4">
            <a:extLst>
              <a:ext uri="{FF2B5EF4-FFF2-40B4-BE49-F238E27FC236}">
                <a16:creationId xmlns:a16="http://schemas.microsoft.com/office/drawing/2014/main" id="{033DA87F-7E1C-4783-91E5-224A877054EC}"/>
              </a:ext>
            </a:extLst>
          </p:cNvPr>
          <p:cNvSpPr>
            <a:spLocks noGrp="1"/>
          </p:cNvSpPr>
          <p:nvPr>
            <p:ph type="sldNum" sz="quarter" idx="12"/>
          </p:nvPr>
        </p:nvSpPr>
        <p:spPr/>
        <p:txBody>
          <a:bodyPr/>
          <a:lstStyle/>
          <a:p>
            <a:fld id="{ED38ACD4-9D65-409A-83FD-B2D9369F1EFD}" type="slidenum">
              <a:rPr lang="en-US" smtClean="0"/>
              <a:pPr/>
              <a:t>‹#›</a:t>
            </a:fld>
            <a:endParaRPr lang="en-US" dirty="0"/>
          </a:p>
        </p:txBody>
      </p:sp>
      <p:pic>
        <p:nvPicPr>
          <p:cNvPr id="6" name="Picture 5" descr="Shape&#10;&#10;Description automatically generated with low confidence">
            <a:extLst>
              <a:ext uri="{FF2B5EF4-FFF2-40B4-BE49-F238E27FC236}">
                <a16:creationId xmlns:a16="http://schemas.microsoft.com/office/drawing/2014/main" id="{B4B867E3-5779-401C-ABDD-D86207FED1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0602"/>
          <a:stretch/>
        </p:blipFill>
        <p:spPr>
          <a:xfrm flipH="1">
            <a:off x="6738003" y="1"/>
            <a:ext cx="5453995" cy="23230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6031A78D-ED36-4EA3-8570-1646EDC6FA9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6857" r="-41"/>
          <a:stretch/>
        </p:blipFill>
        <p:spPr>
          <a:xfrm rot="10800000">
            <a:off x="0" y="3762019"/>
            <a:ext cx="2153922" cy="3095981"/>
          </a:xfrm>
          <a:prstGeom prst="rect">
            <a:avLst/>
          </a:prstGeom>
        </p:spPr>
      </p:pic>
      <p:sp>
        <p:nvSpPr>
          <p:cNvPr id="9" name="Text Placeholder 57">
            <a:extLst>
              <a:ext uri="{FF2B5EF4-FFF2-40B4-BE49-F238E27FC236}">
                <a16:creationId xmlns:a16="http://schemas.microsoft.com/office/drawing/2014/main" id="{94F606A9-06A4-4738-A54B-B94902BE299F}"/>
              </a:ext>
            </a:extLst>
          </p:cNvPr>
          <p:cNvSpPr>
            <a:spLocks noGrp="1"/>
          </p:cNvSpPr>
          <p:nvPr>
            <p:ph type="body" sz="quarter" idx="13" hasCustomPrompt="1"/>
          </p:nvPr>
        </p:nvSpPr>
        <p:spPr>
          <a:xfrm>
            <a:off x="2703096" y="349562"/>
            <a:ext cx="6785808" cy="269415"/>
          </a:xfrm>
          <a:prstGeom prst="rect">
            <a:avLst/>
          </a:prstGeom>
        </p:spPr>
        <p:txBody>
          <a:bodyPr anchor="t">
            <a:noAutofit/>
          </a:bodyPr>
          <a:lstStyle>
            <a:lvl1pPr marL="0" indent="0" algn="ctr">
              <a:lnSpc>
                <a:spcPct val="100000"/>
              </a:lnSpc>
              <a:spcBef>
                <a:spcPts val="0"/>
              </a:spcBef>
              <a:buNone/>
              <a:defRPr sz="1200" b="1" spc="200" baseline="0">
                <a:solidFill>
                  <a:srgbClr val="F37021"/>
                </a:solidFill>
                <a:latin typeface="Arial" panose="020B0604020202020204" pitchFamily="34" charset="0"/>
                <a:cs typeface="Arial" panose="020B0604020202020204" pitchFamily="34" charset="0"/>
              </a:defRPr>
            </a:lvl1pPr>
            <a:lvl2pPr marL="457200" indent="0">
              <a:buNone/>
              <a:defRPr sz="4800">
                <a:solidFill>
                  <a:schemeClr val="bg1"/>
                </a:solidFill>
                <a:latin typeface="+mj-lt"/>
              </a:defRPr>
            </a:lvl2pPr>
            <a:lvl3pPr marL="914400" indent="0">
              <a:buNone/>
              <a:defRPr sz="4400">
                <a:solidFill>
                  <a:schemeClr val="bg1"/>
                </a:solidFill>
                <a:latin typeface="+mj-lt"/>
              </a:defRPr>
            </a:lvl3pPr>
            <a:lvl4pPr marL="1371600" indent="0">
              <a:buNone/>
              <a:defRPr sz="4000">
                <a:solidFill>
                  <a:schemeClr val="bg1"/>
                </a:solidFill>
                <a:latin typeface="+mj-lt"/>
              </a:defRPr>
            </a:lvl4pPr>
            <a:lvl5pPr marL="1828800" indent="0">
              <a:buNone/>
              <a:defRPr sz="4000">
                <a:solidFill>
                  <a:schemeClr val="bg1"/>
                </a:solidFill>
                <a:latin typeface="+mj-lt"/>
              </a:defRPr>
            </a:lvl5pPr>
          </a:lstStyle>
          <a:p>
            <a:pPr lvl="0"/>
            <a:r>
              <a:rPr lang="en-US" dirty="0"/>
              <a:t>SECTION TITLE</a:t>
            </a:r>
          </a:p>
        </p:txBody>
      </p:sp>
      <p:sp>
        <p:nvSpPr>
          <p:cNvPr id="10" name="Content Placeholder 2">
            <a:extLst>
              <a:ext uri="{FF2B5EF4-FFF2-40B4-BE49-F238E27FC236}">
                <a16:creationId xmlns:a16="http://schemas.microsoft.com/office/drawing/2014/main" id="{69FADF90-FAB7-47AB-BD3F-DAA368AD6012}"/>
              </a:ext>
            </a:extLst>
          </p:cNvPr>
          <p:cNvSpPr>
            <a:spLocks noGrp="1"/>
          </p:cNvSpPr>
          <p:nvPr>
            <p:ph sz="quarter" idx="16"/>
          </p:nvPr>
        </p:nvSpPr>
        <p:spPr>
          <a:xfrm>
            <a:off x="1072440" y="2011363"/>
            <a:ext cx="10047122" cy="3779837"/>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B6EAFD94-99AC-48BE-B056-9888967A225C}"/>
              </a:ext>
            </a:extLst>
          </p:cNvPr>
          <p:cNvCxnSpPr>
            <a:cxnSpLocks/>
          </p:cNvCxnSpPr>
          <p:nvPr userDrawn="1"/>
        </p:nvCxnSpPr>
        <p:spPr>
          <a:xfrm>
            <a:off x="6096000" y="0"/>
            <a:ext cx="0" cy="310269"/>
          </a:xfrm>
          <a:prstGeom prst="line">
            <a:avLst/>
          </a:prstGeom>
          <a:ln w="6350">
            <a:solidFill>
              <a:srgbClr val="F37021"/>
            </a:solidFill>
          </a:ln>
        </p:spPr>
        <p:style>
          <a:lnRef idx="1">
            <a:schemeClr val="accent1"/>
          </a:lnRef>
          <a:fillRef idx="0">
            <a:schemeClr val="accent1"/>
          </a:fillRef>
          <a:effectRef idx="0">
            <a:schemeClr val="accent1"/>
          </a:effectRef>
          <a:fontRef idx="minor">
            <a:schemeClr val="tx1"/>
          </a:fontRef>
        </p:style>
      </p:cxnSp>
      <p:sp>
        <p:nvSpPr>
          <p:cNvPr id="13" name="Title 12">
            <a:extLst>
              <a:ext uri="{FF2B5EF4-FFF2-40B4-BE49-F238E27FC236}">
                <a16:creationId xmlns:a16="http://schemas.microsoft.com/office/drawing/2014/main" id="{FBF797CE-9AEB-4AA4-87C4-9ABBDF9C3171}"/>
              </a:ext>
            </a:extLst>
          </p:cNvPr>
          <p:cNvSpPr>
            <a:spLocks noGrp="1"/>
          </p:cNvSpPr>
          <p:nvPr>
            <p:ph type="title" hasCustomPrompt="1"/>
          </p:nvPr>
        </p:nvSpPr>
        <p:spPr>
          <a:xfrm>
            <a:off x="838200" y="658270"/>
            <a:ext cx="10515600" cy="1032418"/>
          </a:xfrm>
        </p:spPr>
        <p:txBody>
          <a:bodyPr>
            <a:normAutofit/>
          </a:bodyPr>
          <a:lstStyle>
            <a:lvl1pPr algn="l">
              <a:defRPr sz="2200"/>
            </a:lvl1pPr>
          </a:lstStyle>
          <a:p>
            <a:r>
              <a:rPr lang="en-US" dirty="0"/>
              <a:t>Content Headline</a:t>
            </a:r>
            <a:br>
              <a:rPr lang="en-US" dirty="0"/>
            </a:br>
            <a:r>
              <a:rPr lang="en-US" dirty="0"/>
              <a:t>Second line as needed</a:t>
            </a:r>
          </a:p>
        </p:txBody>
      </p:sp>
      <p:sp>
        <p:nvSpPr>
          <p:cNvPr id="14" name="Text Placeholder 15">
            <a:extLst>
              <a:ext uri="{FF2B5EF4-FFF2-40B4-BE49-F238E27FC236}">
                <a16:creationId xmlns:a16="http://schemas.microsoft.com/office/drawing/2014/main" id="{EF1A831C-8E48-4A0D-9CA0-163519B56F53}"/>
              </a:ext>
            </a:extLst>
          </p:cNvPr>
          <p:cNvSpPr>
            <a:spLocks noGrp="1"/>
          </p:cNvSpPr>
          <p:nvPr>
            <p:ph type="body" sz="quarter" idx="17" hasCustomPrompt="1"/>
          </p:nvPr>
        </p:nvSpPr>
        <p:spPr>
          <a:xfrm>
            <a:off x="893602" y="6388100"/>
            <a:ext cx="3778541" cy="365125"/>
          </a:xfrm>
        </p:spPr>
        <p:txBody>
          <a:bodyPr anchor="ctr">
            <a:noAutofit/>
          </a:bodyPr>
          <a:lstStyle>
            <a:lvl1pPr marL="0" indent="0">
              <a:lnSpc>
                <a:spcPct val="100000"/>
              </a:lnSpc>
              <a:buNone/>
              <a:defRPr sz="1200">
                <a:solidFill>
                  <a:schemeClr val="tx2"/>
                </a:solidFill>
              </a:defRPr>
            </a:lvl1pPr>
            <a:lvl2pPr marL="457200" indent="0">
              <a:lnSpc>
                <a:spcPct val="100000"/>
              </a:lnSpc>
              <a:buNone/>
              <a:defRPr sz="1200">
                <a:solidFill>
                  <a:schemeClr val="tx2"/>
                </a:solidFill>
              </a:defRPr>
            </a:lvl2pPr>
            <a:lvl3pPr marL="914400" indent="0">
              <a:lnSpc>
                <a:spcPct val="100000"/>
              </a:lnSpc>
              <a:buNone/>
              <a:defRPr sz="1200">
                <a:solidFill>
                  <a:schemeClr val="tx2"/>
                </a:solidFill>
              </a:defRPr>
            </a:lvl3pPr>
            <a:lvl4pPr marL="1371600" indent="0">
              <a:lnSpc>
                <a:spcPct val="100000"/>
              </a:lnSpc>
              <a:buNone/>
              <a:defRPr sz="1200">
                <a:solidFill>
                  <a:schemeClr val="tx2"/>
                </a:solidFill>
              </a:defRPr>
            </a:lvl4pPr>
            <a:lvl5pPr marL="1828800" indent="0">
              <a:lnSpc>
                <a:spcPct val="100000"/>
              </a:lnSpc>
              <a:buNone/>
              <a:defRPr sz="1200">
                <a:solidFill>
                  <a:schemeClr val="tx2"/>
                </a:solidFill>
              </a:defRPr>
            </a:lvl5pPr>
          </a:lstStyle>
          <a:p>
            <a:pPr lvl="0"/>
            <a:r>
              <a:rPr lang="en-US" dirty="0"/>
              <a:t>Additional Information</a:t>
            </a:r>
          </a:p>
        </p:txBody>
      </p:sp>
    </p:spTree>
    <p:extLst>
      <p:ext uri="{BB962C8B-B14F-4D97-AF65-F5344CB8AC3E}">
        <p14:creationId xmlns:p14="http://schemas.microsoft.com/office/powerpoint/2010/main" val="2360276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0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7088BC-FDD4-485F-9153-854BAB71D46D}"/>
              </a:ext>
            </a:extLst>
          </p:cNvPr>
          <p:cNvSpPr>
            <a:spLocks noGrp="1"/>
          </p:cNvSpPr>
          <p:nvPr>
            <p:ph type="title" hasCustomPrompt="1"/>
          </p:nvPr>
        </p:nvSpPr>
        <p:spPr>
          <a:xfrm>
            <a:off x="866775" y="1948930"/>
            <a:ext cx="3699509" cy="756621"/>
          </a:xfrm>
        </p:spPr>
        <p:txBody>
          <a:bodyPr>
            <a:normAutofit/>
          </a:bodyPr>
          <a:lstStyle>
            <a:lvl1pPr algn="r">
              <a:lnSpc>
                <a:spcPct val="100000"/>
              </a:lnSpc>
              <a:defRPr sz="2200"/>
            </a:lvl1pPr>
          </a:lstStyle>
          <a:p>
            <a:r>
              <a:rPr lang="en-US" dirty="0"/>
              <a:t>Content Headline</a:t>
            </a:r>
            <a:br>
              <a:rPr lang="en-US" dirty="0"/>
            </a:br>
            <a:r>
              <a:rPr lang="en-US" dirty="0"/>
              <a:t>Second Line as Needed</a:t>
            </a:r>
          </a:p>
        </p:txBody>
      </p:sp>
      <p:sp>
        <p:nvSpPr>
          <p:cNvPr id="7" name="Picture Placeholder 2">
            <a:extLst>
              <a:ext uri="{FF2B5EF4-FFF2-40B4-BE49-F238E27FC236}">
                <a16:creationId xmlns:a16="http://schemas.microsoft.com/office/drawing/2014/main" id="{B76B9EB4-238F-43C9-87B9-C7E6969CE4BB}"/>
              </a:ext>
            </a:extLst>
          </p:cNvPr>
          <p:cNvSpPr>
            <a:spLocks noGrp="1"/>
          </p:cNvSpPr>
          <p:nvPr>
            <p:ph type="pic" sz="quarter" idx="15" hasCustomPrompt="1"/>
          </p:nvPr>
        </p:nvSpPr>
        <p:spPr>
          <a:xfrm>
            <a:off x="5891053" y="572293"/>
            <a:ext cx="1339533" cy="1339533"/>
          </a:xfrm>
          <a:prstGeom prst="ellipse">
            <a:avLst/>
          </a:prstGeom>
          <a:solidFill>
            <a:schemeClr val="bg1">
              <a:lumMod val="95000"/>
            </a:schemeClr>
          </a:solidFill>
        </p:spPr>
        <p:txBody>
          <a:bodyPr anchor="ctr">
            <a:normAutofit/>
          </a:bodyPr>
          <a:lstStyle>
            <a:lvl1pPr marL="0" indent="0" algn="ctr">
              <a:buNone/>
              <a:defRPr sz="1400" b="1">
                <a:solidFill>
                  <a:schemeClr val="accent1"/>
                </a:solidFill>
              </a:defRPr>
            </a:lvl1pPr>
          </a:lstStyle>
          <a:p>
            <a:r>
              <a:rPr lang="en-US" dirty="0"/>
              <a:t>Add Image</a:t>
            </a:r>
          </a:p>
        </p:txBody>
      </p:sp>
      <p:sp>
        <p:nvSpPr>
          <p:cNvPr id="8" name="Text Placeholder 9">
            <a:extLst>
              <a:ext uri="{FF2B5EF4-FFF2-40B4-BE49-F238E27FC236}">
                <a16:creationId xmlns:a16="http://schemas.microsoft.com/office/drawing/2014/main" id="{90946CB7-94EE-4818-8C1D-3C5ADA6AB25A}"/>
              </a:ext>
            </a:extLst>
          </p:cNvPr>
          <p:cNvSpPr>
            <a:spLocks noGrp="1"/>
          </p:cNvSpPr>
          <p:nvPr>
            <p:ph type="body" sz="quarter" idx="16"/>
          </p:nvPr>
        </p:nvSpPr>
        <p:spPr>
          <a:xfrm>
            <a:off x="5891053" y="1948930"/>
            <a:ext cx="2633662" cy="1228541"/>
          </a:xfrm>
          <a:prstGeom prst="rect">
            <a:avLst/>
          </a:prstGeom>
        </p:spPr>
        <p:txBody>
          <a:bodyPr>
            <a:normAutofit/>
          </a:bodyPr>
          <a:lstStyle>
            <a:lvl1pPr marL="0" indent="0">
              <a:lnSpc>
                <a:spcPct val="125000"/>
              </a:lnSpc>
              <a:spcBef>
                <a:spcPts val="0"/>
              </a:spcBef>
              <a:buNone/>
              <a:defRPr sz="1400" b="1">
                <a:solidFill>
                  <a:srgbClr val="005496"/>
                </a:solidFill>
                <a:latin typeface="Arial" panose="020B0604020202020204" pitchFamily="34" charset="0"/>
                <a:ea typeface="Open Sans" panose="020B0606030504020204" pitchFamily="34" charset="0"/>
                <a:cs typeface="Arial" panose="020B0604020202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9" name="Picture Placeholder 2">
            <a:extLst>
              <a:ext uri="{FF2B5EF4-FFF2-40B4-BE49-F238E27FC236}">
                <a16:creationId xmlns:a16="http://schemas.microsoft.com/office/drawing/2014/main" id="{AB6B0E6D-4D8A-4B21-8124-3598986A2EB3}"/>
              </a:ext>
            </a:extLst>
          </p:cNvPr>
          <p:cNvSpPr>
            <a:spLocks noGrp="1"/>
          </p:cNvSpPr>
          <p:nvPr>
            <p:ph type="pic" sz="quarter" idx="17" hasCustomPrompt="1"/>
          </p:nvPr>
        </p:nvSpPr>
        <p:spPr>
          <a:xfrm>
            <a:off x="9037320" y="572293"/>
            <a:ext cx="1339533" cy="1339533"/>
          </a:xfrm>
          <a:prstGeom prst="ellipse">
            <a:avLst/>
          </a:prstGeom>
          <a:solidFill>
            <a:schemeClr val="bg1">
              <a:lumMod val="95000"/>
            </a:schemeClr>
          </a:solidFill>
        </p:spPr>
        <p:txBody>
          <a:bodyPr anchor="ctr"/>
          <a:lstStyle>
            <a:lvl1pPr marL="0" indent="0" algn="ctr">
              <a:buNone/>
              <a:defRPr b="1">
                <a:solidFill>
                  <a:schemeClr val="accent1"/>
                </a:solidFill>
              </a:defRPr>
            </a:lvl1pPr>
          </a:lstStyle>
          <a:p>
            <a:r>
              <a:rPr lang="en-US" dirty="0"/>
              <a:t>Add Image</a:t>
            </a:r>
          </a:p>
        </p:txBody>
      </p:sp>
      <p:sp>
        <p:nvSpPr>
          <p:cNvPr id="10" name="Text Placeholder 9">
            <a:extLst>
              <a:ext uri="{FF2B5EF4-FFF2-40B4-BE49-F238E27FC236}">
                <a16:creationId xmlns:a16="http://schemas.microsoft.com/office/drawing/2014/main" id="{C8DBFA69-6CEB-4F01-B9DC-B2AA50821C30}"/>
              </a:ext>
            </a:extLst>
          </p:cNvPr>
          <p:cNvSpPr>
            <a:spLocks noGrp="1"/>
          </p:cNvSpPr>
          <p:nvPr>
            <p:ph type="body" sz="quarter" idx="18"/>
          </p:nvPr>
        </p:nvSpPr>
        <p:spPr>
          <a:xfrm>
            <a:off x="9037320" y="1948930"/>
            <a:ext cx="2633662" cy="1228541"/>
          </a:xfrm>
          <a:prstGeom prst="rect">
            <a:avLst/>
          </a:prstGeom>
        </p:spPr>
        <p:txBody>
          <a:bodyPr>
            <a:normAutofit/>
          </a:bodyPr>
          <a:lstStyle>
            <a:lvl1pPr marL="0" indent="0">
              <a:lnSpc>
                <a:spcPct val="125000"/>
              </a:lnSpc>
              <a:spcBef>
                <a:spcPts val="0"/>
              </a:spcBef>
              <a:buNone/>
              <a:defRPr sz="1400" b="1">
                <a:solidFill>
                  <a:srgbClr val="005496"/>
                </a:solidFill>
                <a:latin typeface="Arial" panose="020B0604020202020204" pitchFamily="34" charset="0"/>
                <a:ea typeface="Open Sans" panose="020B0606030504020204" pitchFamily="34" charset="0"/>
                <a:cs typeface="Arial" panose="020B0604020202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1" name="Picture Placeholder 2">
            <a:extLst>
              <a:ext uri="{FF2B5EF4-FFF2-40B4-BE49-F238E27FC236}">
                <a16:creationId xmlns:a16="http://schemas.microsoft.com/office/drawing/2014/main" id="{31280F96-5A62-4CF6-9335-E5F7E0440B78}"/>
              </a:ext>
            </a:extLst>
          </p:cNvPr>
          <p:cNvSpPr>
            <a:spLocks noGrp="1"/>
          </p:cNvSpPr>
          <p:nvPr>
            <p:ph type="pic" sz="quarter" idx="19" hasCustomPrompt="1"/>
          </p:nvPr>
        </p:nvSpPr>
        <p:spPr>
          <a:xfrm>
            <a:off x="5891053" y="3429000"/>
            <a:ext cx="1339533" cy="1339533"/>
          </a:xfrm>
          <a:prstGeom prst="ellipse">
            <a:avLst/>
          </a:prstGeom>
          <a:solidFill>
            <a:schemeClr val="bg1">
              <a:lumMod val="95000"/>
            </a:schemeClr>
          </a:solidFill>
        </p:spPr>
        <p:txBody>
          <a:bodyPr anchor="ctr"/>
          <a:lstStyle>
            <a:lvl1pPr marL="0" indent="0" algn="ctr">
              <a:buNone/>
              <a:defRPr b="1">
                <a:solidFill>
                  <a:schemeClr val="accent1"/>
                </a:solidFill>
              </a:defRPr>
            </a:lvl1pPr>
          </a:lstStyle>
          <a:p>
            <a:r>
              <a:rPr lang="en-US" dirty="0"/>
              <a:t>Add Image</a:t>
            </a:r>
          </a:p>
        </p:txBody>
      </p:sp>
      <p:sp>
        <p:nvSpPr>
          <p:cNvPr id="12" name="Text Placeholder 9">
            <a:extLst>
              <a:ext uri="{FF2B5EF4-FFF2-40B4-BE49-F238E27FC236}">
                <a16:creationId xmlns:a16="http://schemas.microsoft.com/office/drawing/2014/main" id="{B1B7C6E7-010A-4022-868A-0B988E560A8B}"/>
              </a:ext>
            </a:extLst>
          </p:cNvPr>
          <p:cNvSpPr>
            <a:spLocks noGrp="1"/>
          </p:cNvSpPr>
          <p:nvPr>
            <p:ph type="body" sz="quarter" idx="20"/>
          </p:nvPr>
        </p:nvSpPr>
        <p:spPr>
          <a:xfrm>
            <a:off x="5891053" y="4805637"/>
            <a:ext cx="2633662" cy="1228541"/>
          </a:xfrm>
          <a:prstGeom prst="rect">
            <a:avLst/>
          </a:prstGeom>
        </p:spPr>
        <p:txBody>
          <a:bodyPr>
            <a:normAutofit/>
          </a:bodyPr>
          <a:lstStyle>
            <a:lvl1pPr marL="0" indent="0">
              <a:lnSpc>
                <a:spcPct val="125000"/>
              </a:lnSpc>
              <a:spcBef>
                <a:spcPts val="0"/>
              </a:spcBef>
              <a:buNone/>
              <a:defRPr sz="1400" b="1">
                <a:solidFill>
                  <a:srgbClr val="005496"/>
                </a:solidFill>
                <a:latin typeface="Arial" panose="020B0604020202020204" pitchFamily="34" charset="0"/>
                <a:ea typeface="Open Sans" panose="020B0606030504020204" pitchFamily="34" charset="0"/>
                <a:cs typeface="Arial" panose="020B0604020202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3" name="Picture Placeholder 2">
            <a:extLst>
              <a:ext uri="{FF2B5EF4-FFF2-40B4-BE49-F238E27FC236}">
                <a16:creationId xmlns:a16="http://schemas.microsoft.com/office/drawing/2014/main" id="{92100AA9-51D1-4270-9F1B-2BF281DB90A8}"/>
              </a:ext>
            </a:extLst>
          </p:cNvPr>
          <p:cNvSpPr>
            <a:spLocks noGrp="1"/>
          </p:cNvSpPr>
          <p:nvPr>
            <p:ph type="pic" sz="quarter" idx="21" hasCustomPrompt="1"/>
          </p:nvPr>
        </p:nvSpPr>
        <p:spPr>
          <a:xfrm>
            <a:off x="9037320" y="3429000"/>
            <a:ext cx="1339533" cy="1339533"/>
          </a:xfrm>
          <a:prstGeom prst="ellipse">
            <a:avLst/>
          </a:prstGeom>
          <a:solidFill>
            <a:schemeClr val="bg1">
              <a:lumMod val="95000"/>
            </a:schemeClr>
          </a:solidFill>
        </p:spPr>
        <p:txBody>
          <a:bodyPr anchor="ctr"/>
          <a:lstStyle>
            <a:lvl1pPr marL="0" indent="0" algn="ctr">
              <a:buNone/>
              <a:defRPr b="1">
                <a:solidFill>
                  <a:schemeClr val="accent1"/>
                </a:solidFill>
              </a:defRPr>
            </a:lvl1pPr>
          </a:lstStyle>
          <a:p>
            <a:r>
              <a:rPr lang="en-US" dirty="0"/>
              <a:t>Add Image</a:t>
            </a:r>
          </a:p>
        </p:txBody>
      </p:sp>
      <p:sp>
        <p:nvSpPr>
          <p:cNvPr id="14" name="Text Placeholder 9">
            <a:extLst>
              <a:ext uri="{FF2B5EF4-FFF2-40B4-BE49-F238E27FC236}">
                <a16:creationId xmlns:a16="http://schemas.microsoft.com/office/drawing/2014/main" id="{2354ECB5-C60F-4DDF-8B15-257F8431E6F3}"/>
              </a:ext>
            </a:extLst>
          </p:cNvPr>
          <p:cNvSpPr>
            <a:spLocks noGrp="1"/>
          </p:cNvSpPr>
          <p:nvPr>
            <p:ph type="body" sz="quarter" idx="22"/>
          </p:nvPr>
        </p:nvSpPr>
        <p:spPr>
          <a:xfrm>
            <a:off x="9037320" y="4805637"/>
            <a:ext cx="2633662" cy="1228541"/>
          </a:xfrm>
          <a:prstGeom prst="rect">
            <a:avLst/>
          </a:prstGeom>
        </p:spPr>
        <p:txBody>
          <a:bodyPr>
            <a:normAutofit/>
          </a:bodyPr>
          <a:lstStyle>
            <a:lvl1pPr marL="0" indent="0">
              <a:lnSpc>
                <a:spcPct val="125000"/>
              </a:lnSpc>
              <a:spcBef>
                <a:spcPts val="0"/>
              </a:spcBef>
              <a:buNone/>
              <a:defRPr sz="1400" b="1">
                <a:solidFill>
                  <a:srgbClr val="005496"/>
                </a:solidFill>
                <a:latin typeface="Arial" panose="020B0604020202020204" pitchFamily="34" charset="0"/>
                <a:ea typeface="Open Sans" panose="020B0606030504020204" pitchFamily="34" charset="0"/>
                <a:cs typeface="Arial" panose="020B0604020202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Tree>
    <p:extLst>
      <p:ext uri="{BB962C8B-B14F-4D97-AF65-F5344CB8AC3E}">
        <p14:creationId xmlns:p14="http://schemas.microsoft.com/office/powerpoint/2010/main" val="3140618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02">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00FEB032-B35B-47E1-B6F0-C29C4DCBAAB7}"/>
              </a:ext>
            </a:extLst>
          </p:cNvPr>
          <p:cNvSpPr>
            <a:spLocks noGrp="1"/>
          </p:cNvSpPr>
          <p:nvPr>
            <p:ph type="pic" sz="quarter" idx="15" hasCustomPrompt="1"/>
          </p:nvPr>
        </p:nvSpPr>
        <p:spPr>
          <a:xfrm>
            <a:off x="1652224" y="2331280"/>
            <a:ext cx="1613718" cy="1613718"/>
          </a:xfrm>
          <a:prstGeom prst="ellipse">
            <a:avLst/>
          </a:prstGeom>
          <a:solidFill>
            <a:schemeClr val="bg1">
              <a:lumMod val="95000"/>
            </a:schemeClr>
          </a:solidFill>
        </p:spPr>
        <p:txBody>
          <a:bodyPr anchor="ctr"/>
          <a:lstStyle>
            <a:lvl1pPr marL="0" indent="0" algn="ctr">
              <a:buNone/>
              <a:defRPr b="1">
                <a:solidFill>
                  <a:schemeClr val="accent1"/>
                </a:solidFill>
              </a:defRPr>
            </a:lvl1pPr>
          </a:lstStyle>
          <a:p>
            <a:r>
              <a:rPr lang="en-US" dirty="0"/>
              <a:t>Add Image</a:t>
            </a:r>
          </a:p>
        </p:txBody>
      </p:sp>
      <p:sp>
        <p:nvSpPr>
          <p:cNvPr id="7" name="Text Placeholder 9">
            <a:extLst>
              <a:ext uri="{FF2B5EF4-FFF2-40B4-BE49-F238E27FC236}">
                <a16:creationId xmlns:a16="http://schemas.microsoft.com/office/drawing/2014/main" id="{4FEC2A6D-3161-43E3-85D0-505D3C640365}"/>
              </a:ext>
            </a:extLst>
          </p:cNvPr>
          <p:cNvSpPr>
            <a:spLocks noGrp="1"/>
          </p:cNvSpPr>
          <p:nvPr>
            <p:ph type="body" sz="quarter" idx="16"/>
          </p:nvPr>
        </p:nvSpPr>
        <p:spPr>
          <a:xfrm>
            <a:off x="1652224" y="3989602"/>
            <a:ext cx="2633662" cy="1228541"/>
          </a:xfrm>
          <a:prstGeom prst="rect">
            <a:avLst/>
          </a:prstGeom>
        </p:spPr>
        <p:txBody>
          <a:bodyPr>
            <a:normAutofit/>
          </a:bodyPr>
          <a:lstStyle>
            <a:lvl1pPr marL="0" indent="0">
              <a:lnSpc>
                <a:spcPct val="125000"/>
              </a:lnSpc>
              <a:spcBef>
                <a:spcPts val="0"/>
              </a:spcBef>
              <a:buNone/>
              <a:defRPr sz="1400" b="1">
                <a:solidFill>
                  <a:srgbClr val="005496"/>
                </a:solidFill>
                <a:latin typeface="Arial" panose="020B0604020202020204" pitchFamily="34" charset="0"/>
                <a:ea typeface="Open Sans" panose="020B0606030504020204" pitchFamily="34" charset="0"/>
                <a:cs typeface="Arial" panose="020B0604020202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8" name="Picture Placeholder 2">
            <a:extLst>
              <a:ext uri="{FF2B5EF4-FFF2-40B4-BE49-F238E27FC236}">
                <a16:creationId xmlns:a16="http://schemas.microsoft.com/office/drawing/2014/main" id="{3394BC4E-5E25-4B1B-9E24-D61172F6A209}"/>
              </a:ext>
            </a:extLst>
          </p:cNvPr>
          <p:cNvSpPr>
            <a:spLocks noGrp="1"/>
          </p:cNvSpPr>
          <p:nvPr>
            <p:ph type="pic" sz="quarter" idx="17" hasCustomPrompt="1"/>
          </p:nvPr>
        </p:nvSpPr>
        <p:spPr>
          <a:xfrm>
            <a:off x="5289141" y="2331280"/>
            <a:ext cx="1613718" cy="1613718"/>
          </a:xfrm>
          <a:prstGeom prst="ellipse">
            <a:avLst/>
          </a:prstGeom>
          <a:solidFill>
            <a:schemeClr val="bg1">
              <a:lumMod val="95000"/>
            </a:schemeClr>
          </a:solidFill>
        </p:spPr>
        <p:txBody>
          <a:bodyPr anchor="ctr"/>
          <a:lstStyle>
            <a:lvl1pPr marL="0" indent="0" algn="ctr">
              <a:buNone/>
              <a:defRPr b="1">
                <a:solidFill>
                  <a:schemeClr val="accent1"/>
                </a:solidFill>
              </a:defRPr>
            </a:lvl1pPr>
          </a:lstStyle>
          <a:p>
            <a:r>
              <a:rPr lang="en-US" dirty="0"/>
              <a:t>Add Image</a:t>
            </a:r>
          </a:p>
        </p:txBody>
      </p:sp>
      <p:sp>
        <p:nvSpPr>
          <p:cNvPr id="9" name="Text Placeholder 9">
            <a:extLst>
              <a:ext uri="{FF2B5EF4-FFF2-40B4-BE49-F238E27FC236}">
                <a16:creationId xmlns:a16="http://schemas.microsoft.com/office/drawing/2014/main" id="{3EFB8E4D-B655-4DCF-99A6-DAD8646AA679}"/>
              </a:ext>
            </a:extLst>
          </p:cNvPr>
          <p:cNvSpPr>
            <a:spLocks noGrp="1"/>
          </p:cNvSpPr>
          <p:nvPr>
            <p:ph type="body" sz="quarter" idx="18"/>
          </p:nvPr>
        </p:nvSpPr>
        <p:spPr>
          <a:xfrm>
            <a:off x="5289141" y="3989602"/>
            <a:ext cx="2633662" cy="1228541"/>
          </a:xfrm>
          <a:prstGeom prst="rect">
            <a:avLst/>
          </a:prstGeom>
        </p:spPr>
        <p:txBody>
          <a:bodyPr>
            <a:normAutofit/>
          </a:bodyPr>
          <a:lstStyle>
            <a:lvl1pPr marL="0" indent="0">
              <a:lnSpc>
                <a:spcPct val="125000"/>
              </a:lnSpc>
              <a:spcBef>
                <a:spcPts val="0"/>
              </a:spcBef>
              <a:buNone/>
              <a:defRPr sz="1400" b="1">
                <a:solidFill>
                  <a:srgbClr val="005496"/>
                </a:solidFill>
                <a:latin typeface="Arial" panose="020B0604020202020204" pitchFamily="34" charset="0"/>
                <a:ea typeface="Open Sans" panose="020B0606030504020204" pitchFamily="34" charset="0"/>
                <a:cs typeface="Arial" panose="020B0604020202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0" name="Picture Placeholder 2">
            <a:extLst>
              <a:ext uri="{FF2B5EF4-FFF2-40B4-BE49-F238E27FC236}">
                <a16:creationId xmlns:a16="http://schemas.microsoft.com/office/drawing/2014/main" id="{468AF90B-20C9-4B0B-8E3C-4A797D67B668}"/>
              </a:ext>
            </a:extLst>
          </p:cNvPr>
          <p:cNvSpPr>
            <a:spLocks noGrp="1"/>
          </p:cNvSpPr>
          <p:nvPr>
            <p:ph type="pic" sz="quarter" idx="19" hasCustomPrompt="1"/>
          </p:nvPr>
        </p:nvSpPr>
        <p:spPr>
          <a:xfrm>
            <a:off x="8926058" y="2331280"/>
            <a:ext cx="1613718" cy="1613718"/>
          </a:xfrm>
          <a:prstGeom prst="ellipse">
            <a:avLst/>
          </a:prstGeom>
          <a:solidFill>
            <a:schemeClr val="bg1">
              <a:lumMod val="95000"/>
            </a:schemeClr>
          </a:solidFill>
        </p:spPr>
        <p:txBody>
          <a:bodyPr anchor="ctr"/>
          <a:lstStyle>
            <a:lvl1pPr marL="0" indent="0" algn="ctr">
              <a:buNone/>
              <a:defRPr b="1">
                <a:solidFill>
                  <a:schemeClr val="accent1"/>
                </a:solidFill>
              </a:defRPr>
            </a:lvl1pPr>
          </a:lstStyle>
          <a:p>
            <a:r>
              <a:rPr lang="en-US" dirty="0"/>
              <a:t>Add Image</a:t>
            </a:r>
          </a:p>
        </p:txBody>
      </p:sp>
      <p:sp>
        <p:nvSpPr>
          <p:cNvPr id="11" name="Text Placeholder 9">
            <a:extLst>
              <a:ext uri="{FF2B5EF4-FFF2-40B4-BE49-F238E27FC236}">
                <a16:creationId xmlns:a16="http://schemas.microsoft.com/office/drawing/2014/main" id="{B8BEDE66-661B-40DF-BF38-B7CB5686A493}"/>
              </a:ext>
            </a:extLst>
          </p:cNvPr>
          <p:cNvSpPr>
            <a:spLocks noGrp="1"/>
          </p:cNvSpPr>
          <p:nvPr>
            <p:ph type="body" sz="quarter" idx="20"/>
          </p:nvPr>
        </p:nvSpPr>
        <p:spPr>
          <a:xfrm>
            <a:off x="8926058" y="3989602"/>
            <a:ext cx="2633662" cy="1228541"/>
          </a:xfrm>
          <a:prstGeom prst="rect">
            <a:avLst/>
          </a:prstGeom>
        </p:spPr>
        <p:txBody>
          <a:bodyPr>
            <a:normAutofit/>
          </a:bodyPr>
          <a:lstStyle>
            <a:lvl1pPr marL="0" indent="0">
              <a:lnSpc>
                <a:spcPct val="125000"/>
              </a:lnSpc>
              <a:spcBef>
                <a:spcPts val="0"/>
              </a:spcBef>
              <a:buNone/>
              <a:defRPr sz="1400" b="1">
                <a:solidFill>
                  <a:srgbClr val="005496"/>
                </a:solidFill>
                <a:latin typeface="Arial" panose="020B0604020202020204" pitchFamily="34" charset="0"/>
                <a:ea typeface="Open Sans" panose="020B0606030504020204" pitchFamily="34" charset="0"/>
                <a:cs typeface="Arial" panose="020B0604020202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2" name="Text Placeholder 57">
            <a:extLst>
              <a:ext uri="{FF2B5EF4-FFF2-40B4-BE49-F238E27FC236}">
                <a16:creationId xmlns:a16="http://schemas.microsoft.com/office/drawing/2014/main" id="{32091617-B00F-4190-A42B-52CAB72D66C3}"/>
              </a:ext>
            </a:extLst>
          </p:cNvPr>
          <p:cNvSpPr>
            <a:spLocks noGrp="1"/>
          </p:cNvSpPr>
          <p:nvPr>
            <p:ph type="body" sz="quarter" idx="13" hasCustomPrompt="1"/>
          </p:nvPr>
        </p:nvSpPr>
        <p:spPr>
          <a:xfrm>
            <a:off x="2703096" y="349562"/>
            <a:ext cx="6785808" cy="269415"/>
          </a:xfrm>
          <a:prstGeom prst="rect">
            <a:avLst/>
          </a:prstGeom>
        </p:spPr>
        <p:txBody>
          <a:bodyPr anchor="t">
            <a:noAutofit/>
          </a:bodyPr>
          <a:lstStyle>
            <a:lvl1pPr marL="0" indent="0" algn="ctr">
              <a:lnSpc>
                <a:spcPct val="100000"/>
              </a:lnSpc>
              <a:spcBef>
                <a:spcPts val="0"/>
              </a:spcBef>
              <a:buNone/>
              <a:defRPr sz="1200" b="1" spc="200" baseline="0">
                <a:solidFill>
                  <a:srgbClr val="F37021"/>
                </a:solidFill>
                <a:latin typeface="Arial" panose="020B0604020202020204" pitchFamily="34" charset="0"/>
                <a:cs typeface="Arial" panose="020B0604020202020204" pitchFamily="34" charset="0"/>
              </a:defRPr>
            </a:lvl1pPr>
            <a:lvl2pPr marL="457200" indent="0">
              <a:buNone/>
              <a:defRPr sz="4800">
                <a:solidFill>
                  <a:schemeClr val="bg1"/>
                </a:solidFill>
                <a:latin typeface="+mj-lt"/>
              </a:defRPr>
            </a:lvl2pPr>
            <a:lvl3pPr marL="914400" indent="0">
              <a:buNone/>
              <a:defRPr sz="4400">
                <a:solidFill>
                  <a:schemeClr val="bg1"/>
                </a:solidFill>
                <a:latin typeface="+mj-lt"/>
              </a:defRPr>
            </a:lvl3pPr>
            <a:lvl4pPr marL="1371600" indent="0">
              <a:buNone/>
              <a:defRPr sz="4000">
                <a:solidFill>
                  <a:schemeClr val="bg1"/>
                </a:solidFill>
                <a:latin typeface="+mj-lt"/>
              </a:defRPr>
            </a:lvl4pPr>
            <a:lvl5pPr marL="1828800" indent="0">
              <a:buNone/>
              <a:defRPr sz="4000">
                <a:solidFill>
                  <a:schemeClr val="bg1"/>
                </a:solidFill>
                <a:latin typeface="+mj-lt"/>
              </a:defRPr>
            </a:lvl5pPr>
          </a:lstStyle>
          <a:p>
            <a:pPr lvl="0"/>
            <a:r>
              <a:rPr lang="en-US" dirty="0"/>
              <a:t>SECTION TITLE</a:t>
            </a:r>
          </a:p>
        </p:txBody>
      </p:sp>
      <p:cxnSp>
        <p:nvCxnSpPr>
          <p:cNvPr id="13" name="Straight Connector 12">
            <a:extLst>
              <a:ext uri="{FF2B5EF4-FFF2-40B4-BE49-F238E27FC236}">
                <a16:creationId xmlns:a16="http://schemas.microsoft.com/office/drawing/2014/main" id="{E6A688A0-91EE-484C-A618-556671C4D172}"/>
              </a:ext>
            </a:extLst>
          </p:cNvPr>
          <p:cNvCxnSpPr>
            <a:cxnSpLocks/>
          </p:cNvCxnSpPr>
          <p:nvPr userDrawn="1"/>
        </p:nvCxnSpPr>
        <p:spPr>
          <a:xfrm>
            <a:off x="6096000" y="0"/>
            <a:ext cx="0" cy="310269"/>
          </a:xfrm>
          <a:prstGeom prst="line">
            <a:avLst/>
          </a:prstGeom>
          <a:ln w="6350">
            <a:solidFill>
              <a:srgbClr val="F3702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17B980E3-8EE9-4BC6-BB50-2AD98DBBBBA1}"/>
              </a:ext>
            </a:extLst>
          </p:cNvPr>
          <p:cNvSpPr>
            <a:spLocks noGrp="1"/>
          </p:cNvSpPr>
          <p:nvPr>
            <p:ph type="title" hasCustomPrompt="1"/>
          </p:nvPr>
        </p:nvSpPr>
        <p:spPr>
          <a:xfrm>
            <a:off x="1928779" y="618977"/>
            <a:ext cx="8334442" cy="842331"/>
          </a:xfrm>
        </p:spPr>
        <p:txBody>
          <a:bodyPr>
            <a:normAutofit/>
          </a:bodyPr>
          <a:lstStyle>
            <a:lvl1pPr algn="ctr">
              <a:lnSpc>
                <a:spcPct val="100000"/>
              </a:lnSpc>
              <a:defRPr sz="2200"/>
            </a:lvl1pPr>
          </a:lstStyle>
          <a:p>
            <a:r>
              <a:rPr lang="en-US" dirty="0"/>
              <a:t>Content Headline</a:t>
            </a:r>
            <a:br>
              <a:rPr lang="en-US" dirty="0"/>
            </a:br>
            <a:r>
              <a:rPr lang="en-US" dirty="0"/>
              <a:t>Second line as needed</a:t>
            </a:r>
          </a:p>
        </p:txBody>
      </p:sp>
    </p:spTree>
    <p:extLst>
      <p:ext uri="{BB962C8B-B14F-4D97-AF65-F5344CB8AC3E}">
        <p14:creationId xmlns:p14="http://schemas.microsoft.com/office/powerpoint/2010/main" val="3528992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CBD9F21D-D594-4396-A2A4-8DD60EEDA552}"/>
              </a:ext>
            </a:extLst>
          </p:cNvPr>
          <p:cNvSpPr/>
          <p:nvPr userDrawn="1"/>
        </p:nvSpPr>
        <p:spPr>
          <a:xfrm rot="16200000" flipH="1">
            <a:off x="9758208" y="0"/>
            <a:ext cx="2433792" cy="2433792"/>
          </a:xfrm>
          <a:prstGeom prst="rtTriangle">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7FC1CA0C-1CD4-4A80-9C06-27DDB60381D9}"/>
              </a:ext>
            </a:extLst>
          </p:cNvPr>
          <p:cNvSpPr/>
          <p:nvPr userDrawn="1"/>
        </p:nvSpPr>
        <p:spPr>
          <a:xfrm>
            <a:off x="0" y="4510463"/>
            <a:ext cx="2362268" cy="2362268"/>
          </a:xfrm>
          <a:prstGeom prst="rtTriangle">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FF77C689-0D15-49AA-BD70-18F393D006B2}"/>
              </a:ext>
            </a:extLst>
          </p:cNvPr>
          <p:cNvSpPr/>
          <p:nvPr userDrawn="1"/>
        </p:nvSpPr>
        <p:spPr>
          <a:xfrm rot="16200000">
            <a:off x="9401605" y="4067603"/>
            <a:ext cx="2790396" cy="2790396"/>
          </a:xfrm>
          <a:prstGeom prst="rtTriangl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6594A880-1DE0-4D9E-ACAB-B8EED5D013FF}"/>
              </a:ext>
            </a:extLst>
          </p:cNvPr>
          <p:cNvSpPr>
            <a:spLocks noGrp="1"/>
          </p:cNvSpPr>
          <p:nvPr>
            <p:ph type="title" hasCustomPrompt="1"/>
          </p:nvPr>
        </p:nvSpPr>
        <p:spPr>
          <a:xfrm>
            <a:off x="1928779" y="2945533"/>
            <a:ext cx="8334442" cy="756621"/>
          </a:xfrm>
        </p:spPr>
        <p:txBody>
          <a:bodyPr/>
          <a:lstStyle>
            <a:lvl1pPr algn="ctr">
              <a:defRPr/>
            </a:lvl1pPr>
          </a:lstStyle>
          <a:p>
            <a:r>
              <a:rPr lang="en-US" dirty="0"/>
              <a:t>Questions / Thank you</a:t>
            </a:r>
          </a:p>
        </p:txBody>
      </p:sp>
    </p:spTree>
    <p:extLst>
      <p:ext uri="{BB962C8B-B14F-4D97-AF65-F5344CB8AC3E}">
        <p14:creationId xmlns:p14="http://schemas.microsoft.com/office/powerpoint/2010/main" val="2737570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02">
    <p:spTree>
      <p:nvGrpSpPr>
        <p:cNvPr id="1" name=""/>
        <p:cNvGrpSpPr/>
        <p:nvPr/>
      </p:nvGrpSpPr>
      <p:grpSpPr>
        <a:xfrm>
          <a:off x="0" y="0"/>
          <a:ext cx="0" cy="0"/>
          <a:chOff x="0" y="0"/>
          <a:chExt cx="0" cy="0"/>
        </a:xfrm>
      </p:grpSpPr>
      <p:pic>
        <p:nvPicPr>
          <p:cNvPr id="7" name="Picture 6" descr="A picture containing text, outdoor, sign, clipart&#10;&#10;Description automatically generated">
            <a:extLst>
              <a:ext uri="{FF2B5EF4-FFF2-40B4-BE49-F238E27FC236}">
                <a16:creationId xmlns:a16="http://schemas.microsoft.com/office/drawing/2014/main" id="{44BE1C5C-A9D0-41D4-AE08-D18C11F9BA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60898" y="1329322"/>
            <a:ext cx="1270202" cy="250634"/>
          </a:xfrm>
          <a:prstGeom prst="rect">
            <a:avLst/>
          </a:prstGeom>
        </p:spPr>
      </p:pic>
      <p:sp>
        <p:nvSpPr>
          <p:cNvPr id="8" name="Right Triangle 7">
            <a:extLst>
              <a:ext uri="{FF2B5EF4-FFF2-40B4-BE49-F238E27FC236}">
                <a16:creationId xmlns:a16="http://schemas.microsoft.com/office/drawing/2014/main" id="{CBD9F21D-D594-4396-A2A4-8DD60EEDA552}"/>
              </a:ext>
            </a:extLst>
          </p:cNvPr>
          <p:cNvSpPr/>
          <p:nvPr userDrawn="1"/>
        </p:nvSpPr>
        <p:spPr>
          <a:xfrm rot="16200000" flipH="1">
            <a:off x="9758208" y="0"/>
            <a:ext cx="2433792" cy="2433792"/>
          </a:xfrm>
          <a:prstGeom prst="rtTriangle">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7FC1CA0C-1CD4-4A80-9C06-27DDB60381D9}"/>
              </a:ext>
            </a:extLst>
          </p:cNvPr>
          <p:cNvSpPr/>
          <p:nvPr userDrawn="1"/>
        </p:nvSpPr>
        <p:spPr>
          <a:xfrm>
            <a:off x="0" y="4510463"/>
            <a:ext cx="2362268" cy="2362268"/>
          </a:xfrm>
          <a:prstGeom prst="rtTriangle">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FF77C689-0D15-49AA-BD70-18F393D006B2}"/>
              </a:ext>
            </a:extLst>
          </p:cNvPr>
          <p:cNvSpPr/>
          <p:nvPr userDrawn="1"/>
        </p:nvSpPr>
        <p:spPr>
          <a:xfrm rot="16200000">
            <a:off x="9401605" y="4067603"/>
            <a:ext cx="2790396" cy="2790396"/>
          </a:xfrm>
          <a:prstGeom prst="rtTriangl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3DC5E42C-129F-40C7-82D8-3B297F7F2FC1}"/>
              </a:ext>
            </a:extLst>
          </p:cNvPr>
          <p:cNvSpPr>
            <a:spLocks noGrp="1"/>
          </p:cNvSpPr>
          <p:nvPr>
            <p:ph type="title" hasCustomPrompt="1"/>
          </p:nvPr>
        </p:nvSpPr>
        <p:spPr>
          <a:xfrm>
            <a:off x="1928779" y="2419654"/>
            <a:ext cx="8334442" cy="756621"/>
          </a:xfrm>
        </p:spPr>
        <p:txBody>
          <a:bodyPr/>
          <a:lstStyle>
            <a:lvl1pPr algn="ctr">
              <a:defRPr/>
            </a:lvl1pPr>
          </a:lstStyle>
          <a:p>
            <a:r>
              <a:rPr lang="en-US" dirty="0"/>
              <a:t>Questions / Thank you</a:t>
            </a:r>
          </a:p>
        </p:txBody>
      </p:sp>
      <p:sp>
        <p:nvSpPr>
          <p:cNvPr id="12" name="Picture Placeholder 2">
            <a:extLst>
              <a:ext uri="{FF2B5EF4-FFF2-40B4-BE49-F238E27FC236}">
                <a16:creationId xmlns:a16="http://schemas.microsoft.com/office/drawing/2014/main" id="{9CA9F90D-5472-4B41-924A-63B400F0E077}"/>
              </a:ext>
            </a:extLst>
          </p:cNvPr>
          <p:cNvSpPr>
            <a:spLocks noGrp="1"/>
          </p:cNvSpPr>
          <p:nvPr>
            <p:ph type="pic" sz="quarter" idx="17" hasCustomPrompt="1"/>
          </p:nvPr>
        </p:nvSpPr>
        <p:spPr>
          <a:xfrm>
            <a:off x="5610060" y="3636061"/>
            <a:ext cx="849134" cy="849134"/>
          </a:xfrm>
          <a:prstGeom prst="ellipse">
            <a:avLst/>
          </a:prstGeom>
          <a:solidFill>
            <a:schemeClr val="bg1">
              <a:lumMod val="95000"/>
            </a:schemeClr>
          </a:solidFill>
        </p:spPr>
        <p:txBody>
          <a:bodyPr anchor="ctr">
            <a:noAutofit/>
          </a:bodyPr>
          <a:lstStyle>
            <a:lvl1pPr marL="0" indent="0" algn="ctr">
              <a:buNone/>
              <a:defRPr sz="1100" b="1">
                <a:solidFill>
                  <a:schemeClr val="accent1"/>
                </a:solidFill>
              </a:defRPr>
            </a:lvl1pPr>
          </a:lstStyle>
          <a:p>
            <a:r>
              <a:rPr lang="en-US" dirty="0"/>
              <a:t>Image</a:t>
            </a:r>
          </a:p>
        </p:txBody>
      </p:sp>
      <p:sp>
        <p:nvSpPr>
          <p:cNvPr id="13" name="Text Placeholder 9">
            <a:extLst>
              <a:ext uri="{FF2B5EF4-FFF2-40B4-BE49-F238E27FC236}">
                <a16:creationId xmlns:a16="http://schemas.microsoft.com/office/drawing/2014/main" id="{1BB13413-2CAA-42D2-9D4F-30C57A7F91BB}"/>
              </a:ext>
            </a:extLst>
          </p:cNvPr>
          <p:cNvSpPr>
            <a:spLocks noGrp="1"/>
          </p:cNvSpPr>
          <p:nvPr>
            <p:ph type="body" sz="quarter" idx="18"/>
          </p:nvPr>
        </p:nvSpPr>
        <p:spPr>
          <a:xfrm>
            <a:off x="4779168" y="4634575"/>
            <a:ext cx="2633662" cy="1228541"/>
          </a:xfrm>
          <a:prstGeom prst="rect">
            <a:avLst/>
          </a:prstGeom>
        </p:spPr>
        <p:txBody>
          <a:bodyPr>
            <a:normAutofit/>
          </a:bodyPr>
          <a:lstStyle>
            <a:lvl1pPr marL="0" indent="0" algn="ctr">
              <a:lnSpc>
                <a:spcPct val="125000"/>
              </a:lnSpc>
              <a:spcBef>
                <a:spcPts val="0"/>
              </a:spcBef>
              <a:buNone/>
              <a:defRPr sz="1400" b="1">
                <a:solidFill>
                  <a:srgbClr val="005496"/>
                </a:solidFill>
                <a:latin typeface="+mn-lt"/>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4" name="Picture Placeholder 2">
            <a:extLst>
              <a:ext uri="{FF2B5EF4-FFF2-40B4-BE49-F238E27FC236}">
                <a16:creationId xmlns:a16="http://schemas.microsoft.com/office/drawing/2014/main" id="{8B333A38-D82A-4FBE-A214-FA361DCB324D}"/>
              </a:ext>
            </a:extLst>
          </p:cNvPr>
          <p:cNvSpPr>
            <a:spLocks noGrp="1"/>
          </p:cNvSpPr>
          <p:nvPr>
            <p:ph type="pic" sz="quarter" idx="19" hasCustomPrompt="1"/>
          </p:nvPr>
        </p:nvSpPr>
        <p:spPr>
          <a:xfrm>
            <a:off x="8441763" y="3636061"/>
            <a:ext cx="849134" cy="849134"/>
          </a:xfrm>
          <a:prstGeom prst="ellipse">
            <a:avLst/>
          </a:prstGeom>
          <a:solidFill>
            <a:schemeClr val="bg1">
              <a:lumMod val="95000"/>
            </a:schemeClr>
          </a:solidFill>
        </p:spPr>
        <p:txBody>
          <a:bodyPr anchor="ctr">
            <a:noAutofit/>
          </a:bodyPr>
          <a:lstStyle>
            <a:lvl1pPr marL="0" indent="0" algn="ctr">
              <a:buNone/>
              <a:defRPr sz="1100" b="1">
                <a:solidFill>
                  <a:schemeClr val="accent1"/>
                </a:solidFill>
              </a:defRPr>
            </a:lvl1pPr>
          </a:lstStyle>
          <a:p>
            <a:r>
              <a:rPr lang="en-US" dirty="0"/>
              <a:t>Image</a:t>
            </a:r>
          </a:p>
        </p:txBody>
      </p:sp>
      <p:sp>
        <p:nvSpPr>
          <p:cNvPr id="15" name="Text Placeholder 9">
            <a:extLst>
              <a:ext uri="{FF2B5EF4-FFF2-40B4-BE49-F238E27FC236}">
                <a16:creationId xmlns:a16="http://schemas.microsoft.com/office/drawing/2014/main" id="{0B47E408-617E-4702-9D05-A58B35D1F9F3}"/>
              </a:ext>
            </a:extLst>
          </p:cNvPr>
          <p:cNvSpPr>
            <a:spLocks noGrp="1"/>
          </p:cNvSpPr>
          <p:nvPr>
            <p:ph type="body" sz="quarter" idx="20"/>
          </p:nvPr>
        </p:nvSpPr>
        <p:spPr>
          <a:xfrm>
            <a:off x="7610871" y="4634575"/>
            <a:ext cx="2633662" cy="1228541"/>
          </a:xfrm>
          <a:prstGeom prst="rect">
            <a:avLst/>
          </a:prstGeom>
        </p:spPr>
        <p:txBody>
          <a:bodyPr>
            <a:normAutofit/>
          </a:bodyPr>
          <a:lstStyle>
            <a:lvl1pPr marL="0" indent="0" algn="ctr">
              <a:lnSpc>
                <a:spcPct val="125000"/>
              </a:lnSpc>
              <a:spcBef>
                <a:spcPts val="0"/>
              </a:spcBef>
              <a:buNone/>
              <a:defRPr sz="1400" b="1">
                <a:solidFill>
                  <a:srgbClr val="005496"/>
                </a:solidFill>
                <a:latin typeface="+mn-lt"/>
                <a:ea typeface="Open Sans" panose="020B0606030504020204" pitchFamily="34" charset="0"/>
                <a:cs typeface="Arial" panose="020B0604020202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7" name="Picture Placeholder 2">
            <a:extLst>
              <a:ext uri="{FF2B5EF4-FFF2-40B4-BE49-F238E27FC236}">
                <a16:creationId xmlns:a16="http://schemas.microsoft.com/office/drawing/2014/main" id="{7BB2A786-9FDE-4D0D-B739-CDE43DD8A86D}"/>
              </a:ext>
            </a:extLst>
          </p:cNvPr>
          <p:cNvSpPr>
            <a:spLocks noGrp="1"/>
          </p:cNvSpPr>
          <p:nvPr>
            <p:ph type="pic" sz="quarter" idx="21" hasCustomPrompt="1"/>
          </p:nvPr>
        </p:nvSpPr>
        <p:spPr>
          <a:xfrm>
            <a:off x="2778359" y="3636061"/>
            <a:ext cx="849134" cy="849134"/>
          </a:xfrm>
          <a:prstGeom prst="ellipse">
            <a:avLst/>
          </a:prstGeom>
          <a:solidFill>
            <a:schemeClr val="bg1">
              <a:lumMod val="95000"/>
            </a:schemeClr>
          </a:solidFill>
        </p:spPr>
        <p:txBody>
          <a:bodyPr anchor="ctr">
            <a:noAutofit/>
          </a:bodyPr>
          <a:lstStyle>
            <a:lvl1pPr marL="0" indent="0" algn="ctr">
              <a:buNone/>
              <a:defRPr sz="1100" b="1">
                <a:solidFill>
                  <a:schemeClr val="accent1"/>
                </a:solidFill>
              </a:defRPr>
            </a:lvl1pPr>
          </a:lstStyle>
          <a:p>
            <a:r>
              <a:rPr lang="en-US" dirty="0"/>
              <a:t>Image</a:t>
            </a:r>
          </a:p>
        </p:txBody>
      </p:sp>
      <p:sp>
        <p:nvSpPr>
          <p:cNvPr id="18" name="Text Placeholder 9">
            <a:extLst>
              <a:ext uri="{FF2B5EF4-FFF2-40B4-BE49-F238E27FC236}">
                <a16:creationId xmlns:a16="http://schemas.microsoft.com/office/drawing/2014/main" id="{800D0B58-C302-4CD0-B05A-9492CF7DA3D4}"/>
              </a:ext>
            </a:extLst>
          </p:cNvPr>
          <p:cNvSpPr>
            <a:spLocks noGrp="1"/>
          </p:cNvSpPr>
          <p:nvPr>
            <p:ph type="body" sz="quarter" idx="22"/>
          </p:nvPr>
        </p:nvSpPr>
        <p:spPr>
          <a:xfrm>
            <a:off x="1947467" y="4634575"/>
            <a:ext cx="2633662" cy="1228541"/>
          </a:xfrm>
          <a:prstGeom prst="rect">
            <a:avLst/>
          </a:prstGeom>
        </p:spPr>
        <p:txBody>
          <a:bodyPr>
            <a:normAutofit/>
          </a:bodyPr>
          <a:lstStyle>
            <a:lvl1pPr marL="0" indent="0" algn="ctr">
              <a:lnSpc>
                <a:spcPct val="125000"/>
              </a:lnSpc>
              <a:spcBef>
                <a:spcPts val="0"/>
              </a:spcBef>
              <a:buNone/>
              <a:defRPr sz="1400" b="1">
                <a:solidFill>
                  <a:srgbClr val="005496"/>
                </a:solidFill>
                <a:latin typeface="+mn-lt"/>
                <a:ea typeface="Open Sans" panose="020B0606030504020204" pitchFamily="34" charset="0"/>
                <a:cs typeface="Arial" panose="020B0604020202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Tree>
    <p:extLst>
      <p:ext uri="{BB962C8B-B14F-4D97-AF65-F5344CB8AC3E}">
        <p14:creationId xmlns:p14="http://schemas.microsoft.com/office/powerpoint/2010/main" val="3476661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310DBD-B63C-4AEE-A7C7-8A05ADF2CA3C}"/>
              </a:ext>
            </a:extLst>
          </p:cNvPr>
          <p:cNvSpPr>
            <a:spLocks noGrp="1"/>
          </p:cNvSpPr>
          <p:nvPr>
            <p:ph type="dt" sz="half" idx="10"/>
          </p:nvPr>
        </p:nvSpPr>
        <p:spPr/>
        <p:txBody>
          <a:bodyPr/>
          <a:lstStyle/>
          <a:p>
            <a:fld id="{B164B256-EBF6-4084-A110-C06BC4DEFBF6}" type="datetime1">
              <a:rPr lang="en-US" smtClean="0"/>
              <a:t>2/8/2024</a:t>
            </a:fld>
            <a:endParaRPr lang="en-US" dirty="0"/>
          </a:p>
        </p:txBody>
      </p:sp>
      <p:sp>
        <p:nvSpPr>
          <p:cNvPr id="3" name="Footer Placeholder 2">
            <a:extLst>
              <a:ext uri="{FF2B5EF4-FFF2-40B4-BE49-F238E27FC236}">
                <a16:creationId xmlns:a16="http://schemas.microsoft.com/office/drawing/2014/main" id="{370AC698-0679-460F-8561-C66F596D4ED9}"/>
              </a:ext>
            </a:extLst>
          </p:cNvPr>
          <p:cNvSpPr>
            <a:spLocks noGrp="1"/>
          </p:cNvSpPr>
          <p:nvPr>
            <p:ph type="ftr" sz="quarter" idx="11"/>
          </p:nvPr>
        </p:nvSpPr>
        <p:spPr>
          <a:xfrm>
            <a:off x="7575259" y="6390216"/>
            <a:ext cx="3841678" cy="365125"/>
          </a:xfrm>
          <a:prstGeom prst="rect">
            <a:avLst/>
          </a:prstGeom>
        </p:spPr>
        <p:txBody>
          <a:bodyPr/>
          <a:lstStyle/>
          <a:p>
            <a:r>
              <a:rPr lang="en-US" dirty="0"/>
              <a:t>Copyright © University of Florida</a:t>
            </a:r>
          </a:p>
        </p:txBody>
      </p:sp>
      <p:sp>
        <p:nvSpPr>
          <p:cNvPr id="4" name="Slide Number Placeholder 3">
            <a:extLst>
              <a:ext uri="{FF2B5EF4-FFF2-40B4-BE49-F238E27FC236}">
                <a16:creationId xmlns:a16="http://schemas.microsoft.com/office/drawing/2014/main" id="{565996EB-DEA8-4335-B5E0-A04C70892F95}"/>
              </a:ext>
            </a:extLst>
          </p:cNvPr>
          <p:cNvSpPr>
            <a:spLocks noGrp="1"/>
          </p:cNvSpPr>
          <p:nvPr>
            <p:ph type="sldNum" sz="quarter" idx="12"/>
          </p:nvPr>
        </p:nvSpPr>
        <p:spPr/>
        <p:txBody>
          <a:bodyPr/>
          <a:lstStyle/>
          <a:p>
            <a:fld id="{ED38ACD4-9D65-409A-83FD-B2D9369F1EFD}" type="slidenum">
              <a:rPr lang="en-US" smtClean="0"/>
              <a:t>‹#›</a:t>
            </a:fld>
            <a:endParaRPr lang="en-US" dirty="0"/>
          </a:p>
        </p:txBody>
      </p:sp>
      <p:sp>
        <p:nvSpPr>
          <p:cNvPr id="5" name="Text Placeholder 15">
            <a:extLst>
              <a:ext uri="{FF2B5EF4-FFF2-40B4-BE49-F238E27FC236}">
                <a16:creationId xmlns:a16="http://schemas.microsoft.com/office/drawing/2014/main" id="{131315D5-7C67-4703-A462-EC39FD40552C}"/>
              </a:ext>
            </a:extLst>
          </p:cNvPr>
          <p:cNvSpPr>
            <a:spLocks noGrp="1"/>
          </p:cNvSpPr>
          <p:nvPr>
            <p:ph type="body" sz="quarter" idx="16" hasCustomPrompt="1"/>
          </p:nvPr>
        </p:nvSpPr>
        <p:spPr>
          <a:xfrm>
            <a:off x="893602" y="6388100"/>
            <a:ext cx="3778541" cy="365125"/>
          </a:xfrm>
        </p:spPr>
        <p:txBody>
          <a:bodyPr anchor="ctr">
            <a:noAutofit/>
          </a:bodyPr>
          <a:lstStyle>
            <a:lvl1pPr marL="0" indent="0">
              <a:lnSpc>
                <a:spcPct val="100000"/>
              </a:lnSpc>
              <a:buNone/>
              <a:defRPr sz="1200">
                <a:solidFill>
                  <a:schemeClr val="tx2"/>
                </a:solidFill>
              </a:defRPr>
            </a:lvl1pPr>
            <a:lvl2pPr marL="457200" indent="0">
              <a:lnSpc>
                <a:spcPct val="100000"/>
              </a:lnSpc>
              <a:buNone/>
              <a:defRPr sz="1200">
                <a:solidFill>
                  <a:schemeClr val="tx2"/>
                </a:solidFill>
              </a:defRPr>
            </a:lvl2pPr>
            <a:lvl3pPr marL="914400" indent="0">
              <a:lnSpc>
                <a:spcPct val="100000"/>
              </a:lnSpc>
              <a:buNone/>
              <a:defRPr sz="1200">
                <a:solidFill>
                  <a:schemeClr val="tx2"/>
                </a:solidFill>
              </a:defRPr>
            </a:lvl3pPr>
            <a:lvl4pPr marL="1371600" indent="0">
              <a:lnSpc>
                <a:spcPct val="100000"/>
              </a:lnSpc>
              <a:buNone/>
              <a:defRPr sz="1200">
                <a:solidFill>
                  <a:schemeClr val="tx2"/>
                </a:solidFill>
              </a:defRPr>
            </a:lvl4pPr>
            <a:lvl5pPr marL="1828800" indent="0">
              <a:lnSpc>
                <a:spcPct val="100000"/>
              </a:lnSpc>
              <a:buNone/>
              <a:defRPr sz="1200">
                <a:solidFill>
                  <a:schemeClr val="tx2"/>
                </a:solidFill>
              </a:defRPr>
            </a:lvl5pPr>
          </a:lstStyle>
          <a:p>
            <a:pPr lvl="0"/>
            <a:r>
              <a:rPr lang="en-US" dirty="0"/>
              <a:t>Additional Information</a:t>
            </a:r>
          </a:p>
        </p:txBody>
      </p:sp>
    </p:spTree>
    <p:extLst>
      <p:ext uri="{BB962C8B-B14F-4D97-AF65-F5344CB8AC3E}">
        <p14:creationId xmlns:p14="http://schemas.microsoft.com/office/powerpoint/2010/main" val="2746034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lvl1pPr marL="457200" indent="-457200">
              <a:spcAft>
                <a:spcPts val="600"/>
              </a:spcAft>
              <a:buClr>
                <a:srgbClr val="F37021"/>
              </a:buClr>
              <a:buSzPct val="125000"/>
              <a:buFont typeface="Wingdings" panose="05000000000000000000" pitchFamily="2" charset="2"/>
              <a:buChar char="§"/>
              <a:defRPr/>
            </a:lvl1pPr>
            <a:lvl2pPr marL="914400" indent="-457200">
              <a:spcAft>
                <a:spcPts val="600"/>
              </a:spcAft>
              <a:buClr>
                <a:srgbClr val="F37021"/>
              </a:buClr>
              <a:buSzPct val="125000"/>
              <a:buFont typeface="Wingdings" panose="05000000000000000000" pitchFamily="2" charset="2"/>
              <a:buChar char="§"/>
              <a:defRPr/>
            </a:lvl2pPr>
            <a:lvl3pPr marL="1257300" indent="-342900">
              <a:spcAft>
                <a:spcPts val="600"/>
              </a:spcAft>
              <a:buClr>
                <a:srgbClr val="F37021"/>
              </a:buClr>
              <a:buSzPct val="125000"/>
              <a:buFont typeface="Wingdings" panose="05000000000000000000" pitchFamily="2" charset="2"/>
              <a:buChar char="§"/>
              <a:defRPr/>
            </a:lvl3pPr>
            <a:lvl4pPr marL="1714500" indent="-342900">
              <a:spcAft>
                <a:spcPts val="600"/>
              </a:spcAft>
              <a:buClr>
                <a:srgbClr val="F37021"/>
              </a:buClr>
              <a:buSzPct val="125000"/>
              <a:buFont typeface="Wingdings" panose="05000000000000000000" pitchFamily="2" charset="2"/>
              <a:buChar char="§"/>
              <a:defRPr/>
            </a:lvl4pPr>
            <a:lvl5pPr marL="2171700" indent="-342900">
              <a:spcAft>
                <a:spcPts val="600"/>
              </a:spcAft>
              <a:buClr>
                <a:srgbClr val="F37021"/>
              </a:buClr>
              <a:buSzPct val="125000"/>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73024376-E3AD-4E8F-A3D5-05ECCCF5A6EF}"/>
              </a:ext>
            </a:extLst>
          </p:cNvPr>
          <p:cNvSpPr>
            <a:spLocks noGrp="1"/>
          </p:cNvSpPr>
          <p:nvPr>
            <p:ph type="dt" sz="half" idx="10"/>
          </p:nvPr>
        </p:nvSpPr>
        <p:spPr>
          <a:xfrm>
            <a:off x="4752101" y="6388624"/>
            <a:ext cx="2743200" cy="365125"/>
          </a:xfrm>
        </p:spPr>
        <p:txBody>
          <a:bodyPr/>
          <a:lstStyle/>
          <a:p>
            <a:fld id="{20713D70-BBA5-4709-807C-910371319748}" type="datetime1">
              <a:rPr lang="en-US" smtClean="0"/>
              <a:t>2/8/2024</a:t>
            </a:fld>
            <a:endParaRPr lang="en-US" dirty="0"/>
          </a:p>
        </p:txBody>
      </p:sp>
      <p:sp>
        <p:nvSpPr>
          <p:cNvPr id="8" name="Footer Placeholder 4">
            <a:extLst>
              <a:ext uri="{FF2B5EF4-FFF2-40B4-BE49-F238E27FC236}">
                <a16:creationId xmlns:a16="http://schemas.microsoft.com/office/drawing/2014/main" id="{51169160-1D8A-4827-8D7F-3E471453E563}"/>
              </a:ext>
            </a:extLst>
          </p:cNvPr>
          <p:cNvSpPr>
            <a:spLocks noGrp="1"/>
          </p:cNvSpPr>
          <p:nvPr>
            <p:ph type="ftr" sz="quarter" idx="11"/>
          </p:nvPr>
        </p:nvSpPr>
        <p:spPr>
          <a:xfrm>
            <a:off x="7575259" y="6390216"/>
            <a:ext cx="3778541" cy="365125"/>
          </a:xfrm>
          <a:prstGeom prst="rect">
            <a:avLst/>
          </a:prstGeom>
        </p:spPr>
        <p:txBody>
          <a:bodyPr/>
          <a:lstStyle/>
          <a:p>
            <a:r>
              <a:rPr lang="en-US" dirty="0"/>
              <a:t>Copyright © University of Florida</a:t>
            </a:r>
          </a:p>
        </p:txBody>
      </p:sp>
      <p:sp>
        <p:nvSpPr>
          <p:cNvPr id="9" name="Slide Number Placeholder 5">
            <a:extLst>
              <a:ext uri="{FF2B5EF4-FFF2-40B4-BE49-F238E27FC236}">
                <a16:creationId xmlns:a16="http://schemas.microsoft.com/office/drawing/2014/main" id="{01CFADD9-F2A8-44E3-A825-1126C4F2E823}"/>
              </a:ext>
            </a:extLst>
          </p:cNvPr>
          <p:cNvSpPr>
            <a:spLocks noGrp="1"/>
          </p:cNvSpPr>
          <p:nvPr>
            <p:ph type="sldNum" sz="quarter" idx="12"/>
          </p:nvPr>
        </p:nvSpPr>
        <p:spPr>
          <a:xfrm>
            <a:off x="11283462" y="6390217"/>
            <a:ext cx="601133" cy="365125"/>
          </a:xfrm>
        </p:spPr>
        <p:txBody>
          <a:bodyPr/>
          <a:lstStyle/>
          <a:p>
            <a:fld id="{ED38ACD4-9D65-409A-83FD-B2D9369F1EFD}" type="slidenum">
              <a:rPr lang="en-US" smtClean="0"/>
              <a:t>‹#›</a:t>
            </a:fld>
            <a:endParaRPr lang="en-US" dirty="0"/>
          </a:p>
        </p:txBody>
      </p:sp>
    </p:spTree>
    <p:extLst>
      <p:ext uri="{BB962C8B-B14F-4D97-AF65-F5344CB8AC3E}">
        <p14:creationId xmlns:p14="http://schemas.microsoft.com/office/powerpoint/2010/main" val="1557334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2569739A-E014-433C-8801-9A95F87BA1FC}"/>
              </a:ext>
            </a:extLst>
          </p:cNvPr>
          <p:cNvSpPr/>
          <p:nvPr userDrawn="1"/>
        </p:nvSpPr>
        <p:spPr>
          <a:xfrm rot="10800000">
            <a:off x="11150572" y="-2"/>
            <a:ext cx="1041426" cy="4937761"/>
          </a:xfrm>
          <a:prstGeom prst="rtTriangle">
            <a:avLst/>
          </a:prstGeom>
          <a:solidFill>
            <a:srgbClr val="005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5">
            <a:extLst>
              <a:ext uri="{FF2B5EF4-FFF2-40B4-BE49-F238E27FC236}">
                <a16:creationId xmlns:a16="http://schemas.microsoft.com/office/drawing/2014/main" id="{182B7057-BFF6-46E2-BA26-DCD89742AAC5}"/>
              </a:ext>
            </a:extLst>
          </p:cNvPr>
          <p:cNvSpPr>
            <a:spLocks noGrp="1"/>
          </p:cNvSpPr>
          <p:nvPr>
            <p:ph type="pic" sz="quarter" idx="15" hasCustomPrompt="1"/>
          </p:nvPr>
        </p:nvSpPr>
        <p:spPr>
          <a:xfrm>
            <a:off x="5924140" y="-4764"/>
            <a:ext cx="6273317" cy="6862763"/>
          </a:xfrm>
          <a:custGeom>
            <a:avLst/>
            <a:gdLst>
              <a:gd name="connsiteX0" fmla="*/ 0 w 5091693"/>
              <a:gd name="connsiteY0" fmla="*/ 0 h 6862763"/>
              <a:gd name="connsiteX1" fmla="*/ 5091693 w 5091693"/>
              <a:gd name="connsiteY1" fmla="*/ 0 h 6862763"/>
              <a:gd name="connsiteX2" fmla="*/ 5091693 w 5091693"/>
              <a:gd name="connsiteY2" fmla="*/ 6862763 h 6862763"/>
              <a:gd name="connsiteX3" fmla="*/ 0 w 5091693"/>
              <a:gd name="connsiteY3" fmla="*/ 6862763 h 6862763"/>
              <a:gd name="connsiteX4" fmla="*/ 0 w 5091693"/>
              <a:gd name="connsiteY4" fmla="*/ 0 h 6862763"/>
              <a:gd name="connsiteX0" fmla="*/ 0 w 6436398"/>
              <a:gd name="connsiteY0" fmla="*/ 0 h 6862763"/>
              <a:gd name="connsiteX1" fmla="*/ 5091693 w 6436398"/>
              <a:gd name="connsiteY1" fmla="*/ 0 h 6862763"/>
              <a:gd name="connsiteX2" fmla="*/ 6436398 w 6436398"/>
              <a:gd name="connsiteY2" fmla="*/ 6862763 h 6862763"/>
              <a:gd name="connsiteX3" fmla="*/ 0 w 6436398"/>
              <a:gd name="connsiteY3" fmla="*/ 6862763 h 6862763"/>
              <a:gd name="connsiteX4" fmla="*/ 0 w 6436398"/>
              <a:gd name="connsiteY4" fmla="*/ 0 h 6862763"/>
              <a:gd name="connsiteX0" fmla="*/ 0 w 6436398"/>
              <a:gd name="connsiteY0" fmla="*/ 0 h 6862763"/>
              <a:gd name="connsiteX1" fmla="*/ 5091693 w 6436398"/>
              <a:gd name="connsiteY1" fmla="*/ 0 h 6862763"/>
              <a:gd name="connsiteX2" fmla="*/ 6436398 w 6436398"/>
              <a:gd name="connsiteY2" fmla="*/ 6862763 h 6862763"/>
              <a:gd name="connsiteX3" fmla="*/ 1376979 w 6436398"/>
              <a:gd name="connsiteY3" fmla="*/ 6862763 h 6862763"/>
              <a:gd name="connsiteX4" fmla="*/ 0 w 6436398"/>
              <a:gd name="connsiteY4" fmla="*/ 0 h 6862763"/>
              <a:gd name="connsiteX0" fmla="*/ 0 w 6436398"/>
              <a:gd name="connsiteY0" fmla="*/ 0 h 6862763"/>
              <a:gd name="connsiteX1" fmla="*/ 5091693 w 6436398"/>
              <a:gd name="connsiteY1" fmla="*/ 0 h 6862763"/>
              <a:gd name="connsiteX2" fmla="*/ 6436398 w 6436398"/>
              <a:gd name="connsiteY2" fmla="*/ 6862763 h 6862763"/>
              <a:gd name="connsiteX3" fmla="*/ 1366222 w 6436398"/>
              <a:gd name="connsiteY3" fmla="*/ 6862763 h 6862763"/>
              <a:gd name="connsiteX4" fmla="*/ 0 w 6436398"/>
              <a:gd name="connsiteY4" fmla="*/ 0 h 6862763"/>
              <a:gd name="connsiteX0" fmla="*/ 0 w 6436398"/>
              <a:gd name="connsiteY0" fmla="*/ 0 h 6862763"/>
              <a:gd name="connsiteX1" fmla="*/ 5151514 w 6436398"/>
              <a:gd name="connsiteY1" fmla="*/ 0 h 6862763"/>
              <a:gd name="connsiteX2" fmla="*/ 6436398 w 6436398"/>
              <a:gd name="connsiteY2" fmla="*/ 6862763 h 6862763"/>
              <a:gd name="connsiteX3" fmla="*/ 1366222 w 6436398"/>
              <a:gd name="connsiteY3" fmla="*/ 6862763 h 6862763"/>
              <a:gd name="connsiteX4" fmla="*/ 0 w 6436398"/>
              <a:gd name="connsiteY4" fmla="*/ 0 h 6862763"/>
              <a:gd name="connsiteX0" fmla="*/ 0 w 6504764"/>
              <a:gd name="connsiteY0" fmla="*/ 0 h 6871308"/>
              <a:gd name="connsiteX1" fmla="*/ 5151514 w 6504764"/>
              <a:gd name="connsiteY1" fmla="*/ 0 h 6871308"/>
              <a:gd name="connsiteX2" fmla="*/ 6504764 w 6504764"/>
              <a:gd name="connsiteY2" fmla="*/ 6871308 h 6871308"/>
              <a:gd name="connsiteX3" fmla="*/ 1366222 w 6504764"/>
              <a:gd name="connsiteY3" fmla="*/ 6862763 h 6871308"/>
              <a:gd name="connsiteX4" fmla="*/ 0 w 6504764"/>
              <a:gd name="connsiteY4" fmla="*/ 0 h 6871308"/>
              <a:gd name="connsiteX0" fmla="*/ 0 w 6504764"/>
              <a:gd name="connsiteY0" fmla="*/ 0 h 6871308"/>
              <a:gd name="connsiteX1" fmla="*/ 5151514 w 6504764"/>
              <a:gd name="connsiteY1" fmla="*/ 0 h 6871308"/>
              <a:gd name="connsiteX2" fmla="*/ 6262164 w 6504764"/>
              <a:gd name="connsiteY2" fmla="*/ 5644987 h 6871308"/>
              <a:gd name="connsiteX3" fmla="*/ 6504764 w 6504764"/>
              <a:gd name="connsiteY3" fmla="*/ 6871308 h 6871308"/>
              <a:gd name="connsiteX4" fmla="*/ 1366222 w 6504764"/>
              <a:gd name="connsiteY4" fmla="*/ 6862763 h 6871308"/>
              <a:gd name="connsiteX5" fmla="*/ 0 w 6504764"/>
              <a:gd name="connsiteY5" fmla="*/ 0 h 6871308"/>
              <a:gd name="connsiteX0" fmla="*/ 0 w 6262164"/>
              <a:gd name="connsiteY0" fmla="*/ 0 h 6862763"/>
              <a:gd name="connsiteX1" fmla="*/ 5151514 w 6262164"/>
              <a:gd name="connsiteY1" fmla="*/ 0 h 6862763"/>
              <a:gd name="connsiteX2" fmla="*/ 6262164 w 6262164"/>
              <a:gd name="connsiteY2" fmla="*/ 5644987 h 6862763"/>
              <a:gd name="connsiteX3" fmla="*/ 6248390 w 6262164"/>
              <a:gd name="connsiteY3" fmla="*/ 6862763 h 6862763"/>
              <a:gd name="connsiteX4" fmla="*/ 1366222 w 6262164"/>
              <a:gd name="connsiteY4" fmla="*/ 6862763 h 6862763"/>
              <a:gd name="connsiteX5" fmla="*/ 0 w 6262164"/>
              <a:gd name="connsiteY5" fmla="*/ 0 h 6862763"/>
              <a:gd name="connsiteX0" fmla="*/ 0 w 6265841"/>
              <a:gd name="connsiteY0" fmla="*/ 0 h 6862763"/>
              <a:gd name="connsiteX1" fmla="*/ 5151514 w 6265841"/>
              <a:gd name="connsiteY1" fmla="*/ 0 h 6862763"/>
              <a:gd name="connsiteX2" fmla="*/ 6262164 w 6265841"/>
              <a:gd name="connsiteY2" fmla="*/ 5644987 h 6862763"/>
              <a:gd name="connsiteX3" fmla="*/ 6265841 w 6265841"/>
              <a:gd name="connsiteY3" fmla="*/ 6862763 h 6862763"/>
              <a:gd name="connsiteX4" fmla="*/ 1366222 w 6265841"/>
              <a:gd name="connsiteY4" fmla="*/ 6862763 h 6862763"/>
              <a:gd name="connsiteX5" fmla="*/ 0 w 6265841"/>
              <a:gd name="connsiteY5" fmla="*/ 0 h 6862763"/>
              <a:gd name="connsiteX0" fmla="*/ 0 w 6265841"/>
              <a:gd name="connsiteY0" fmla="*/ 0 h 6862763"/>
              <a:gd name="connsiteX1" fmla="*/ 5151514 w 6265841"/>
              <a:gd name="connsiteY1" fmla="*/ 0 h 6862763"/>
              <a:gd name="connsiteX2" fmla="*/ 6262164 w 6265841"/>
              <a:gd name="connsiteY2" fmla="*/ 5638007 h 6862763"/>
              <a:gd name="connsiteX3" fmla="*/ 6265841 w 6265841"/>
              <a:gd name="connsiteY3" fmla="*/ 6862763 h 6862763"/>
              <a:gd name="connsiteX4" fmla="*/ 1366222 w 6265841"/>
              <a:gd name="connsiteY4" fmla="*/ 6862763 h 6862763"/>
              <a:gd name="connsiteX5" fmla="*/ 0 w 6265841"/>
              <a:gd name="connsiteY5" fmla="*/ 0 h 6862763"/>
              <a:gd name="connsiteX0" fmla="*/ 0 w 6266030"/>
              <a:gd name="connsiteY0" fmla="*/ 0 h 6862763"/>
              <a:gd name="connsiteX1" fmla="*/ 5151514 w 6266030"/>
              <a:gd name="connsiteY1" fmla="*/ 0 h 6862763"/>
              <a:gd name="connsiteX2" fmla="*/ 6265654 w 6266030"/>
              <a:gd name="connsiteY2" fmla="*/ 5648478 h 6862763"/>
              <a:gd name="connsiteX3" fmla="*/ 6265841 w 6266030"/>
              <a:gd name="connsiteY3" fmla="*/ 6862763 h 6862763"/>
              <a:gd name="connsiteX4" fmla="*/ 1366222 w 6266030"/>
              <a:gd name="connsiteY4" fmla="*/ 6862763 h 6862763"/>
              <a:gd name="connsiteX5" fmla="*/ 0 w 6266030"/>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317" h="6862763">
                <a:moveTo>
                  <a:pt x="0" y="0"/>
                </a:moveTo>
                <a:lnTo>
                  <a:pt x="5151514" y="0"/>
                </a:lnTo>
                <a:cubicBezTo>
                  <a:pt x="5527428" y="1887360"/>
                  <a:pt x="6229806" y="5064707"/>
                  <a:pt x="6273211" y="5327305"/>
                </a:cubicBezTo>
                <a:cubicBezTo>
                  <a:pt x="6274437" y="5733230"/>
                  <a:pt x="6264615" y="6456838"/>
                  <a:pt x="6265841" y="6862763"/>
                </a:cubicBezTo>
                <a:lnTo>
                  <a:pt x="1366222" y="6862763"/>
                </a:lnTo>
                <a:lnTo>
                  <a:pt x="0" y="0"/>
                </a:lnTo>
                <a:close/>
              </a:path>
            </a:pathLst>
          </a:custGeom>
          <a:solidFill>
            <a:srgbClr val="F6F6F6"/>
          </a:solidFill>
        </p:spPr>
        <p:txBody>
          <a:bodyPr anchor="ctr"/>
          <a:lstStyle>
            <a:lvl1pPr marL="0" indent="0" algn="ctr">
              <a:buNone/>
              <a:defRPr b="1">
                <a:solidFill>
                  <a:schemeClr val="accent1"/>
                </a:solidFill>
              </a:defRPr>
            </a:lvl1pPr>
          </a:lstStyle>
          <a:p>
            <a:r>
              <a:rPr lang="en-US" dirty="0"/>
              <a:t>Click icon to add image</a:t>
            </a:r>
          </a:p>
        </p:txBody>
      </p:sp>
      <p:sp>
        <p:nvSpPr>
          <p:cNvPr id="8" name="Title 1">
            <a:extLst>
              <a:ext uri="{FF2B5EF4-FFF2-40B4-BE49-F238E27FC236}">
                <a16:creationId xmlns:a16="http://schemas.microsoft.com/office/drawing/2014/main" id="{4FA786E6-97FB-4417-9825-E07D418837F8}"/>
              </a:ext>
            </a:extLst>
          </p:cNvPr>
          <p:cNvSpPr>
            <a:spLocks noGrp="1"/>
          </p:cNvSpPr>
          <p:nvPr>
            <p:ph type="title" hasCustomPrompt="1"/>
          </p:nvPr>
        </p:nvSpPr>
        <p:spPr>
          <a:xfrm>
            <a:off x="1066800" y="2550857"/>
            <a:ext cx="5029200" cy="2859343"/>
          </a:xfrm>
        </p:spPr>
        <p:txBody>
          <a:bodyPr anchor="t">
            <a:normAutofit/>
          </a:bodyPr>
          <a:lstStyle>
            <a:lvl1pPr>
              <a:lnSpc>
                <a:spcPct val="125000"/>
              </a:lnSpc>
              <a:defRPr sz="2200"/>
            </a:lvl1pPr>
          </a:lstStyle>
          <a:p>
            <a:r>
              <a:rPr lang="en-US" dirty="0"/>
              <a:t>Section Title</a:t>
            </a:r>
            <a:br>
              <a:rPr lang="en-US" dirty="0"/>
            </a:br>
            <a:r>
              <a:rPr lang="en-US" dirty="0"/>
              <a:t>Multiple Lines as Necessary</a:t>
            </a:r>
          </a:p>
        </p:txBody>
      </p:sp>
    </p:spTree>
    <p:extLst>
      <p:ext uri="{BB962C8B-B14F-4D97-AF65-F5344CB8AC3E}">
        <p14:creationId xmlns:p14="http://schemas.microsoft.com/office/powerpoint/2010/main" val="368722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19B334-4717-4C07-9CB9-ADAB5355654B}"/>
              </a:ext>
            </a:extLst>
          </p:cNvPr>
          <p:cNvSpPr>
            <a:spLocks noGrp="1"/>
          </p:cNvSpPr>
          <p:nvPr>
            <p:ph idx="1" hasCustomPrompt="1"/>
          </p:nvPr>
        </p:nvSpPr>
        <p:spPr>
          <a:xfrm>
            <a:off x="893602" y="1825625"/>
            <a:ext cx="10515600" cy="3872810"/>
          </a:xfrm>
        </p:spPr>
        <p:txBody>
          <a:bodyPr/>
          <a:lstStyle>
            <a:lvl1pPr marL="0" indent="0">
              <a:buNone/>
              <a:defRPr/>
            </a:lvl1pPr>
          </a:lstStyle>
          <a:p>
            <a:r>
              <a:rPr lang="en-US" dirty="0"/>
              <a:t>Lorem ipsum dolor sit amet,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amet,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4" name="Date Placeholder 3">
            <a:extLst>
              <a:ext uri="{FF2B5EF4-FFF2-40B4-BE49-F238E27FC236}">
                <a16:creationId xmlns:a16="http://schemas.microsoft.com/office/drawing/2014/main" id="{9F314F1A-63DB-4666-B252-133D9E6A3122}"/>
              </a:ext>
            </a:extLst>
          </p:cNvPr>
          <p:cNvSpPr>
            <a:spLocks noGrp="1"/>
          </p:cNvSpPr>
          <p:nvPr>
            <p:ph type="dt" sz="half" idx="10"/>
          </p:nvPr>
        </p:nvSpPr>
        <p:spPr/>
        <p:txBody>
          <a:bodyPr/>
          <a:lstStyle/>
          <a:p>
            <a:fld id="{20713D70-BBA5-4709-807C-910371319748}" type="datetime1">
              <a:rPr lang="en-US" smtClean="0"/>
              <a:t>2/8/2024</a:t>
            </a:fld>
            <a:endParaRPr lang="en-US" dirty="0"/>
          </a:p>
        </p:txBody>
      </p:sp>
      <p:sp>
        <p:nvSpPr>
          <p:cNvPr id="5" name="Footer Placeholder 4">
            <a:extLst>
              <a:ext uri="{FF2B5EF4-FFF2-40B4-BE49-F238E27FC236}">
                <a16:creationId xmlns:a16="http://schemas.microsoft.com/office/drawing/2014/main" id="{D4B614D5-2234-4DF5-85A6-C7FD0D35ACD7}"/>
              </a:ext>
            </a:extLst>
          </p:cNvPr>
          <p:cNvSpPr>
            <a:spLocks noGrp="1"/>
          </p:cNvSpPr>
          <p:nvPr>
            <p:ph type="ftr" sz="quarter" idx="11"/>
          </p:nvPr>
        </p:nvSpPr>
        <p:spPr>
          <a:xfrm>
            <a:off x="7575259" y="6390216"/>
            <a:ext cx="3778541" cy="365125"/>
          </a:xfrm>
          <a:prstGeom prst="rect">
            <a:avLst/>
          </a:prstGeom>
        </p:spPr>
        <p:txBody>
          <a:bodyPr/>
          <a:lstStyle/>
          <a:p>
            <a:r>
              <a:rPr lang="en-US" dirty="0"/>
              <a:t>Copyright © University of Florida</a:t>
            </a:r>
          </a:p>
        </p:txBody>
      </p:sp>
      <p:sp>
        <p:nvSpPr>
          <p:cNvPr id="6" name="Slide Number Placeholder 5">
            <a:extLst>
              <a:ext uri="{FF2B5EF4-FFF2-40B4-BE49-F238E27FC236}">
                <a16:creationId xmlns:a16="http://schemas.microsoft.com/office/drawing/2014/main" id="{B5F6C2F4-46FC-4E0E-9920-3BC58360B1D0}"/>
              </a:ext>
            </a:extLst>
          </p:cNvPr>
          <p:cNvSpPr>
            <a:spLocks noGrp="1"/>
          </p:cNvSpPr>
          <p:nvPr>
            <p:ph type="sldNum" sz="quarter" idx="12"/>
          </p:nvPr>
        </p:nvSpPr>
        <p:spPr/>
        <p:txBody>
          <a:bodyPr/>
          <a:lstStyle/>
          <a:p>
            <a:fld id="{ED38ACD4-9D65-409A-83FD-B2D9369F1EFD}" type="slidenum">
              <a:rPr lang="en-US" smtClean="0"/>
              <a:t>‹#›</a:t>
            </a:fld>
            <a:endParaRPr lang="en-US" dirty="0"/>
          </a:p>
        </p:txBody>
      </p:sp>
      <p:sp>
        <p:nvSpPr>
          <p:cNvPr id="7" name="Title 1">
            <a:extLst>
              <a:ext uri="{FF2B5EF4-FFF2-40B4-BE49-F238E27FC236}">
                <a16:creationId xmlns:a16="http://schemas.microsoft.com/office/drawing/2014/main" id="{B815CBD5-FB82-4BB7-ABCF-4FAE079F37EA}"/>
              </a:ext>
            </a:extLst>
          </p:cNvPr>
          <p:cNvSpPr>
            <a:spLocks noGrp="1"/>
          </p:cNvSpPr>
          <p:nvPr>
            <p:ph type="title" hasCustomPrompt="1"/>
          </p:nvPr>
        </p:nvSpPr>
        <p:spPr>
          <a:xfrm>
            <a:off x="893602" y="635715"/>
            <a:ext cx="10460198" cy="842331"/>
          </a:xfrm>
        </p:spPr>
        <p:txBody>
          <a:bodyPr>
            <a:normAutofit/>
          </a:bodyPr>
          <a:lstStyle>
            <a:lvl1pPr>
              <a:lnSpc>
                <a:spcPct val="100000"/>
              </a:lnSpc>
              <a:defRPr sz="2200"/>
            </a:lvl1pPr>
          </a:lstStyle>
          <a:p>
            <a:r>
              <a:rPr lang="en-US" dirty="0"/>
              <a:t>Content Headline</a:t>
            </a:r>
            <a:br>
              <a:rPr lang="en-US" dirty="0"/>
            </a:br>
            <a:r>
              <a:rPr lang="en-US" dirty="0"/>
              <a:t>Second line as needed</a:t>
            </a:r>
          </a:p>
        </p:txBody>
      </p:sp>
      <p:sp>
        <p:nvSpPr>
          <p:cNvPr id="9" name="Text Placeholder 57">
            <a:extLst>
              <a:ext uri="{FF2B5EF4-FFF2-40B4-BE49-F238E27FC236}">
                <a16:creationId xmlns:a16="http://schemas.microsoft.com/office/drawing/2014/main" id="{4E7E8E87-D05E-4F82-BB1B-DD1C227683CE}"/>
              </a:ext>
            </a:extLst>
          </p:cNvPr>
          <p:cNvSpPr>
            <a:spLocks noGrp="1"/>
          </p:cNvSpPr>
          <p:nvPr>
            <p:ph type="body" sz="quarter" idx="14" hasCustomPrompt="1"/>
          </p:nvPr>
        </p:nvSpPr>
        <p:spPr>
          <a:xfrm>
            <a:off x="893602" y="349563"/>
            <a:ext cx="6785808" cy="269414"/>
          </a:xfrm>
          <a:prstGeom prst="rect">
            <a:avLst/>
          </a:prstGeom>
        </p:spPr>
        <p:txBody>
          <a:bodyPr anchor="t">
            <a:noAutofit/>
          </a:bodyPr>
          <a:lstStyle>
            <a:lvl1pPr marL="0" indent="0">
              <a:lnSpc>
                <a:spcPct val="100000"/>
              </a:lnSpc>
              <a:spcBef>
                <a:spcPts val="0"/>
              </a:spcBef>
              <a:buNone/>
              <a:defRPr sz="1200" b="1" spc="200" baseline="0">
                <a:solidFill>
                  <a:srgbClr val="F37021"/>
                </a:solidFill>
                <a:latin typeface="Arial" panose="020B0604020202020204" pitchFamily="34" charset="0"/>
                <a:cs typeface="Arial" panose="020B0604020202020204" pitchFamily="34" charset="0"/>
              </a:defRPr>
            </a:lvl1pPr>
            <a:lvl2pPr marL="457200" indent="0">
              <a:buNone/>
              <a:defRPr sz="4800">
                <a:solidFill>
                  <a:schemeClr val="bg1"/>
                </a:solidFill>
                <a:latin typeface="+mj-lt"/>
              </a:defRPr>
            </a:lvl2pPr>
            <a:lvl3pPr marL="914400" indent="0">
              <a:buNone/>
              <a:defRPr sz="4400">
                <a:solidFill>
                  <a:schemeClr val="bg1"/>
                </a:solidFill>
                <a:latin typeface="+mj-lt"/>
              </a:defRPr>
            </a:lvl3pPr>
            <a:lvl4pPr marL="1371600" indent="0">
              <a:buNone/>
              <a:defRPr sz="4000">
                <a:solidFill>
                  <a:schemeClr val="bg1"/>
                </a:solidFill>
                <a:latin typeface="+mj-lt"/>
              </a:defRPr>
            </a:lvl4pPr>
            <a:lvl5pPr marL="1828800" indent="0">
              <a:buNone/>
              <a:defRPr sz="4000">
                <a:solidFill>
                  <a:schemeClr val="bg1"/>
                </a:solidFill>
                <a:latin typeface="+mj-lt"/>
              </a:defRPr>
            </a:lvl5pPr>
          </a:lstStyle>
          <a:p>
            <a:pPr lvl="0"/>
            <a:r>
              <a:rPr lang="en-US" dirty="0"/>
              <a:t>SECTION TITLE</a:t>
            </a:r>
          </a:p>
        </p:txBody>
      </p:sp>
      <p:cxnSp>
        <p:nvCxnSpPr>
          <p:cNvPr id="10" name="Straight Connector 9">
            <a:extLst>
              <a:ext uri="{FF2B5EF4-FFF2-40B4-BE49-F238E27FC236}">
                <a16:creationId xmlns:a16="http://schemas.microsoft.com/office/drawing/2014/main" id="{9E034B24-C239-4458-B2A6-48D1B92CE768}"/>
              </a:ext>
            </a:extLst>
          </p:cNvPr>
          <p:cNvCxnSpPr>
            <a:cxnSpLocks/>
          </p:cNvCxnSpPr>
          <p:nvPr userDrawn="1"/>
        </p:nvCxnSpPr>
        <p:spPr>
          <a:xfrm>
            <a:off x="0" y="488837"/>
            <a:ext cx="872546" cy="0"/>
          </a:xfrm>
          <a:prstGeom prst="line">
            <a:avLst/>
          </a:prstGeom>
          <a:ln w="6350">
            <a:solidFill>
              <a:srgbClr val="F3702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19C7F1A3-9197-4FE2-99C2-F5ED534D082F}"/>
              </a:ext>
            </a:extLst>
          </p:cNvPr>
          <p:cNvSpPr>
            <a:spLocks noGrp="1"/>
          </p:cNvSpPr>
          <p:nvPr>
            <p:ph type="body" sz="quarter" idx="16" hasCustomPrompt="1"/>
          </p:nvPr>
        </p:nvSpPr>
        <p:spPr>
          <a:xfrm>
            <a:off x="893602" y="6388100"/>
            <a:ext cx="3778541" cy="365125"/>
          </a:xfrm>
        </p:spPr>
        <p:txBody>
          <a:bodyPr anchor="ctr">
            <a:noAutofit/>
          </a:bodyPr>
          <a:lstStyle>
            <a:lvl1pPr marL="0" indent="0">
              <a:lnSpc>
                <a:spcPct val="100000"/>
              </a:lnSpc>
              <a:buNone/>
              <a:defRPr sz="1200">
                <a:solidFill>
                  <a:schemeClr val="tx2"/>
                </a:solidFill>
              </a:defRPr>
            </a:lvl1pPr>
            <a:lvl2pPr marL="457200" indent="0">
              <a:lnSpc>
                <a:spcPct val="100000"/>
              </a:lnSpc>
              <a:buNone/>
              <a:defRPr sz="1200">
                <a:solidFill>
                  <a:schemeClr val="tx2"/>
                </a:solidFill>
              </a:defRPr>
            </a:lvl2pPr>
            <a:lvl3pPr marL="914400" indent="0">
              <a:lnSpc>
                <a:spcPct val="100000"/>
              </a:lnSpc>
              <a:buNone/>
              <a:defRPr sz="1200">
                <a:solidFill>
                  <a:schemeClr val="tx2"/>
                </a:solidFill>
              </a:defRPr>
            </a:lvl3pPr>
            <a:lvl4pPr marL="1371600" indent="0">
              <a:lnSpc>
                <a:spcPct val="100000"/>
              </a:lnSpc>
              <a:buNone/>
              <a:defRPr sz="1200">
                <a:solidFill>
                  <a:schemeClr val="tx2"/>
                </a:solidFill>
              </a:defRPr>
            </a:lvl4pPr>
            <a:lvl5pPr marL="1828800" indent="0">
              <a:lnSpc>
                <a:spcPct val="100000"/>
              </a:lnSpc>
              <a:buNone/>
              <a:defRPr sz="1200">
                <a:solidFill>
                  <a:schemeClr val="tx2"/>
                </a:solidFill>
              </a:defRPr>
            </a:lvl5pPr>
          </a:lstStyle>
          <a:p>
            <a:pPr lvl="0"/>
            <a:r>
              <a:rPr lang="en-US" dirty="0"/>
              <a:t>Additional Information</a:t>
            </a:r>
          </a:p>
        </p:txBody>
      </p:sp>
    </p:spTree>
    <p:extLst>
      <p:ext uri="{BB962C8B-B14F-4D97-AF65-F5344CB8AC3E}">
        <p14:creationId xmlns:p14="http://schemas.microsoft.com/office/powerpoint/2010/main" val="152867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19B334-4717-4C07-9CB9-ADAB5355654B}"/>
              </a:ext>
            </a:extLst>
          </p:cNvPr>
          <p:cNvSpPr>
            <a:spLocks noGrp="1"/>
          </p:cNvSpPr>
          <p:nvPr>
            <p:ph idx="1" hasCustomPrompt="1"/>
          </p:nvPr>
        </p:nvSpPr>
        <p:spPr>
          <a:xfrm>
            <a:off x="893602" y="1825625"/>
            <a:ext cx="10515600" cy="3872810"/>
          </a:xfrm>
        </p:spPr>
        <p:txBody>
          <a:bodyPr/>
          <a:lstStyle>
            <a:lvl1pPr marL="0" indent="0">
              <a:buNone/>
              <a:defRPr/>
            </a:lvl1pPr>
          </a:lstStyle>
          <a:p>
            <a:r>
              <a:rPr lang="en-US" dirty="0"/>
              <a:t>Lorem ipsum dolor sit amet,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amet,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4" name="Date Placeholder 3">
            <a:extLst>
              <a:ext uri="{FF2B5EF4-FFF2-40B4-BE49-F238E27FC236}">
                <a16:creationId xmlns:a16="http://schemas.microsoft.com/office/drawing/2014/main" id="{9F314F1A-63DB-4666-B252-133D9E6A3122}"/>
              </a:ext>
            </a:extLst>
          </p:cNvPr>
          <p:cNvSpPr>
            <a:spLocks noGrp="1"/>
          </p:cNvSpPr>
          <p:nvPr>
            <p:ph type="dt" sz="half" idx="10"/>
          </p:nvPr>
        </p:nvSpPr>
        <p:spPr/>
        <p:txBody>
          <a:bodyPr/>
          <a:lstStyle/>
          <a:p>
            <a:fld id="{20713D70-BBA5-4709-807C-910371319748}" type="datetime1">
              <a:rPr lang="en-US" smtClean="0"/>
              <a:t>2/8/2024</a:t>
            </a:fld>
            <a:endParaRPr lang="en-US" dirty="0"/>
          </a:p>
        </p:txBody>
      </p:sp>
      <p:sp>
        <p:nvSpPr>
          <p:cNvPr id="5" name="Footer Placeholder 4">
            <a:extLst>
              <a:ext uri="{FF2B5EF4-FFF2-40B4-BE49-F238E27FC236}">
                <a16:creationId xmlns:a16="http://schemas.microsoft.com/office/drawing/2014/main" id="{D4B614D5-2234-4DF5-85A6-C7FD0D35ACD7}"/>
              </a:ext>
            </a:extLst>
          </p:cNvPr>
          <p:cNvSpPr>
            <a:spLocks noGrp="1"/>
          </p:cNvSpPr>
          <p:nvPr>
            <p:ph type="ftr" sz="quarter" idx="11"/>
          </p:nvPr>
        </p:nvSpPr>
        <p:spPr/>
        <p:txBody>
          <a:bodyPr/>
          <a:lstStyle/>
          <a:p>
            <a:r>
              <a:rPr lang="en-US" dirty="0"/>
              <a:t>Copyright © University of Florida</a:t>
            </a:r>
          </a:p>
        </p:txBody>
      </p:sp>
      <p:sp>
        <p:nvSpPr>
          <p:cNvPr id="6" name="Slide Number Placeholder 5">
            <a:extLst>
              <a:ext uri="{FF2B5EF4-FFF2-40B4-BE49-F238E27FC236}">
                <a16:creationId xmlns:a16="http://schemas.microsoft.com/office/drawing/2014/main" id="{B5F6C2F4-46FC-4E0E-9920-3BC58360B1D0}"/>
              </a:ext>
            </a:extLst>
          </p:cNvPr>
          <p:cNvSpPr>
            <a:spLocks noGrp="1"/>
          </p:cNvSpPr>
          <p:nvPr>
            <p:ph type="sldNum" sz="quarter" idx="12"/>
          </p:nvPr>
        </p:nvSpPr>
        <p:spPr/>
        <p:txBody>
          <a:bodyPr/>
          <a:lstStyle/>
          <a:p>
            <a:fld id="{ED38ACD4-9D65-409A-83FD-B2D9369F1EFD}" type="slidenum">
              <a:rPr lang="en-US" smtClean="0"/>
              <a:t>‹#›</a:t>
            </a:fld>
            <a:endParaRPr lang="en-US" dirty="0"/>
          </a:p>
        </p:txBody>
      </p:sp>
      <p:sp>
        <p:nvSpPr>
          <p:cNvPr id="7" name="Title 1">
            <a:extLst>
              <a:ext uri="{FF2B5EF4-FFF2-40B4-BE49-F238E27FC236}">
                <a16:creationId xmlns:a16="http://schemas.microsoft.com/office/drawing/2014/main" id="{B815CBD5-FB82-4BB7-ABCF-4FAE079F37EA}"/>
              </a:ext>
            </a:extLst>
          </p:cNvPr>
          <p:cNvSpPr>
            <a:spLocks noGrp="1"/>
          </p:cNvSpPr>
          <p:nvPr>
            <p:ph type="title" hasCustomPrompt="1"/>
          </p:nvPr>
        </p:nvSpPr>
        <p:spPr>
          <a:xfrm>
            <a:off x="893602" y="635715"/>
            <a:ext cx="10460198" cy="842331"/>
          </a:xfrm>
        </p:spPr>
        <p:txBody>
          <a:bodyPr>
            <a:normAutofit/>
          </a:bodyPr>
          <a:lstStyle>
            <a:lvl1pPr>
              <a:lnSpc>
                <a:spcPct val="100000"/>
              </a:lnSpc>
              <a:defRPr sz="2200"/>
            </a:lvl1pPr>
          </a:lstStyle>
          <a:p>
            <a:r>
              <a:rPr lang="en-US" dirty="0"/>
              <a:t>Content Headline</a:t>
            </a:r>
            <a:br>
              <a:rPr lang="en-US" dirty="0"/>
            </a:br>
            <a:r>
              <a:rPr lang="en-US" dirty="0"/>
              <a:t>Second line as needed</a:t>
            </a:r>
          </a:p>
        </p:txBody>
      </p:sp>
      <p:sp>
        <p:nvSpPr>
          <p:cNvPr id="9" name="Text Placeholder 57">
            <a:extLst>
              <a:ext uri="{FF2B5EF4-FFF2-40B4-BE49-F238E27FC236}">
                <a16:creationId xmlns:a16="http://schemas.microsoft.com/office/drawing/2014/main" id="{4E7E8E87-D05E-4F82-BB1B-DD1C227683CE}"/>
              </a:ext>
            </a:extLst>
          </p:cNvPr>
          <p:cNvSpPr>
            <a:spLocks noGrp="1"/>
          </p:cNvSpPr>
          <p:nvPr>
            <p:ph type="body" sz="quarter" idx="14" hasCustomPrompt="1"/>
          </p:nvPr>
        </p:nvSpPr>
        <p:spPr>
          <a:xfrm>
            <a:off x="893602" y="349563"/>
            <a:ext cx="6785808" cy="269414"/>
          </a:xfrm>
          <a:prstGeom prst="rect">
            <a:avLst/>
          </a:prstGeom>
        </p:spPr>
        <p:txBody>
          <a:bodyPr anchor="t">
            <a:noAutofit/>
          </a:bodyPr>
          <a:lstStyle>
            <a:lvl1pPr marL="0" indent="0">
              <a:lnSpc>
                <a:spcPct val="100000"/>
              </a:lnSpc>
              <a:spcBef>
                <a:spcPts val="0"/>
              </a:spcBef>
              <a:buNone/>
              <a:defRPr sz="1200" b="1" spc="200" baseline="0">
                <a:solidFill>
                  <a:srgbClr val="F37021"/>
                </a:solidFill>
                <a:latin typeface="Arial" panose="020B0604020202020204" pitchFamily="34" charset="0"/>
                <a:cs typeface="Arial" panose="020B0604020202020204" pitchFamily="34" charset="0"/>
              </a:defRPr>
            </a:lvl1pPr>
            <a:lvl2pPr marL="457200" indent="0">
              <a:buNone/>
              <a:defRPr sz="4800">
                <a:solidFill>
                  <a:schemeClr val="bg1"/>
                </a:solidFill>
                <a:latin typeface="+mj-lt"/>
              </a:defRPr>
            </a:lvl2pPr>
            <a:lvl3pPr marL="914400" indent="0">
              <a:buNone/>
              <a:defRPr sz="4400">
                <a:solidFill>
                  <a:schemeClr val="bg1"/>
                </a:solidFill>
                <a:latin typeface="+mj-lt"/>
              </a:defRPr>
            </a:lvl3pPr>
            <a:lvl4pPr marL="1371600" indent="0">
              <a:buNone/>
              <a:defRPr sz="4000">
                <a:solidFill>
                  <a:schemeClr val="bg1"/>
                </a:solidFill>
                <a:latin typeface="+mj-lt"/>
              </a:defRPr>
            </a:lvl4pPr>
            <a:lvl5pPr marL="1828800" indent="0">
              <a:buNone/>
              <a:defRPr sz="4000">
                <a:solidFill>
                  <a:schemeClr val="bg1"/>
                </a:solidFill>
                <a:latin typeface="+mj-lt"/>
              </a:defRPr>
            </a:lvl5pPr>
          </a:lstStyle>
          <a:p>
            <a:pPr lvl="0"/>
            <a:r>
              <a:rPr lang="en-US" dirty="0"/>
              <a:t>SECTION TITLE</a:t>
            </a:r>
          </a:p>
        </p:txBody>
      </p:sp>
      <p:cxnSp>
        <p:nvCxnSpPr>
          <p:cNvPr id="10" name="Straight Connector 9">
            <a:extLst>
              <a:ext uri="{FF2B5EF4-FFF2-40B4-BE49-F238E27FC236}">
                <a16:creationId xmlns:a16="http://schemas.microsoft.com/office/drawing/2014/main" id="{9E034B24-C239-4458-B2A6-48D1B92CE768}"/>
              </a:ext>
            </a:extLst>
          </p:cNvPr>
          <p:cNvCxnSpPr>
            <a:cxnSpLocks/>
          </p:cNvCxnSpPr>
          <p:nvPr userDrawn="1"/>
        </p:nvCxnSpPr>
        <p:spPr>
          <a:xfrm>
            <a:off x="0" y="488837"/>
            <a:ext cx="872546" cy="0"/>
          </a:xfrm>
          <a:prstGeom prst="line">
            <a:avLst/>
          </a:prstGeom>
          <a:ln w="6350">
            <a:solidFill>
              <a:srgbClr val="F3702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19C7F1A3-9197-4FE2-99C2-F5ED534D082F}"/>
              </a:ext>
            </a:extLst>
          </p:cNvPr>
          <p:cNvSpPr>
            <a:spLocks noGrp="1"/>
          </p:cNvSpPr>
          <p:nvPr>
            <p:ph type="body" sz="quarter" idx="16" hasCustomPrompt="1"/>
          </p:nvPr>
        </p:nvSpPr>
        <p:spPr>
          <a:xfrm>
            <a:off x="893602" y="6388100"/>
            <a:ext cx="3778541" cy="365125"/>
          </a:xfrm>
        </p:spPr>
        <p:txBody>
          <a:bodyPr anchor="ctr">
            <a:noAutofit/>
          </a:bodyPr>
          <a:lstStyle>
            <a:lvl1pPr marL="0" indent="0">
              <a:lnSpc>
                <a:spcPct val="100000"/>
              </a:lnSpc>
              <a:buNone/>
              <a:defRPr sz="1200">
                <a:solidFill>
                  <a:schemeClr val="tx2"/>
                </a:solidFill>
              </a:defRPr>
            </a:lvl1pPr>
            <a:lvl2pPr marL="457200" indent="0">
              <a:lnSpc>
                <a:spcPct val="100000"/>
              </a:lnSpc>
              <a:buNone/>
              <a:defRPr sz="1200">
                <a:solidFill>
                  <a:schemeClr val="tx2"/>
                </a:solidFill>
              </a:defRPr>
            </a:lvl2pPr>
            <a:lvl3pPr marL="914400" indent="0">
              <a:lnSpc>
                <a:spcPct val="100000"/>
              </a:lnSpc>
              <a:buNone/>
              <a:defRPr sz="1200">
                <a:solidFill>
                  <a:schemeClr val="tx2"/>
                </a:solidFill>
              </a:defRPr>
            </a:lvl3pPr>
            <a:lvl4pPr marL="1371600" indent="0">
              <a:lnSpc>
                <a:spcPct val="100000"/>
              </a:lnSpc>
              <a:buNone/>
              <a:defRPr sz="1200">
                <a:solidFill>
                  <a:schemeClr val="tx2"/>
                </a:solidFill>
              </a:defRPr>
            </a:lvl4pPr>
            <a:lvl5pPr marL="1828800" indent="0">
              <a:lnSpc>
                <a:spcPct val="100000"/>
              </a:lnSpc>
              <a:buNone/>
              <a:defRPr sz="1200">
                <a:solidFill>
                  <a:schemeClr val="tx2"/>
                </a:solidFill>
              </a:defRPr>
            </a:lvl5pPr>
          </a:lstStyle>
          <a:p>
            <a:pPr lvl="0"/>
            <a:r>
              <a:rPr lang="en-US" dirty="0"/>
              <a:t>Additional Information</a:t>
            </a:r>
          </a:p>
        </p:txBody>
      </p:sp>
    </p:spTree>
    <p:extLst>
      <p:ext uri="{BB962C8B-B14F-4D97-AF65-F5344CB8AC3E}">
        <p14:creationId xmlns:p14="http://schemas.microsoft.com/office/powerpoint/2010/main" val="54432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Gra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20D50E-82B6-42EB-8094-2B101E47A655}"/>
              </a:ext>
            </a:extLst>
          </p:cNvPr>
          <p:cNvSpPr/>
          <p:nvPr userDrawn="1"/>
        </p:nvSpPr>
        <p:spPr>
          <a:xfrm>
            <a:off x="0" y="1483113"/>
            <a:ext cx="12191999" cy="4817326"/>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19B334-4717-4C07-9CB9-ADAB5355654B}"/>
              </a:ext>
            </a:extLst>
          </p:cNvPr>
          <p:cNvSpPr>
            <a:spLocks noGrp="1"/>
          </p:cNvSpPr>
          <p:nvPr>
            <p:ph idx="1" hasCustomPrompt="1"/>
          </p:nvPr>
        </p:nvSpPr>
        <p:spPr>
          <a:xfrm>
            <a:off x="893602" y="1825625"/>
            <a:ext cx="10515600" cy="3872810"/>
          </a:xfrm>
        </p:spPr>
        <p:txBody>
          <a:bodyPr/>
          <a:lstStyle>
            <a:lvl1pPr marL="0" indent="0">
              <a:buNone/>
              <a:defRPr/>
            </a:lvl1pPr>
          </a:lstStyle>
          <a:p>
            <a:r>
              <a:rPr lang="en-US" dirty="0"/>
              <a:t>Lorem ipsum dolor sit amet,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amet,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
        <p:nvSpPr>
          <p:cNvPr id="4" name="Date Placeholder 3">
            <a:extLst>
              <a:ext uri="{FF2B5EF4-FFF2-40B4-BE49-F238E27FC236}">
                <a16:creationId xmlns:a16="http://schemas.microsoft.com/office/drawing/2014/main" id="{9F314F1A-63DB-4666-B252-133D9E6A3122}"/>
              </a:ext>
            </a:extLst>
          </p:cNvPr>
          <p:cNvSpPr>
            <a:spLocks noGrp="1"/>
          </p:cNvSpPr>
          <p:nvPr>
            <p:ph type="dt" sz="half" idx="10"/>
          </p:nvPr>
        </p:nvSpPr>
        <p:spPr/>
        <p:txBody>
          <a:bodyPr/>
          <a:lstStyle/>
          <a:p>
            <a:fld id="{C70D3A59-FC27-42C3-9093-7CF1153543AB}" type="datetime1">
              <a:rPr lang="en-US" smtClean="0"/>
              <a:t>2/8/2024</a:t>
            </a:fld>
            <a:endParaRPr lang="en-US" dirty="0"/>
          </a:p>
        </p:txBody>
      </p:sp>
      <p:sp>
        <p:nvSpPr>
          <p:cNvPr id="5" name="Footer Placeholder 4">
            <a:extLst>
              <a:ext uri="{FF2B5EF4-FFF2-40B4-BE49-F238E27FC236}">
                <a16:creationId xmlns:a16="http://schemas.microsoft.com/office/drawing/2014/main" id="{D4B614D5-2234-4DF5-85A6-C7FD0D35ACD7}"/>
              </a:ext>
            </a:extLst>
          </p:cNvPr>
          <p:cNvSpPr>
            <a:spLocks noGrp="1"/>
          </p:cNvSpPr>
          <p:nvPr>
            <p:ph type="ftr" sz="quarter" idx="11"/>
          </p:nvPr>
        </p:nvSpPr>
        <p:spPr>
          <a:xfrm>
            <a:off x="7575259" y="6390216"/>
            <a:ext cx="3778541" cy="365125"/>
          </a:xfrm>
          <a:prstGeom prst="rect">
            <a:avLst/>
          </a:prstGeom>
        </p:spPr>
        <p:txBody>
          <a:bodyPr/>
          <a:lstStyle/>
          <a:p>
            <a:r>
              <a:rPr lang="en-US" dirty="0"/>
              <a:t>Copyright © University of Florida</a:t>
            </a:r>
          </a:p>
        </p:txBody>
      </p:sp>
      <p:sp>
        <p:nvSpPr>
          <p:cNvPr id="6" name="Slide Number Placeholder 5">
            <a:extLst>
              <a:ext uri="{FF2B5EF4-FFF2-40B4-BE49-F238E27FC236}">
                <a16:creationId xmlns:a16="http://schemas.microsoft.com/office/drawing/2014/main" id="{B5F6C2F4-46FC-4E0E-9920-3BC58360B1D0}"/>
              </a:ext>
            </a:extLst>
          </p:cNvPr>
          <p:cNvSpPr>
            <a:spLocks noGrp="1"/>
          </p:cNvSpPr>
          <p:nvPr>
            <p:ph type="sldNum" sz="quarter" idx="12"/>
          </p:nvPr>
        </p:nvSpPr>
        <p:spPr/>
        <p:txBody>
          <a:bodyPr/>
          <a:lstStyle/>
          <a:p>
            <a:fld id="{ED38ACD4-9D65-409A-83FD-B2D9369F1EFD}" type="slidenum">
              <a:rPr lang="en-US" smtClean="0"/>
              <a:t>‹#›</a:t>
            </a:fld>
            <a:endParaRPr lang="en-US" dirty="0"/>
          </a:p>
        </p:txBody>
      </p:sp>
      <p:sp>
        <p:nvSpPr>
          <p:cNvPr id="7" name="Title 1">
            <a:extLst>
              <a:ext uri="{FF2B5EF4-FFF2-40B4-BE49-F238E27FC236}">
                <a16:creationId xmlns:a16="http://schemas.microsoft.com/office/drawing/2014/main" id="{B815CBD5-FB82-4BB7-ABCF-4FAE079F37EA}"/>
              </a:ext>
            </a:extLst>
          </p:cNvPr>
          <p:cNvSpPr>
            <a:spLocks noGrp="1"/>
          </p:cNvSpPr>
          <p:nvPr>
            <p:ph type="title" hasCustomPrompt="1"/>
          </p:nvPr>
        </p:nvSpPr>
        <p:spPr>
          <a:xfrm>
            <a:off x="893602" y="635715"/>
            <a:ext cx="10460198" cy="842331"/>
          </a:xfrm>
        </p:spPr>
        <p:txBody>
          <a:bodyPr>
            <a:normAutofit/>
          </a:bodyPr>
          <a:lstStyle>
            <a:lvl1pPr>
              <a:lnSpc>
                <a:spcPct val="100000"/>
              </a:lnSpc>
              <a:defRPr sz="2200"/>
            </a:lvl1pPr>
          </a:lstStyle>
          <a:p>
            <a:r>
              <a:rPr lang="en-US" dirty="0"/>
              <a:t>Content Headline</a:t>
            </a:r>
            <a:br>
              <a:rPr lang="en-US" dirty="0"/>
            </a:br>
            <a:r>
              <a:rPr lang="en-US" dirty="0"/>
              <a:t>Second line as needed</a:t>
            </a:r>
          </a:p>
        </p:txBody>
      </p:sp>
      <p:sp>
        <p:nvSpPr>
          <p:cNvPr id="9" name="Text Placeholder 57">
            <a:extLst>
              <a:ext uri="{FF2B5EF4-FFF2-40B4-BE49-F238E27FC236}">
                <a16:creationId xmlns:a16="http://schemas.microsoft.com/office/drawing/2014/main" id="{4E7E8E87-D05E-4F82-BB1B-DD1C227683CE}"/>
              </a:ext>
            </a:extLst>
          </p:cNvPr>
          <p:cNvSpPr>
            <a:spLocks noGrp="1"/>
          </p:cNvSpPr>
          <p:nvPr>
            <p:ph type="body" sz="quarter" idx="14" hasCustomPrompt="1"/>
          </p:nvPr>
        </p:nvSpPr>
        <p:spPr>
          <a:xfrm>
            <a:off x="893602" y="349563"/>
            <a:ext cx="6785808" cy="269414"/>
          </a:xfrm>
          <a:prstGeom prst="rect">
            <a:avLst/>
          </a:prstGeom>
        </p:spPr>
        <p:txBody>
          <a:bodyPr anchor="t">
            <a:noAutofit/>
          </a:bodyPr>
          <a:lstStyle>
            <a:lvl1pPr marL="0" indent="0">
              <a:lnSpc>
                <a:spcPct val="100000"/>
              </a:lnSpc>
              <a:spcBef>
                <a:spcPts val="0"/>
              </a:spcBef>
              <a:buNone/>
              <a:defRPr sz="1200" b="1" spc="200" baseline="0">
                <a:solidFill>
                  <a:srgbClr val="F37021"/>
                </a:solidFill>
                <a:latin typeface="Arial" panose="020B0604020202020204" pitchFamily="34" charset="0"/>
                <a:cs typeface="Arial" panose="020B0604020202020204" pitchFamily="34" charset="0"/>
              </a:defRPr>
            </a:lvl1pPr>
            <a:lvl2pPr marL="457200" indent="0">
              <a:buNone/>
              <a:defRPr sz="4800">
                <a:solidFill>
                  <a:schemeClr val="bg1"/>
                </a:solidFill>
                <a:latin typeface="+mj-lt"/>
              </a:defRPr>
            </a:lvl2pPr>
            <a:lvl3pPr marL="914400" indent="0">
              <a:buNone/>
              <a:defRPr sz="4400">
                <a:solidFill>
                  <a:schemeClr val="bg1"/>
                </a:solidFill>
                <a:latin typeface="+mj-lt"/>
              </a:defRPr>
            </a:lvl3pPr>
            <a:lvl4pPr marL="1371600" indent="0">
              <a:buNone/>
              <a:defRPr sz="4000">
                <a:solidFill>
                  <a:schemeClr val="bg1"/>
                </a:solidFill>
                <a:latin typeface="+mj-lt"/>
              </a:defRPr>
            </a:lvl4pPr>
            <a:lvl5pPr marL="1828800" indent="0">
              <a:buNone/>
              <a:defRPr sz="4000">
                <a:solidFill>
                  <a:schemeClr val="bg1"/>
                </a:solidFill>
                <a:latin typeface="+mj-lt"/>
              </a:defRPr>
            </a:lvl5pPr>
          </a:lstStyle>
          <a:p>
            <a:pPr lvl="0"/>
            <a:r>
              <a:rPr lang="en-US" dirty="0"/>
              <a:t>SECTION TITLE</a:t>
            </a:r>
          </a:p>
        </p:txBody>
      </p:sp>
      <p:cxnSp>
        <p:nvCxnSpPr>
          <p:cNvPr id="10" name="Straight Connector 9">
            <a:extLst>
              <a:ext uri="{FF2B5EF4-FFF2-40B4-BE49-F238E27FC236}">
                <a16:creationId xmlns:a16="http://schemas.microsoft.com/office/drawing/2014/main" id="{9E034B24-C239-4458-B2A6-48D1B92CE768}"/>
              </a:ext>
            </a:extLst>
          </p:cNvPr>
          <p:cNvCxnSpPr>
            <a:cxnSpLocks/>
          </p:cNvCxnSpPr>
          <p:nvPr userDrawn="1"/>
        </p:nvCxnSpPr>
        <p:spPr>
          <a:xfrm>
            <a:off x="0" y="488837"/>
            <a:ext cx="872546" cy="0"/>
          </a:xfrm>
          <a:prstGeom prst="line">
            <a:avLst/>
          </a:prstGeom>
          <a:ln w="6350">
            <a:solidFill>
              <a:srgbClr val="F3702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0702D70E-7B36-4BF7-918D-28537841776A}"/>
              </a:ext>
            </a:extLst>
          </p:cNvPr>
          <p:cNvSpPr>
            <a:spLocks noGrp="1"/>
          </p:cNvSpPr>
          <p:nvPr>
            <p:ph type="body" sz="quarter" idx="16" hasCustomPrompt="1"/>
          </p:nvPr>
        </p:nvSpPr>
        <p:spPr>
          <a:xfrm>
            <a:off x="893602" y="6388100"/>
            <a:ext cx="3778541" cy="365125"/>
          </a:xfrm>
        </p:spPr>
        <p:txBody>
          <a:bodyPr anchor="ctr">
            <a:noAutofit/>
          </a:bodyPr>
          <a:lstStyle>
            <a:lvl1pPr marL="0" indent="0">
              <a:lnSpc>
                <a:spcPct val="100000"/>
              </a:lnSpc>
              <a:buNone/>
              <a:defRPr sz="1200">
                <a:solidFill>
                  <a:schemeClr val="tx2"/>
                </a:solidFill>
              </a:defRPr>
            </a:lvl1pPr>
            <a:lvl2pPr marL="457200" indent="0">
              <a:lnSpc>
                <a:spcPct val="100000"/>
              </a:lnSpc>
              <a:buNone/>
              <a:defRPr sz="1200">
                <a:solidFill>
                  <a:schemeClr val="tx2"/>
                </a:solidFill>
              </a:defRPr>
            </a:lvl2pPr>
            <a:lvl3pPr marL="914400" indent="0">
              <a:lnSpc>
                <a:spcPct val="100000"/>
              </a:lnSpc>
              <a:buNone/>
              <a:defRPr sz="1200">
                <a:solidFill>
                  <a:schemeClr val="tx2"/>
                </a:solidFill>
              </a:defRPr>
            </a:lvl3pPr>
            <a:lvl4pPr marL="1371600" indent="0">
              <a:lnSpc>
                <a:spcPct val="100000"/>
              </a:lnSpc>
              <a:buNone/>
              <a:defRPr sz="1200">
                <a:solidFill>
                  <a:schemeClr val="tx2"/>
                </a:solidFill>
              </a:defRPr>
            </a:lvl4pPr>
            <a:lvl5pPr marL="1828800" indent="0">
              <a:lnSpc>
                <a:spcPct val="100000"/>
              </a:lnSpc>
              <a:buNone/>
              <a:defRPr sz="1200">
                <a:solidFill>
                  <a:schemeClr val="tx2"/>
                </a:solidFill>
              </a:defRPr>
            </a:lvl5pPr>
          </a:lstStyle>
          <a:p>
            <a:pPr lvl="0"/>
            <a:r>
              <a:rPr lang="en-US" dirty="0"/>
              <a:t>Additional Information</a:t>
            </a:r>
          </a:p>
        </p:txBody>
      </p:sp>
    </p:spTree>
    <p:extLst>
      <p:ext uri="{BB962C8B-B14F-4D97-AF65-F5344CB8AC3E}">
        <p14:creationId xmlns:p14="http://schemas.microsoft.com/office/powerpoint/2010/main" val="342963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Gray Half">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0C37571-B03D-45CB-9A49-7139617C9112}"/>
              </a:ext>
            </a:extLst>
          </p:cNvPr>
          <p:cNvSpPr/>
          <p:nvPr userDrawn="1"/>
        </p:nvSpPr>
        <p:spPr>
          <a:xfrm>
            <a:off x="6079434" y="0"/>
            <a:ext cx="6112565" cy="6858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78614A-B606-4570-9B35-D34E51C90AFC}"/>
              </a:ext>
            </a:extLst>
          </p:cNvPr>
          <p:cNvSpPr>
            <a:spLocks noGrp="1"/>
          </p:cNvSpPr>
          <p:nvPr>
            <p:ph type="title" hasCustomPrompt="1"/>
          </p:nvPr>
        </p:nvSpPr>
        <p:spPr>
          <a:xfrm>
            <a:off x="893602" y="630532"/>
            <a:ext cx="4893366" cy="842331"/>
          </a:xfrm>
        </p:spPr>
        <p:txBody>
          <a:bodyPr>
            <a:normAutofit/>
          </a:bodyPr>
          <a:lstStyle>
            <a:lvl1pPr>
              <a:lnSpc>
                <a:spcPct val="100000"/>
              </a:lnSpc>
              <a:defRPr sz="2200"/>
            </a:lvl1pPr>
          </a:lstStyle>
          <a:p>
            <a:r>
              <a:rPr lang="en-US" dirty="0"/>
              <a:t>Content Headline</a:t>
            </a:r>
            <a:br>
              <a:rPr lang="en-US" dirty="0"/>
            </a:br>
            <a:r>
              <a:rPr lang="en-US" dirty="0"/>
              <a:t>Second line as needed</a:t>
            </a:r>
          </a:p>
        </p:txBody>
      </p:sp>
      <p:sp>
        <p:nvSpPr>
          <p:cNvPr id="10" name="Text Placeholder 57">
            <a:extLst>
              <a:ext uri="{FF2B5EF4-FFF2-40B4-BE49-F238E27FC236}">
                <a16:creationId xmlns:a16="http://schemas.microsoft.com/office/drawing/2014/main" id="{46CA60CC-ED20-47F0-BDA0-624DE7DDC9EB}"/>
              </a:ext>
            </a:extLst>
          </p:cNvPr>
          <p:cNvSpPr>
            <a:spLocks noGrp="1"/>
          </p:cNvSpPr>
          <p:nvPr>
            <p:ph type="body" sz="quarter" idx="13" hasCustomPrompt="1"/>
          </p:nvPr>
        </p:nvSpPr>
        <p:spPr>
          <a:xfrm>
            <a:off x="893602" y="349563"/>
            <a:ext cx="4893366" cy="269414"/>
          </a:xfrm>
          <a:prstGeom prst="rect">
            <a:avLst/>
          </a:prstGeom>
        </p:spPr>
        <p:txBody>
          <a:bodyPr anchor="t">
            <a:noAutofit/>
          </a:bodyPr>
          <a:lstStyle>
            <a:lvl1pPr marL="0" indent="0">
              <a:lnSpc>
                <a:spcPct val="100000"/>
              </a:lnSpc>
              <a:spcBef>
                <a:spcPts val="0"/>
              </a:spcBef>
              <a:buNone/>
              <a:defRPr sz="1200" b="1" spc="200" baseline="0">
                <a:solidFill>
                  <a:srgbClr val="F37021"/>
                </a:solidFill>
                <a:latin typeface="Arial" panose="020B0604020202020204" pitchFamily="34" charset="0"/>
                <a:cs typeface="Arial" panose="020B0604020202020204" pitchFamily="34" charset="0"/>
              </a:defRPr>
            </a:lvl1pPr>
            <a:lvl2pPr marL="457200" indent="0">
              <a:buNone/>
              <a:defRPr sz="4800">
                <a:solidFill>
                  <a:schemeClr val="bg1"/>
                </a:solidFill>
                <a:latin typeface="+mj-lt"/>
              </a:defRPr>
            </a:lvl2pPr>
            <a:lvl3pPr marL="914400" indent="0">
              <a:buNone/>
              <a:defRPr sz="4400">
                <a:solidFill>
                  <a:schemeClr val="bg1"/>
                </a:solidFill>
                <a:latin typeface="+mj-lt"/>
              </a:defRPr>
            </a:lvl3pPr>
            <a:lvl4pPr marL="1371600" indent="0">
              <a:buNone/>
              <a:defRPr sz="4000">
                <a:solidFill>
                  <a:schemeClr val="bg1"/>
                </a:solidFill>
                <a:latin typeface="+mj-lt"/>
              </a:defRPr>
            </a:lvl4pPr>
            <a:lvl5pPr marL="1828800" indent="0">
              <a:buNone/>
              <a:defRPr sz="4000">
                <a:solidFill>
                  <a:schemeClr val="bg1"/>
                </a:solidFill>
                <a:latin typeface="+mj-lt"/>
              </a:defRPr>
            </a:lvl5pPr>
          </a:lstStyle>
          <a:p>
            <a:pPr lvl="0"/>
            <a:r>
              <a:rPr lang="en-US" dirty="0"/>
              <a:t>SECTION TITLE</a:t>
            </a:r>
          </a:p>
        </p:txBody>
      </p:sp>
      <p:cxnSp>
        <p:nvCxnSpPr>
          <p:cNvPr id="11" name="Straight Connector 10">
            <a:extLst>
              <a:ext uri="{FF2B5EF4-FFF2-40B4-BE49-F238E27FC236}">
                <a16:creationId xmlns:a16="http://schemas.microsoft.com/office/drawing/2014/main" id="{2435F81B-B2CF-4791-BDA2-24654AA80047}"/>
              </a:ext>
            </a:extLst>
          </p:cNvPr>
          <p:cNvCxnSpPr>
            <a:cxnSpLocks/>
          </p:cNvCxnSpPr>
          <p:nvPr userDrawn="1"/>
        </p:nvCxnSpPr>
        <p:spPr>
          <a:xfrm>
            <a:off x="0" y="488837"/>
            <a:ext cx="872546" cy="0"/>
          </a:xfrm>
          <a:prstGeom prst="line">
            <a:avLst/>
          </a:prstGeom>
          <a:ln w="6350">
            <a:solidFill>
              <a:srgbClr val="F3702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38DEAC1-8F47-400E-B342-F2EABDFDBFDA}"/>
              </a:ext>
            </a:extLst>
          </p:cNvPr>
          <p:cNvSpPr>
            <a:spLocks noGrp="1"/>
          </p:cNvSpPr>
          <p:nvPr>
            <p:ph sz="half" idx="1"/>
          </p:nvPr>
        </p:nvSpPr>
        <p:spPr>
          <a:xfrm>
            <a:off x="897834" y="2034344"/>
            <a:ext cx="4893366" cy="3819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0B7A1D-800A-4782-B33F-B890DACEF5E1}"/>
              </a:ext>
            </a:extLst>
          </p:cNvPr>
          <p:cNvSpPr>
            <a:spLocks noGrp="1"/>
          </p:cNvSpPr>
          <p:nvPr>
            <p:ph type="dt" sz="half" idx="10"/>
          </p:nvPr>
        </p:nvSpPr>
        <p:spPr/>
        <p:txBody>
          <a:bodyPr/>
          <a:lstStyle/>
          <a:p>
            <a:fld id="{4DAB3C1C-C72A-4361-BD2F-6FB4AD77D109}" type="datetime1">
              <a:rPr lang="en-US" smtClean="0"/>
              <a:t>2/8/2024</a:t>
            </a:fld>
            <a:endParaRPr lang="en-US" dirty="0"/>
          </a:p>
        </p:txBody>
      </p:sp>
      <p:sp>
        <p:nvSpPr>
          <p:cNvPr id="6" name="Footer Placeholder 5">
            <a:extLst>
              <a:ext uri="{FF2B5EF4-FFF2-40B4-BE49-F238E27FC236}">
                <a16:creationId xmlns:a16="http://schemas.microsoft.com/office/drawing/2014/main" id="{49DAACA0-0B2F-4EC2-BAAD-92811310D15E}"/>
              </a:ext>
            </a:extLst>
          </p:cNvPr>
          <p:cNvSpPr>
            <a:spLocks noGrp="1"/>
          </p:cNvSpPr>
          <p:nvPr>
            <p:ph type="ftr" sz="quarter" idx="11"/>
          </p:nvPr>
        </p:nvSpPr>
        <p:spPr>
          <a:xfrm>
            <a:off x="7575259" y="6390216"/>
            <a:ext cx="3778541" cy="365125"/>
          </a:xfrm>
          <a:prstGeom prst="rect">
            <a:avLst/>
          </a:prstGeom>
        </p:spPr>
        <p:txBody>
          <a:bodyPr/>
          <a:lstStyle/>
          <a:p>
            <a:r>
              <a:rPr lang="en-US" dirty="0"/>
              <a:t>Copyright © University of Florida</a:t>
            </a:r>
          </a:p>
        </p:txBody>
      </p:sp>
      <p:sp>
        <p:nvSpPr>
          <p:cNvPr id="7" name="Slide Number Placeholder 6">
            <a:extLst>
              <a:ext uri="{FF2B5EF4-FFF2-40B4-BE49-F238E27FC236}">
                <a16:creationId xmlns:a16="http://schemas.microsoft.com/office/drawing/2014/main" id="{2BEB5F4A-EB81-45F3-A9D7-80B423B7E8F4}"/>
              </a:ext>
            </a:extLst>
          </p:cNvPr>
          <p:cNvSpPr>
            <a:spLocks noGrp="1"/>
          </p:cNvSpPr>
          <p:nvPr>
            <p:ph type="sldNum" sz="quarter" idx="12"/>
          </p:nvPr>
        </p:nvSpPr>
        <p:spPr/>
        <p:txBody>
          <a:bodyPr/>
          <a:lstStyle/>
          <a:p>
            <a:fld id="{ED38ACD4-9D65-409A-83FD-B2D9369F1EFD}" type="slidenum">
              <a:rPr lang="en-US" smtClean="0"/>
              <a:t>‹#›</a:t>
            </a:fld>
            <a:endParaRPr lang="en-US" dirty="0"/>
          </a:p>
        </p:txBody>
      </p:sp>
      <p:sp>
        <p:nvSpPr>
          <p:cNvPr id="16" name="Text Placeholder 15">
            <a:extLst>
              <a:ext uri="{FF2B5EF4-FFF2-40B4-BE49-F238E27FC236}">
                <a16:creationId xmlns:a16="http://schemas.microsoft.com/office/drawing/2014/main" id="{1E13B37A-54A2-429D-8492-10503A3E54AF}"/>
              </a:ext>
            </a:extLst>
          </p:cNvPr>
          <p:cNvSpPr>
            <a:spLocks noGrp="1"/>
          </p:cNvSpPr>
          <p:nvPr>
            <p:ph type="body" sz="quarter" idx="16" hasCustomPrompt="1"/>
          </p:nvPr>
        </p:nvSpPr>
        <p:spPr>
          <a:xfrm>
            <a:off x="893602" y="6388100"/>
            <a:ext cx="3778541" cy="365125"/>
          </a:xfrm>
        </p:spPr>
        <p:txBody>
          <a:bodyPr anchor="ctr">
            <a:noAutofit/>
          </a:bodyPr>
          <a:lstStyle>
            <a:lvl1pPr marL="0" indent="0">
              <a:lnSpc>
                <a:spcPct val="100000"/>
              </a:lnSpc>
              <a:buNone/>
              <a:defRPr sz="1200">
                <a:solidFill>
                  <a:schemeClr val="tx2"/>
                </a:solidFill>
              </a:defRPr>
            </a:lvl1pPr>
            <a:lvl2pPr marL="457200" indent="0">
              <a:lnSpc>
                <a:spcPct val="100000"/>
              </a:lnSpc>
              <a:buNone/>
              <a:defRPr sz="1200">
                <a:solidFill>
                  <a:schemeClr val="tx2"/>
                </a:solidFill>
              </a:defRPr>
            </a:lvl2pPr>
            <a:lvl3pPr marL="914400" indent="0">
              <a:lnSpc>
                <a:spcPct val="100000"/>
              </a:lnSpc>
              <a:buNone/>
              <a:defRPr sz="1200">
                <a:solidFill>
                  <a:schemeClr val="tx2"/>
                </a:solidFill>
              </a:defRPr>
            </a:lvl3pPr>
            <a:lvl4pPr marL="1371600" indent="0">
              <a:lnSpc>
                <a:spcPct val="100000"/>
              </a:lnSpc>
              <a:buNone/>
              <a:defRPr sz="1200">
                <a:solidFill>
                  <a:schemeClr val="tx2"/>
                </a:solidFill>
              </a:defRPr>
            </a:lvl4pPr>
            <a:lvl5pPr marL="1828800" indent="0">
              <a:lnSpc>
                <a:spcPct val="100000"/>
              </a:lnSpc>
              <a:buNone/>
              <a:defRPr sz="1200">
                <a:solidFill>
                  <a:schemeClr val="tx2"/>
                </a:solidFill>
              </a:defRPr>
            </a:lvl5pPr>
          </a:lstStyle>
          <a:p>
            <a:pPr lvl="0"/>
            <a:r>
              <a:rPr lang="en-US" dirty="0"/>
              <a:t>Additional Information</a:t>
            </a:r>
          </a:p>
        </p:txBody>
      </p:sp>
      <p:sp>
        <p:nvSpPr>
          <p:cNvPr id="12" name="Content Placeholder 2">
            <a:extLst>
              <a:ext uri="{FF2B5EF4-FFF2-40B4-BE49-F238E27FC236}">
                <a16:creationId xmlns:a16="http://schemas.microsoft.com/office/drawing/2014/main" id="{7227A8BB-7AF8-41FB-AF59-3A6C74268E75}"/>
              </a:ext>
            </a:extLst>
          </p:cNvPr>
          <p:cNvSpPr>
            <a:spLocks noGrp="1"/>
          </p:cNvSpPr>
          <p:nvPr>
            <p:ph idx="17" hasCustomPrompt="1"/>
          </p:nvPr>
        </p:nvSpPr>
        <p:spPr>
          <a:xfrm>
            <a:off x="6506308" y="349562"/>
            <a:ext cx="4902894" cy="5504585"/>
          </a:xfrm>
        </p:spPr>
        <p:txBody>
          <a:bodyPr/>
          <a:lstStyle>
            <a:lvl1pPr marL="0" indent="0">
              <a:buNone/>
              <a:defRPr/>
            </a:lvl1pPr>
          </a:lstStyle>
          <a:p>
            <a:r>
              <a:rPr lang="en-US" dirty="0"/>
              <a:t>Lorem ipsum dolor sit amet,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amet,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a:t>
            </a:r>
          </a:p>
        </p:txBody>
      </p:sp>
    </p:spTree>
    <p:extLst>
      <p:ext uri="{BB962C8B-B14F-4D97-AF65-F5344CB8AC3E}">
        <p14:creationId xmlns:p14="http://schemas.microsoft.com/office/powerpoint/2010/main" val="1220315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Gray Ful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06A9AD-39F2-4709-92C4-3D2396D595F6}"/>
              </a:ext>
            </a:extLst>
          </p:cNvPr>
          <p:cNvSpPr/>
          <p:nvPr userDrawn="1"/>
        </p:nvSpPr>
        <p:spPr>
          <a:xfrm>
            <a:off x="0" y="1483112"/>
            <a:ext cx="12191999" cy="5374887"/>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9C8F8898-C8CB-4C54-86B6-A2B8EAC1EBDD}"/>
              </a:ext>
            </a:extLst>
          </p:cNvPr>
          <p:cNvSpPr>
            <a:spLocks noGrp="1"/>
          </p:cNvSpPr>
          <p:nvPr>
            <p:ph type="dt" sz="half" idx="10"/>
          </p:nvPr>
        </p:nvSpPr>
        <p:spPr/>
        <p:txBody>
          <a:bodyPr/>
          <a:lstStyle/>
          <a:p>
            <a:fld id="{BC93E425-5368-4143-A045-340A523988C4}" type="datetime1">
              <a:rPr lang="en-US" smtClean="0"/>
              <a:t>2/8/2024</a:t>
            </a:fld>
            <a:endParaRPr lang="en-US" dirty="0"/>
          </a:p>
        </p:txBody>
      </p:sp>
      <p:sp>
        <p:nvSpPr>
          <p:cNvPr id="8" name="Footer Placeholder 7">
            <a:extLst>
              <a:ext uri="{FF2B5EF4-FFF2-40B4-BE49-F238E27FC236}">
                <a16:creationId xmlns:a16="http://schemas.microsoft.com/office/drawing/2014/main" id="{9BB9B8F3-C7CF-4E09-BF38-211135DACAAF}"/>
              </a:ext>
            </a:extLst>
          </p:cNvPr>
          <p:cNvSpPr>
            <a:spLocks noGrp="1"/>
          </p:cNvSpPr>
          <p:nvPr>
            <p:ph type="ftr" sz="quarter" idx="11"/>
          </p:nvPr>
        </p:nvSpPr>
        <p:spPr>
          <a:xfrm>
            <a:off x="7575259" y="6390216"/>
            <a:ext cx="3778541" cy="365125"/>
          </a:xfrm>
          <a:prstGeom prst="rect">
            <a:avLst/>
          </a:prstGeom>
        </p:spPr>
        <p:txBody>
          <a:bodyPr/>
          <a:lstStyle/>
          <a:p>
            <a:r>
              <a:rPr lang="en-US" dirty="0"/>
              <a:t>Copyright © University of Florida</a:t>
            </a:r>
          </a:p>
        </p:txBody>
      </p:sp>
      <p:sp>
        <p:nvSpPr>
          <p:cNvPr id="9" name="Slide Number Placeholder 8">
            <a:extLst>
              <a:ext uri="{FF2B5EF4-FFF2-40B4-BE49-F238E27FC236}">
                <a16:creationId xmlns:a16="http://schemas.microsoft.com/office/drawing/2014/main" id="{15687C54-0244-4F67-99A3-5AFD73E663AD}"/>
              </a:ext>
            </a:extLst>
          </p:cNvPr>
          <p:cNvSpPr>
            <a:spLocks noGrp="1"/>
          </p:cNvSpPr>
          <p:nvPr>
            <p:ph type="sldNum" sz="quarter" idx="12"/>
          </p:nvPr>
        </p:nvSpPr>
        <p:spPr/>
        <p:txBody>
          <a:bodyPr/>
          <a:lstStyle/>
          <a:p>
            <a:fld id="{ED38ACD4-9D65-409A-83FD-B2D9369F1EFD}" type="slidenum">
              <a:rPr lang="en-US" smtClean="0"/>
              <a:t>‹#›</a:t>
            </a:fld>
            <a:endParaRPr lang="en-US" dirty="0"/>
          </a:p>
        </p:txBody>
      </p:sp>
      <p:sp>
        <p:nvSpPr>
          <p:cNvPr id="11" name="Title 1">
            <a:extLst>
              <a:ext uri="{FF2B5EF4-FFF2-40B4-BE49-F238E27FC236}">
                <a16:creationId xmlns:a16="http://schemas.microsoft.com/office/drawing/2014/main" id="{9B9224C0-427B-46A0-9139-2D718718A218}"/>
              </a:ext>
            </a:extLst>
          </p:cNvPr>
          <p:cNvSpPr>
            <a:spLocks noGrp="1"/>
          </p:cNvSpPr>
          <p:nvPr>
            <p:ph type="title" hasCustomPrompt="1"/>
          </p:nvPr>
        </p:nvSpPr>
        <p:spPr>
          <a:xfrm>
            <a:off x="893602" y="630532"/>
            <a:ext cx="10515600" cy="842331"/>
          </a:xfrm>
        </p:spPr>
        <p:txBody>
          <a:bodyPr>
            <a:normAutofit/>
          </a:bodyPr>
          <a:lstStyle>
            <a:lvl1pPr>
              <a:lnSpc>
                <a:spcPct val="100000"/>
              </a:lnSpc>
              <a:defRPr sz="2200"/>
            </a:lvl1pPr>
          </a:lstStyle>
          <a:p>
            <a:r>
              <a:rPr lang="en-US" dirty="0"/>
              <a:t>Content Headline</a:t>
            </a:r>
            <a:br>
              <a:rPr lang="en-US" dirty="0"/>
            </a:br>
            <a:r>
              <a:rPr lang="en-US" dirty="0"/>
              <a:t>Second line as needed</a:t>
            </a:r>
          </a:p>
        </p:txBody>
      </p:sp>
      <p:sp>
        <p:nvSpPr>
          <p:cNvPr id="12" name="Text Placeholder 57">
            <a:extLst>
              <a:ext uri="{FF2B5EF4-FFF2-40B4-BE49-F238E27FC236}">
                <a16:creationId xmlns:a16="http://schemas.microsoft.com/office/drawing/2014/main" id="{5580B85E-59E6-4A51-A591-9B16C6990699}"/>
              </a:ext>
            </a:extLst>
          </p:cNvPr>
          <p:cNvSpPr>
            <a:spLocks noGrp="1"/>
          </p:cNvSpPr>
          <p:nvPr>
            <p:ph type="body" sz="quarter" idx="13" hasCustomPrompt="1"/>
          </p:nvPr>
        </p:nvSpPr>
        <p:spPr>
          <a:xfrm>
            <a:off x="893602" y="349563"/>
            <a:ext cx="6785808" cy="269414"/>
          </a:xfrm>
          <a:prstGeom prst="rect">
            <a:avLst/>
          </a:prstGeom>
        </p:spPr>
        <p:txBody>
          <a:bodyPr anchor="t">
            <a:noAutofit/>
          </a:bodyPr>
          <a:lstStyle>
            <a:lvl1pPr marL="0" indent="0">
              <a:lnSpc>
                <a:spcPct val="100000"/>
              </a:lnSpc>
              <a:spcBef>
                <a:spcPts val="0"/>
              </a:spcBef>
              <a:buNone/>
              <a:defRPr sz="1200" b="1" spc="200" baseline="0">
                <a:solidFill>
                  <a:srgbClr val="F37021"/>
                </a:solidFill>
                <a:latin typeface="Arial" panose="020B0604020202020204" pitchFamily="34" charset="0"/>
                <a:cs typeface="Arial" panose="020B0604020202020204" pitchFamily="34" charset="0"/>
              </a:defRPr>
            </a:lvl1pPr>
            <a:lvl2pPr marL="457200" indent="0">
              <a:buNone/>
              <a:defRPr sz="4800">
                <a:solidFill>
                  <a:schemeClr val="bg1"/>
                </a:solidFill>
                <a:latin typeface="+mj-lt"/>
              </a:defRPr>
            </a:lvl2pPr>
            <a:lvl3pPr marL="914400" indent="0">
              <a:buNone/>
              <a:defRPr sz="4400">
                <a:solidFill>
                  <a:schemeClr val="bg1"/>
                </a:solidFill>
                <a:latin typeface="+mj-lt"/>
              </a:defRPr>
            </a:lvl3pPr>
            <a:lvl4pPr marL="1371600" indent="0">
              <a:buNone/>
              <a:defRPr sz="4000">
                <a:solidFill>
                  <a:schemeClr val="bg1"/>
                </a:solidFill>
                <a:latin typeface="+mj-lt"/>
              </a:defRPr>
            </a:lvl4pPr>
            <a:lvl5pPr marL="1828800" indent="0">
              <a:buNone/>
              <a:defRPr sz="4000">
                <a:solidFill>
                  <a:schemeClr val="bg1"/>
                </a:solidFill>
                <a:latin typeface="+mj-lt"/>
              </a:defRPr>
            </a:lvl5pPr>
          </a:lstStyle>
          <a:p>
            <a:pPr lvl="0"/>
            <a:r>
              <a:rPr lang="en-US" dirty="0"/>
              <a:t>SECTION TITLE</a:t>
            </a:r>
          </a:p>
        </p:txBody>
      </p:sp>
      <p:cxnSp>
        <p:nvCxnSpPr>
          <p:cNvPr id="13" name="Straight Connector 12">
            <a:extLst>
              <a:ext uri="{FF2B5EF4-FFF2-40B4-BE49-F238E27FC236}">
                <a16:creationId xmlns:a16="http://schemas.microsoft.com/office/drawing/2014/main" id="{3EAB5639-97FC-432E-9BA3-721B31F84BFA}"/>
              </a:ext>
            </a:extLst>
          </p:cNvPr>
          <p:cNvCxnSpPr>
            <a:cxnSpLocks/>
          </p:cNvCxnSpPr>
          <p:nvPr userDrawn="1"/>
        </p:nvCxnSpPr>
        <p:spPr>
          <a:xfrm>
            <a:off x="0" y="488837"/>
            <a:ext cx="872546" cy="0"/>
          </a:xfrm>
          <a:prstGeom prst="line">
            <a:avLst/>
          </a:prstGeom>
          <a:ln w="6350">
            <a:solidFill>
              <a:srgbClr val="F3702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2933744-CC2A-41EF-BE1F-8C0C7B3EFC8E}"/>
              </a:ext>
            </a:extLst>
          </p:cNvPr>
          <p:cNvSpPr>
            <a:spLocks noGrp="1"/>
          </p:cNvSpPr>
          <p:nvPr>
            <p:ph sz="half" idx="1"/>
          </p:nvPr>
        </p:nvSpPr>
        <p:spPr>
          <a:xfrm>
            <a:off x="893602" y="2035844"/>
            <a:ext cx="10515600" cy="37798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75BBA4DC-B9A8-4097-A80E-7CD2F6D8E33E}"/>
              </a:ext>
            </a:extLst>
          </p:cNvPr>
          <p:cNvSpPr>
            <a:spLocks noGrp="1"/>
          </p:cNvSpPr>
          <p:nvPr>
            <p:ph type="body" sz="quarter" idx="16" hasCustomPrompt="1"/>
          </p:nvPr>
        </p:nvSpPr>
        <p:spPr>
          <a:xfrm>
            <a:off x="893602" y="6388100"/>
            <a:ext cx="3778541" cy="365125"/>
          </a:xfrm>
        </p:spPr>
        <p:txBody>
          <a:bodyPr anchor="ctr">
            <a:noAutofit/>
          </a:bodyPr>
          <a:lstStyle>
            <a:lvl1pPr marL="0" indent="0">
              <a:lnSpc>
                <a:spcPct val="100000"/>
              </a:lnSpc>
              <a:buNone/>
              <a:defRPr sz="1200">
                <a:solidFill>
                  <a:schemeClr val="tx2"/>
                </a:solidFill>
              </a:defRPr>
            </a:lvl1pPr>
            <a:lvl2pPr marL="457200" indent="0">
              <a:lnSpc>
                <a:spcPct val="100000"/>
              </a:lnSpc>
              <a:buNone/>
              <a:defRPr sz="1200">
                <a:solidFill>
                  <a:schemeClr val="tx2"/>
                </a:solidFill>
              </a:defRPr>
            </a:lvl2pPr>
            <a:lvl3pPr marL="914400" indent="0">
              <a:lnSpc>
                <a:spcPct val="100000"/>
              </a:lnSpc>
              <a:buNone/>
              <a:defRPr sz="1200">
                <a:solidFill>
                  <a:schemeClr val="tx2"/>
                </a:solidFill>
              </a:defRPr>
            </a:lvl3pPr>
            <a:lvl4pPr marL="1371600" indent="0">
              <a:lnSpc>
                <a:spcPct val="100000"/>
              </a:lnSpc>
              <a:buNone/>
              <a:defRPr sz="1200">
                <a:solidFill>
                  <a:schemeClr val="tx2"/>
                </a:solidFill>
              </a:defRPr>
            </a:lvl4pPr>
            <a:lvl5pPr marL="1828800" indent="0">
              <a:lnSpc>
                <a:spcPct val="100000"/>
              </a:lnSpc>
              <a:buNone/>
              <a:defRPr sz="1200">
                <a:solidFill>
                  <a:schemeClr val="tx2"/>
                </a:solidFill>
              </a:defRPr>
            </a:lvl5pPr>
          </a:lstStyle>
          <a:p>
            <a:pPr lvl="0"/>
            <a:r>
              <a:rPr lang="en-US" dirty="0"/>
              <a:t>Additional Information</a:t>
            </a:r>
          </a:p>
        </p:txBody>
      </p:sp>
    </p:spTree>
    <p:extLst>
      <p:ext uri="{BB962C8B-B14F-4D97-AF65-F5344CB8AC3E}">
        <p14:creationId xmlns:p14="http://schemas.microsoft.com/office/powerpoint/2010/main" val="98675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Image 1">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51B553F5-D78C-445F-B94B-5BD4EE12228D}"/>
              </a:ext>
            </a:extLst>
          </p:cNvPr>
          <p:cNvSpPr>
            <a:spLocks noGrp="1"/>
          </p:cNvSpPr>
          <p:nvPr>
            <p:ph type="pic" idx="13" hasCustomPrompt="1"/>
          </p:nvPr>
        </p:nvSpPr>
        <p:spPr>
          <a:xfrm>
            <a:off x="6096000" y="0"/>
            <a:ext cx="6096000" cy="6858000"/>
          </a:xfrm>
          <a:prstGeom prst="rect">
            <a:avLst/>
          </a:prstGeom>
          <a:solidFill>
            <a:schemeClr val="bg2"/>
          </a:solidFill>
        </p:spPr>
        <p:txBody>
          <a:bodyPr anchor="ctr">
            <a:normAutofit/>
          </a:bodyPr>
          <a:lstStyle>
            <a:lvl1pPr marL="0" indent="0" algn="ctr">
              <a:buNone/>
              <a:defRPr sz="1300" b="1">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image</a:t>
            </a:r>
          </a:p>
        </p:txBody>
      </p:sp>
      <p:sp>
        <p:nvSpPr>
          <p:cNvPr id="5" name="Date Placeholder 4">
            <a:extLst>
              <a:ext uri="{FF2B5EF4-FFF2-40B4-BE49-F238E27FC236}">
                <a16:creationId xmlns:a16="http://schemas.microsoft.com/office/drawing/2014/main" id="{B630262B-20F3-47EE-AA1B-D24105B2BBC4}"/>
              </a:ext>
            </a:extLst>
          </p:cNvPr>
          <p:cNvSpPr>
            <a:spLocks noGrp="1"/>
          </p:cNvSpPr>
          <p:nvPr>
            <p:ph type="dt" sz="half" idx="10"/>
          </p:nvPr>
        </p:nvSpPr>
        <p:spPr/>
        <p:txBody>
          <a:bodyPr/>
          <a:lstStyle/>
          <a:p>
            <a:fld id="{2EA5E42F-316B-4B77-BEB2-C3FC22CB4CEC}" type="datetime1">
              <a:rPr lang="en-US" smtClean="0"/>
              <a:t>2/8/2024</a:t>
            </a:fld>
            <a:endParaRPr lang="en-US" dirty="0"/>
          </a:p>
        </p:txBody>
      </p:sp>
      <p:sp>
        <p:nvSpPr>
          <p:cNvPr id="6" name="Footer Placeholder 5">
            <a:extLst>
              <a:ext uri="{FF2B5EF4-FFF2-40B4-BE49-F238E27FC236}">
                <a16:creationId xmlns:a16="http://schemas.microsoft.com/office/drawing/2014/main" id="{9AC0556E-2DA8-48D4-BEC2-88F60F966B0A}"/>
              </a:ext>
            </a:extLst>
          </p:cNvPr>
          <p:cNvSpPr>
            <a:spLocks noGrp="1"/>
          </p:cNvSpPr>
          <p:nvPr>
            <p:ph type="ftr" sz="quarter" idx="11"/>
          </p:nvPr>
        </p:nvSpPr>
        <p:spPr>
          <a:xfrm>
            <a:off x="7575259" y="6390216"/>
            <a:ext cx="3778541" cy="365125"/>
          </a:xfrm>
          <a:prstGeom prst="rect">
            <a:avLst/>
          </a:prstGeom>
        </p:spPr>
        <p:txBody>
          <a:bodyPr/>
          <a:lstStyle/>
          <a:p>
            <a:r>
              <a:rPr lang="en-US" dirty="0"/>
              <a:t>Copyright © University of Florida</a:t>
            </a:r>
          </a:p>
        </p:txBody>
      </p:sp>
      <p:sp>
        <p:nvSpPr>
          <p:cNvPr id="7" name="Slide Number Placeholder 6">
            <a:extLst>
              <a:ext uri="{FF2B5EF4-FFF2-40B4-BE49-F238E27FC236}">
                <a16:creationId xmlns:a16="http://schemas.microsoft.com/office/drawing/2014/main" id="{DD22D749-81F2-4FE6-A335-A9D2D1870C8E}"/>
              </a:ext>
            </a:extLst>
          </p:cNvPr>
          <p:cNvSpPr>
            <a:spLocks noGrp="1"/>
          </p:cNvSpPr>
          <p:nvPr>
            <p:ph type="sldNum" sz="quarter" idx="12"/>
          </p:nvPr>
        </p:nvSpPr>
        <p:spPr/>
        <p:txBody>
          <a:bodyPr/>
          <a:lstStyle/>
          <a:p>
            <a:fld id="{ED38ACD4-9D65-409A-83FD-B2D9369F1EFD}" type="slidenum">
              <a:rPr lang="en-US" smtClean="0"/>
              <a:t>‹#›</a:t>
            </a:fld>
            <a:endParaRPr lang="en-US" dirty="0"/>
          </a:p>
        </p:txBody>
      </p:sp>
      <p:sp>
        <p:nvSpPr>
          <p:cNvPr id="9" name="Title 1">
            <a:extLst>
              <a:ext uri="{FF2B5EF4-FFF2-40B4-BE49-F238E27FC236}">
                <a16:creationId xmlns:a16="http://schemas.microsoft.com/office/drawing/2014/main" id="{794E542C-1DB4-4F77-90EB-8E2EDED1CCA7}"/>
              </a:ext>
            </a:extLst>
          </p:cNvPr>
          <p:cNvSpPr>
            <a:spLocks noGrp="1"/>
          </p:cNvSpPr>
          <p:nvPr>
            <p:ph type="title" hasCustomPrompt="1"/>
          </p:nvPr>
        </p:nvSpPr>
        <p:spPr>
          <a:xfrm>
            <a:off x="893602" y="618977"/>
            <a:ext cx="4867118" cy="842331"/>
          </a:xfrm>
        </p:spPr>
        <p:txBody>
          <a:bodyPr anchor="ctr">
            <a:normAutofit/>
          </a:bodyPr>
          <a:lstStyle>
            <a:lvl1pPr>
              <a:lnSpc>
                <a:spcPct val="100000"/>
              </a:lnSpc>
              <a:defRPr sz="2200"/>
            </a:lvl1pPr>
          </a:lstStyle>
          <a:p>
            <a:r>
              <a:rPr lang="en-US" dirty="0"/>
              <a:t>Content Headline</a:t>
            </a:r>
            <a:br>
              <a:rPr lang="en-US" dirty="0"/>
            </a:br>
            <a:r>
              <a:rPr lang="en-US" dirty="0"/>
              <a:t>Second line as needed</a:t>
            </a:r>
          </a:p>
        </p:txBody>
      </p:sp>
      <p:cxnSp>
        <p:nvCxnSpPr>
          <p:cNvPr id="11" name="Straight Connector 10">
            <a:extLst>
              <a:ext uri="{FF2B5EF4-FFF2-40B4-BE49-F238E27FC236}">
                <a16:creationId xmlns:a16="http://schemas.microsoft.com/office/drawing/2014/main" id="{B73A956E-FD20-4A8E-BB0D-E39AEC1850E3}"/>
              </a:ext>
            </a:extLst>
          </p:cNvPr>
          <p:cNvCxnSpPr>
            <a:cxnSpLocks/>
          </p:cNvCxnSpPr>
          <p:nvPr userDrawn="1"/>
        </p:nvCxnSpPr>
        <p:spPr>
          <a:xfrm>
            <a:off x="0" y="488837"/>
            <a:ext cx="872546" cy="0"/>
          </a:xfrm>
          <a:prstGeom prst="line">
            <a:avLst/>
          </a:prstGeom>
          <a:ln w="6350">
            <a:solidFill>
              <a:srgbClr val="F37021"/>
            </a:solidFill>
          </a:ln>
        </p:spPr>
        <p:style>
          <a:lnRef idx="1">
            <a:schemeClr val="accent1"/>
          </a:lnRef>
          <a:fillRef idx="0">
            <a:schemeClr val="accent1"/>
          </a:fillRef>
          <a:effectRef idx="0">
            <a:schemeClr val="accent1"/>
          </a:effectRef>
          <a:fontRef idx="minor">
            <a:schemeClr val="tx1"/>
          </a:fontRef>
        </p:style>
      </p:cxnSp>
      <p:sp>
        <p:nvSpPr>
          <p:cNvPr id="12" name="Text Placeholder 57">
            <a:extLst>
              <a:ext uri="{FF2B5EF4-FFF2-40B4-BE49-F238E27FC236}">
                <a16:creationId xmlns:a16="http://schemas.microsoft.com/office/drawing/2014/main" id="{7944CAE0-84C7-4E41-ABCD-27C44060866F}"/>
              </a:ext>
            </a:extLst>
          </p:cNvPr>
          <p:cNvSpPr>
            <a:spLocks noGrp="1"/>
          </p:cNvSpPr>
          <p:nvPr>
            <p:ph type="body" sz="quarter" idx="14" hasCustomPrompt="1"/>
          </p:nvPr>
        </p:nvSpPr>
        <p:spPr>
          <a:xfrm>
            <a:off x="893602" y="349563"/>
            <a:ext cx="4867118" cy="269414"/>
          </a:xfrm>
          <a:prstGeom prst="rect">
            <a:avLst/>
          </a:prstGeom>
        </p:spPr>
        <p:txBody>
          <a:bodyPr anchor="t">
            <a:noAutofit/>
          </a:bodyPr>
          <a:lstStyle>
            <a:lvl1pPr marL="0" indent="0">
              <a:lnSpc>
                <a:spcPct val="100000"/>
              </a:lnSpc>
              <a:spcBef>
                <a:spcPts val="0"/>
              </a:spcBef>
              <a:buNone/>
              <a:defRPr sz="1200" b="1" spc="200" baseline="0">
                <a:solidFill>
                  <a:srgbClr val="F37021"/>
                </a:solidFill>
                <a:latin typeface="Arial" panose="020B0604020202020204" pitchFamily="34" charset="0"/>
                <a:cs typeface="Arial" panose="020B0604020202020204" pitchFamily="34" charset="0"/>
              </a:defRPr>
            </a:lvl1pPr>
            <a:lvl2pPr marL="457200" indent="0">
              <a:buNone/>
              <a:defRPr sz="4800">
                <a:solidFill>
                  <a:schemeClr val="bg1"/>
                </a:solidFill>
                <a:latin typeface="+mj-lt"/>
              </a:defRPr>
            </a:lvl2pPr>
            <a:lvl3pPr marL="914400" indent="0">
              <a:buNone/>
              <a:defRPr sz="4400">
                <a:solidFill>
                  <a:schemeClr val="bg1"/>
                </a:solidFill>
                <a:latin typeface="+mj-lt"/>
              </a:defRPr>
            </a:lvl3pPr>
            <a:lvl4pPr marL="1371600" indent="0">
              <a:buNone/>
              <a:defRPr sz="4000">
                <a:solidFill>
                  <a:schemeClr val="bg1"/>
                </a:solidFill>
                <a:latin typeface="+mj-lt"/>
              </a:defRPr>
            </a:lvl4pPr>
            <a:lvl5pPr marL="1828800" indent="0">
              <a:buNone/>
              <a:defRPr sz="4000">
                <a:solidFill>
                  <a:schemeClr val="bg1"/>
                </a:solidFill>
                <a:latin typeface="+mj-lt"/>
              </a:defRPr>
            </a:lvl5pPr>
          </a:lstStyle>
          <a:p>
            <a:pPr lvl="0"/>
            <a:r>
              <a:rPr lang="en-US" dirty="0"/>
              <a:t>SECTION TITLE</a:t>
            </a:r>
          </a:p>
        </p:txBody>
      </p:sp>
      <p:sp>
        <p:nvSpPr>
          <p:cNvPr id="13" name="Text Placeholder 15">
            <a:extLst>
              <a:ext uri="{FF2B5EF4-FFF2-40B4-BE49-F238E27FC236}">
                <a16:creationId xmlns:a16="http://schemas.microsoft.com/office/drawing/2014/main" id="{74F6DDBF-5A30-4D79-BCFC-07BA609614D3}"/>
              </a:ext>
            </a:extLst>
          </p:cNvPr>
          <p:cNvSpPr>
            <a:spLocks noGrp="1"/>
          </p:cNvSpPr>
          <p:nvPr>
            <p:ph type="body" sz="quarter" idx="16" hasCustomPrompt="1"/>
          </p:nvPr>
        </p:nvSpPr>
        <p:spPr>
          <a:xfrm>
            <a:off x="893602" y="6388100"/>
            <a:ext cx="3778541" cy="365125"/>
          </a:xfrm>
        </p:spPr>
        <p:txBody>
          <a:bodyPr anchor="ctr">
            <a:noAutofit/>
          </a:bodyPr>
          <a:lstStyle>
            <a:lvl1pPr marL="0" indent="0">
              <a:lnSpc>
                <a:spcPct val="100000"/>
              </a:lnSpc>
              <a:buNone/>
              <a:defRPr sz="1200">
                <a:solidFill>
                  <a:schemeClr val="tx2"/>
                </a:solidFill>
              </a:defRPr>
            </a:lvl1pPr>
            <a:lvl2pPr marL="457200" indent="0">
              <a:lnSpc>
                <a:spcPct val="100000"/>
              </a:lnSpc>
              <a:buNone/>
              <a:defRPr sz="1200">
                <a:solidFill>
                  <a:schemeClr val="tx2"/>
                </a:solidFill>
              </a:defRPr>
            </a:lvl2pPr>
            <a:lvl3pPr marL="914400" indent="0">
              <a:lnSpc>
                <a:spcPct val="100000"/>
              </a:lnSpc>
              <a:buNone/>
              <a:defRPr sz="1200">
                <a:solidFill>
                  <a:schemeClr val="tx2"/>
                </a:solidFill>
              </a:defRPr>
            </a:lvl3pPr>
            <a:lvl4pPr marL="1371600" indent="0">
              <a:lnSpc>
                <a:spcPct val="100000"/>
              </a:lnSpc>
              <a:buNone/>
              <a:defRPr sz="1200">
                <a:solidFill>
                  <a:schemeClr val="tx2"/>
                </a:solidFill>
              </a:defRPr>
            </a:lvl4pPr>
            <a:lvl5pPr marL="1828800" indent="0">
              <a:lnSpc>
                <a:spcPct val="100000"/>
              </a:lnSpc>
              <a:buNone/>
              <a:defRPr sz="1200">
                <a:solidFill>
                  <a:schemeClr val="tx2"/>
                </a:solidFill>
              </a:defRPr>
            </a:lvl5pPr>
          </a:lstStyle>
          <a:p>
            <a:pPr lvl="0"/>
            <a:r>
              <a:rPr lang="en-US" dirty="0"/>
              <a:t>Additional Information</a:t>
            </a:r>
          </a:p>
        </p:txBody>
      </p:sp>
      <p:sp>
        <p:nvSpPr>
          <p:cNvPr id="14" name="Content Placeholder 2">
            <a:extLst>
              <a:ext uri="{FF2B5EF4-FFF2-40B4-BE49-F238E27FC236}">
                <a16:creationId xmlns:a16="http://schemas.microsoft.com/office/drawing/2014/main" id="{5DF29007-9B17-492E-94BD-4749B3FFDACF}"/>
              </a:ext>
            </a:extLst>
          </p:cNvPr>
          <p:cNvSpPr>
            <a:spLocks noGrp="1"/>
          </p:cNvSpPr>
          <p:nvPr>
            <p:ph sz="half" idx="1"/>
          </p:nvPr>
        </p:nvSpPr>
        <p:spPr>
          <a:xfrm>
            <a:off x="897834" y="2034344"/>
            <a:ext cx="4893366" cy="4014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67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Image 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7A73FEF-9564-4A58-B232-64C14AE74316}"/>
              </a:ext>
            </a:extLst>
          </p:cNvPr>
          <p:cNvSpPr>
            <a:spLocks noGrp="1"/>
          </p:cNvSpPr>
          <p:nvPr>
            <p:ph type="dt" sz="half" idx="10"/>
          </p:nvPr>
        </p:nvSpPr>
        <p:spPr/>
        <p:txBody>
          <a:bodyPr/>
          <a:lstStyle/>
          <a:p>
            <a:fld id="{5D4F6AFE-A163-42D1-BABA-52D284D3EEDB}" type="datetime1">
              <a:rPr lang="en-US" smtClean="0"/>
              <a:t>2/8/2024</a:t>
            </a:fld>
            <a:endParaRPr lang="en-US" dirty="0"/>
          </a:p>
        </p:txBody>
      </p:sp>
      <p:sp>
        <p:nvSpPr>
          <p:cNvPr id="6" name="Footer Placeholder 5">
            <a:extLst>
              <a:ext uri="{FF2B5EF4-FFF2-40B4-BE49-F238E27FC236}">
                <a16:creationId xmlns:a16="http://schemas.microsoft.com/office/drawing/2014/main" id="{0EE1FAE8-E2C3-44C6-B780-80B7B010FFF4}"/>
              </a:ext>
            </a:extLst>
          </p:cNvPr>
          <p:cNvSpPr>
            <a:spLocks noGrp="1"/>
          </p:cNvSpPr>
          <p:nvPr>
            <p:ph type="ftr" sz="quarter" idx="11"/>
          </p:nvPr>
        </p:nvSpPr>
        <p:spPr>
          <a:xfrm>
            <a:off x="7575259" y="6390216"/>
            <a:ext cx="3778541" cy="365125"/>
          </a:xfrm>
          <a:prstGeom prst="rect">
            <a:avLst/>
          </a:prstGeom>
        </p:spPr>
        <p:txBody>
          <a:bodyPr/>
          <a:lstStyle/>
          <a:p>
            <a:r>
              <a:rPr lang="en-US" dirty="0"/>
              <a:t>Copyright © University of Florida</a:t>
            </a:r>
          </a:p>
        </p:txBody>
      </p:sp>
      <p:sp>
        <p:nvSpPr>
          <p:cNvPr id="7" name="Slide Number Placeholder 6">
            <a:extLst>
              <a:ext uri="{FF2B5EF4-FFF2-40B4-BE49-F238E27FC236}">
                <a16:creationId xmlns:a16="http://schemas.microsoft.com/office/drawing/2014/main" id="{AA2D0B85-DC70-4760-8848-DF60AEAF3A19}"/>
              </a:ext>
            </a:extLst>
          </p:cNvPr>
          <p:cNvSpPr>
            <a:spLocks noGrp="1"/>
          </p:cNvSpPr>
          <p:nvPr>
            <p:ph type="sldNum" sz="quarter" idx="12"/>
          </p:nvPr>
        </p:nvSpPr>
        <p:spPr/>
        <p:txBody>
          <a:bodyPr/>
          <a:lstStyle/>
          <a:p>
            <a:fld id="{ED38ACD4-9D65-409A-83FD-B2D9369F1EFD}" type="slidenum">
              <a:rPr lang="en-US" smtClean="0"/>
              <a:t>‹#›</a:t>
            </a:fld>
            <a:endParaRPr lang="en-US" dirty="0"/>
          </a:p>
        </p:txBody>
      </p:sp>
      <p:sp>
        <p:nvSpPr>
          <p:cNvPr id="8" name="Picture Placeholder 5">
            <a:extLst>
              <a:ext uri="{FF2B5EF4-FFF2-40B4-BE49-F238E27FC236}">
                <a16:creationId xmlns:a16="http://schemas.microsoft.com/office/drawing/2014/main" id="{35ABD5D6-6EBF-48EB-80A9-48F8639FF6FC}"/>
              </a:ext>
            </a:extLst>
          </p:cNvPr>
          <p:cNvSpPr>
            <a:spLocks noGrp="1"/>
          </p:cNvSpPr>
          <p:nvPr>
            <p:ph type="pic" sz="quarter" idx="15" hasCustomPrompt="1"/>
          </p:nvPr>
        </p:nvSpPr>
        <p:spPr>
          <a:xfrm>
            <a:off x="150153" y="125260"/>
            <a:ext cx="4736497" cy="6600825"/>
          </a:xfrm>
          <a:prstGeom prst="rect">
            <a:avLst/>
          </a:prstGeom>
          <a:solidFill>
            <a:schemeClr val="bg2"/>
          </a:solidFill>
        </p:spPr>
        <p:txBody>
          <a:bodyPr anchor="ctr"/>
          <a:lstStyle>
            <a:lvl1pPr marL="0" indent="0" algn="ctr">
              <a:buNone/>
              <a:defRPr b="1">
                <a:solidFill>
                  <a:schemeClr val="accent1"/>
                </a:solidFill>
              </a:defRPr>
            </a:lvl1pPr>
          </a:lstStyle>
          <a:p>
            <a:r>
              <a:rPr lang="en-US" dirty="0"/>
              <a:t>Click icon to add image</a:t>
            </a:r>
          </a:p>
        </p:txBody>
      </p:sp>
      <p:sp>
        <p:nvSpPr>
          <p:cNvPr id="9" name="Title 1">
            <a:extLst>
              <a:ext uri="{FF2B5EF4-FFF2-40B4-BE49-F238E27FC236}">
                <a16:creationId xmlns:a16="http://schemas.microsoft.com/office/drawing/2014/main" id="{0C998B09-734A-4365-AD88-FBF40F3B7933}"/>
              </a:ext>
            </a:extLst>
          </p:cNvPr>
          <p:cNvSpPr>
            <a:spLocks noGrp="1"/>
          </p:cNvSpPr>
          <p:nvPr>
            <p:ph type="title" hasCustomPrompt="1"/>
          </p:nvPr>
        </p:nvSpPr>
        <p:spPr>
          <a:xfrm>
            <a:off x="5156447" y="614367"/>
            <a:ext cx="6706369" cy="842331"/>
          </a:xfrm>
        </p:spPr>
        <p:txBody>
          <a:bodyPr anchor="ctr">
            <a:normAutofit/>
          </a:bodyPr>
          <a:lstStyle>
            <a:lvl1pPr>
              <a:defRPr sz="2200"/>
            </a:lvl1pPr>
          </a:lstStyle>
          <a:p>
            <a:r>
              <a:rPr lang="en-US" dirty="0"/>
              <a:t>Content Headline</a:t>
            </a:r>
            <a:br>
              <a:rPr lang="en-US" dirty="0"/>
            </a:br>
            <a:r>
              <a:rPr lang="en-US" dirty="0"/>
              <a:t>Second line as needed</a:t>
            </a:r>
          </a:p>
        </p:txBody>
      </p:sp>
      <p:sp>
        <p:nvSpPr>
          <p:cNvPr id="10" name="Text Placeholder 3">
            <a:extLst>
              <a:ext uri="{FF2B5EF4-FFF2-40B4-BE49-F238E27FC236}">
                <a16:creationId xmlns:a16="http://schemas.microsoft.com/office/drawing/2014/main" id="{4C2474B0-5A46-4917-A715-2476C0C4A02E}"/>
              </a:ext>
            </a:extLst>
          </p:cNvPr>
          <p:cNvSpPr>
            <a:spLocks noGrp="1"/>
          </p:cNvSpPr>
          <p:nvPr>
            <p:ph type="body" sz="half" idx="2" hasCustomPrompt="1"/>
          </p:nvPr>
        </p:nvSpPr>
        <p:spPr>
          <a:xfrm>
            <a:off x="5156447" y="2031234"/>
            <a:ext cx="6706369" cy="3779837"/>
          </a:xfrm>
          <a:prstGeom prst="rect">
            <a:avLst/>
          </a:prstGeo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Lorem ipsum dolor sit amet,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1" name="Text Placeholder 17">
            <a:extLst>
              <a:ext uri="{FF2B5EF4-FFF2-40B4-BE49-F238E27FC236}">
                <a16:creationId xmlns:a16="http://schemas.microsoft.com/office/drawing/2014/main" id="{618BA4D1-5D2B-4306-802E-06698F9E07A9}"/>
              </a:ext>
            </a:extLst>
          </p:cNvPr>
          <p:cNvSpPr>
            <a:spLocks noGrp="1"/>
          </p:cNvSpPr>
          <p:nvPr>
            <p:ph type="body" sz="quarter" idx="16" hasCustomPrompt="1"/>
          </p:nvPr>
        </p:nvSpPr>
        <p:spPr>
          <a:xfrm>
            <a:off x="150153" y="5885666"/>
            <a:ext cx="3251066" cy="504551"/>
          </a:xfrm>
          <a:prstGeom prst="rect">
            <a:avLst/>
          </a:prstGeom>
          <a:solidFill>
            <a:srgbClr val="005496"/>
          </a:solidFill>
        </p:spPr>
        <p:txBody>
          <a:bodyPr anchor="ctr">
            <a:normAutofit/>
          </a:bodyPr>
          <a:lstStyle>
            <a:lvl1pPr marL="0" indent="0" algn="ctr">
              <a:spcAft>
                <a:spcPts val="600"/>
              </a:spcAft>
              <a:buNone/>
              <a:defRPr sz="1200" b="1">
                <a:solidFill>
                  <a:schemeClr val="bg1"/>
                </a:solidFill>
                <a:latin typeface="Arial" panose="020B0604020202020204" pitchFamily="34" charset="0"/>
                <a:cs typeface="Arial" panose="020B0604020202020204" pitchFamily="34" charset="0"/>
              </a:defRPr>
            </a:lvl1pPr>
          </a:lstStyle>
          <a:p>
            <a:pPr lvl="0"/>
            <a:r>
              <a:rPr lang="en-US" dirty="0"/>
              <a:t>Caption. Remove if not needed.</a:t>
            </a:r>
          </a:p>
        </p:txBody>
      </p:sp>
      <p:sp>
        <p:nvSpPr>
          <p:cNvPr id="12" name="Text Placeholder 57">
            <a:extLst>
              <a:ext uri="{FF2B5EF4-FFF2-40B4-BE49-F238E27FC236}">
                <a16:creationId xmlns:a16="http://schemas.microsoft.com/office/drawing/2014/main" id="{B3F8B9E7-6C69-43BF-87CF-69234589F08D}"/>
              </a:ext>
            </a:extLst>
          </p:cNvPr>
          <p:cNvSpPr>
            <a:spLocks noGrp="1"/>
          </p:cNvSpPr>
          <p:nvPr>
            <p:ph type="body" sz="quarter" idx="13" hasCustomPrompt="1"/>
          </p:nvPr>
        </p:nvSpPr>
        <p:spPr>
          <a:xfrm>
            <a:off x="5156447" y="349562"/>
            <a:ext cx="6706369" cy="269415"/>
          </a:xfrm>
          <a:prstGeom prst="rect">
            <a:avLst/>
          </a:prstGeom>
        </p:spPr>
        <p:txBody>
          <a:bodyPr anchor="t">
            <a:noAutofit/>
          </a:bodyPr>
          <a:lstStyle>
            <a:lvl1pPr marL="0" indent="0">
              <a:lnSpc>
                <a:spcPct val="100000"/>
              </a:lnSpc>
              <a:spcBef>
                <a:spcPts val="0"/>
              </a:spcBef>
              <a:buNone/>
              <a:defRPr sz="1200" b="1" spc="200" baseline="0">
                <a:solidFill>
                  <a:srgbClr val="F37021"/>
                </a:solidFill>
                <a:latin typeface="Arial" panose="020B0604020202020204" pitchFamily="34" charset="0"/>
                <a:cs typeface="Arial" panose="020B0604020202020204" pitchFamily="34" charset="0"/>
              </a:defRPr>
            </a:lvl1pPr>
            <a:lvl2pPr marL="457200" indent="0">
              <a:buNone/>
              <a:defRPr sz="4800">
                <a:solidFill>
                  <a:schemeClr val="bg1"/>
                </a:solidFill>
                <a:latin typeface="+mj-lt"/>
              </a:defRPr>
            </a:lvl2pPr>
            <a:lvl3pPr marL="914400" indent="0">
              <a:buNone/>
              <a:defRPr sz="4400">
                <a:solidFill>
                  <a:schemeClr val="bg1"/>
                </a:solidFill>
                <a:latin typeface="+mj-lt"/>
              </a:defRPr>
            </a:lvl3pPr>
            <a:lvl4pPr marL="1371600" indent="0">
              <a:buNone/>
              <a:defRPr sz="4000">
                <a:solidFill>
                  <a:schemeClr val="bg1"/>
                </a:solidFill>
                <a:latin typeface="+mj-lt"/>
              </a:defRPr>
            </a:lvl4pPr>
            <a:lvl5pPr marL="1828800" indent="0">
              <a:buNone/>
              <a:defRPr sz="4000">
                <a:solidFill>
                  <a:schemeClr val="bg1"/>
                </a:solidFill>
                <a:latin typeface="+mj-lt"/>
              </a:defRPr>
            </a:lvl5pPr>
          </a:lstStyle>
          <a:p>
            <a:pPr lvl="0"/>
            <a:r>
              <a:rPr lang="en-US" dirty="0"/>
              <a:t>SECTION TITLE</a:t>
            </a:r>
          </a:p>
        </p:txBody>
      </p:sp>
    </p:spTree>
    <p:extLst>
      <p:ext uri="{BB962C8B-B14F-4D97-AF65-F5344CB8AC3E}">
        <p14:creationId xmlns:p14="http://schemas.microsoft.com/office/powerpoint/2010/main" val="246054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0D54C6-11DA-4CB9-BC79-06055E3F87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511DF9-F50F-4F10-BD88-A5D239C3AB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8DF9025-BC81-4BBD-BF1E-8F5D1C316AE6}"/>
              </a:ext>
            </a:extLst>
          </p:cNvPr>
          <p:cNvSpPr>
            <a:spLocks noGrp="1"/>
          </p:cNvSpPr>
          <p:nvPr>
            <p:ph type="dt" sz="half" idx="2"/>
          </p:nvPr>
        </p:nvSpPr>
        <p:spPr>
          <a:xfrm>
            <a:off x="4752101" y="6388624"/>
            <a:ext cx="2743200" cy="365125"/>
          </a:xfrm>
          <a:prstGeom prst="rect">
            <a:avLst/>
          </a:prstGeom>
        </p:spPr>
        <p:txBody>
          <a:bodyPr vert="horz" lIns="91440" tIns="45720" rIns="91440" bIns="45720" rtlCol="0" anchor="ctr"/>
          <a:lstStyle>
            <a:lvl1pPr algn="ctr">
              <a:defRPr sz="1100" spc="150" baseline="0">
                <a:solidFill>
                  <a:schemeClr val="accent2"/>
                </a:solidFill>
              </a:defRPr>
            </a:lvl1pPr>
          </a:lstStyle>
          <a:p>
            <a:fld id="{1E9C66F3-D669-4E74-9324-220A86DC9376}" type="datetime1">
              <a:rPr lang="en-US" smtClean="0"/>
              <a:t>2/8/2024</a:t>
            </a:fld>
            <a:endParaRPr lang="en-US" dirty="0"/>
          </a:p>
        </p:txBody>
      </p:sp>
      <p:sp>
        <p:nvSpPr>
          <p:cNvPr id="5" name="Footer Placeholder 4">
            <a:extLst>
              <a:ext uri="{FF2B5EF4-FFF2-40B4-BE49-F238E27FC236}">
                <a16:creationId xmlns:a16="http://schemas.microsoft.com/office/drawing/2014/main" id="{8EB45942-7338-423C-92D6-83FF713D35C3}"/>
              </a:ext>
            </a:extLst>
          </p:cNvPr>
          <p:cNvSpPr>
            <a:spLocks noGrp="1"/>
          </p:cNvSpPr>
          <p:nvPr>
            <p:ph type="ftr" sz="quarter" idx="3"/>
          </p:nvPr>
        </p:nvSpPr>
        <p:spPr>
          <a:xfrm>
            <a:off x="7575259" y="6390216"/>
            <a:ext cx="3778541" cy="365125"/>
          </a:xfrm>
          <a:prstGeom prst="rect">
            <a:avLst/>
          </a:prstGeom>
        </p:spPr>
        <p:txBody>
          <a:bodyPr vert="horz" lIns="91440" tIns="45720" rIns="91440" bIns="45720" rtlCol="0" anchor="ctr"/>
          <a:lstStyle>
            <a:lvl1pPr algn="r">
              <a:defRPr sz="1200">
                <a:solidFill>
                  <a:schemeClr val="tx2"/>
                </a:solidFill>
              </a:defRPr>
            </a:lvl1pPr>
          </a:lstStyle>
          <a:p>
            <a:r>
              <a:rPr lang="en-US" dirty="0"/>
              <a:t>Copyright © University of Florida</a:t>
            </a:r>
          </a:p>
        </p:txBody>
      </p:sp>
      <p:sp>
        <p:nvSpPr>
          <p:cNvPr id="6" name="Slide Number Placeholder 5">
            <a:extLst>
              <a:ext uri="{FF2B5EF4-FFF2-40B4-BE49-F238E27FC236}">
                <a16:creationId xmlns:a16="http://schemas.microsoft.com/office/drawing/2014/main" id="{B9A11A44-76A1-4115-929A-1E96C455ED4A}"/>
              </a:ext>
            </a:extLst>
          </p:cNvPr>
          <p:cNvSpPr>
            <a:spLocks noGrp="1"/>
          </p:cNvSpPr>
          <p:nvPr>
            <p:ph type="sldNum" sz="quarter" idx="4"/>
          </p:nvPr>
        </p:nvSpPr>
        <p:spPr>
          <a:xfrm>
            <a:off x="11283462" y="6390217"/>
            <a:ext cx="601133" cy="365125"/>
          </a:xfrm>
          <a:prstGeom prst="rect">
            <a:avLst/>
          </a:prstGeom>
        </p:spPr>
        <p:txBody>
          <a:bodyPr vert="horz" lIns="91440" tIns="45720" rIns="91440" bIns="45720" rtlCol="0" anchor="ctr"/>
          <a:lstStyle>
            <a:lvl1pPr algn="l">
              <a:defRPr sz="1200">
                <a:solidFill>
                  <a:schemeClr val="accent2"/>
                </a:solidFill>
              </a:defRPr>
            </a:lvl1pPr>
          </a:lstStyle>
          <a:p>
            <a:fld id="{ED38ACD4-9D65-409A-83FD-B2D9369F1EFD}" type="slidenum">
              <a:rPr lang="en-US" smtClean="0"/>
              <a:pPr/>
              <a:t>‹#›</a:t>
            </a:fld>
            <a:endParaRPr lang="en-US" dirty="0"/>
          </a:p>
        </p:txBody>
      </p:sp>
    </p:spTree>
    <p:extLst>
      <p:ext uri="{BB962C8B-B14F-4D97-AF65-F5344CB8AC3E}">
        <p14:creationId xmlns:p14="http://schemas.microsoft.com/office/powerpoint/2010/main" val="508656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81"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5" r:id="rId18"/>
  </p:sldLayoutIdLst>
  <p:hf hdr="0" dt="0"/>
  <p:txStyles>
    <p:title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AC71BA8-F21A-48FD-BB03-56EC70161ECE}"/>
              </a:ext>
            </a:extLst>
          </p:cNvPr>
          <p:cNvSpPr txBox="1">
            <a:spLocks/>
          </p:cNvSpPr>
          <p:nvPr/>
        </p:nvSpPr>
        <p:spPr bwMode="auto">
          <a:xfrm>
            <a:off x="1170462" y="2544117"/>
            <a:ext cx="9009858" cy="695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80000"/>
              </a:lnSpc>
              <a:spcBef>
                <a:spcPct val="0"/>
              </a:spcBef>
              <a:buNone/>
              <a:defRPr sz="4800" kern="1200">
                <a:solidFill>
                  <a:schemeClr val="bg1"/>
                </a:solidFill>
                <a:latin typeface="Franklin Gothic Medium" panose="020B0603020102020204" pitchFamily="34" charset="0"/>
                <a:ea typeface="+mj-ea"/>
                <a:cs typeface="+mj-cs"/>
              </a:defRPr>
            </a:lvl1pPr>
          </a:lstStyle>
          <a:p>
            <a:r>
              <a:rPr lang="en-US" sz="6000" dirty="0"/>
              <a:t>Highway Capacity Analysis</a:t>
            </a:r>
          </a:p>
        </p:txBody>
      </p:sp>
      <p:pic>
        <p:nvPicPr>
          <p:cNvPr id="6" name="Picture Placeholder 5" descr="A picture containing way, scene, road, highway&#10;&#10;Description automatically generated">
            <a:extLst>
              <a:ext uri="{FF2B5EF4-FFF2-40B4-BE49-F238E27FC236}">
                <a16:creationId xmlns:a16="http://schemas.microsoft.com/office/drawing/2014/main" id="{47F0585A-341B-4FDD-B596-B006BE10621E}"/>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5417" r="15417"/>
          <a:stretch>
            <a:fillRect/>
          </a:stretch>
        </p:blipFill>
        <p:spPr/>
      </p:pic>
      <p:sp>
        <p:nvSpPr>
          <p:cNvPr id="2" name="Title 1">
            <a:extLst>
              <a:ext uri="{FF2B5EF4-FFF2-40B4-BE49-F238E27FC236}">
                <a16:creationId xmlns:a16="http://schemas.microsoft.com/office/drawing/2014/main" id="{0CF82B65-C339-463A-AA76-431A81DC6F1F}"/>
              </a:ext>
            </a:extLst>
          </p:cNvPr>
          <p:cNvSpPr>
            <a:spLocks noGrp="1"/>
          </p:cNvSpPr>
          <p:nvPr>
            <p:ph type="title"/>
          </p:nvPr>
        </p:nvSpPr>
        <p:spPr>
          <a:xfrm>
            <a:off x="1170462" y="2088815"/>
            <a:ext cx="6295463" cy="1338473"/>
          </a:xfrm>
        </p:spPr>
        <p:txBody>
          <a:bodyPr>
            <a:normAutofit fontScale="90000"/>
          </a:bodyPr>
          <a:lstStyle/>
          <a:p>
            <a:r>
              <a:rPr lang="en-US"/>
              <a:t>Appendix J:</a:t>
            </a:r>
            <a:br>
              <a:rPr lang="en-US" dirty="0"/>
            </a:br>
            <a:r>
              <a:rPr lang="en-US"/>
              <a:t>HCM: Urban Streets </a:t>
            </a:r>
            <a:r>
              <a:rPr lang="en-US" dirty="0"/>
              <a:t>Weaving Analysis Method</a:t>
            </a:r>
          </a:p>
        </p:txBody>
      </p:sp>
      <p:sp>
        <p:nvSpPr>
          <p:cNvPr id="16" name="Text Placeholder 4">
            <a:extLst>
              <a:ext uri="{FF2B5EF4-FFF2-40B4-BE49-F238E27FC236}">
                <a16:creationId xmlns:a16="http://schemas.microsoft.com/office/drawing/2014/main" id="{69CEE962-8696-4856-BA02-9B30EEAD24C5}"/>
              </a:ext>
            </a:extLst>
          </p:cNvPr>
          <p:cNvSpPr>
            <a:spLocks noGrp="1"/>
          </p:cNvSpPr>
          <p:nvPr>
            <p:ph type="subTitle" idx="1"/>
          </p:nvPr>
        </p:nvSpPr>
        <p:spPr>
          <a:xfrm>
            <a:off x="1170462" y="3536146"/>
            <a:ext cx="6558624" cy="1692374"/>
          </a:xfrm>
        </p:spPr>
        <p:txBody>
          <a:bodyPr vert="horz" lIns="91440" tIns="45720" rIns="91440" bIns="45720" rtlCol="0" anchor="t">
            <a:normAutofit/>
          </a:bodyPr>
          <a:lstStyle/>
          <a:p>
            <a:pPr algn="l"/>
            <a:r>
              <a:rPr lang="en-US" sz="1800" dirty="0">
                <a:solidFill>
                  <a:schemeClr val="tx1"/>
                </a:solidFill>
              </a:rPr>
              <a:t>NCHRP 15-66: Operational Performance and Safety Effects </a:t>
            </a:r>
          </a:p>
          <a:p>
            <a:pPr algn="l"/>
            <a:r>
              <a:rPr lang="en-US" sz="1800" dirty="0">
                <a:solidFill>
                  <a:schemeClr val="tx1"/>
                </a:solidFill>
              </a:rPr>
              <a:t>of Arterial Weaving Sections</a:t>
            </a:r>
          </a:p>
          <a:p>
            <a:pPr algn="l"/>
            <a:endParaRPr lang="en-US" sz="1800" dirty="0">
              <a:solidFill>
                <a:schemeClr val="tx1"/>
              </a:solidFill>
            </a:endParaRPr>
          </a:p>
          <a:p>
            <a:r>
              <a:rPr lang="en-US" sz="1900" b="0" dirty="0">
                <a:solidFill>
                  <a:schemeClr val="tx1"/>
                </a:solidFill>
              </a:rPr>
              <a:t>September 2023</a:t>
            </a:r>
            <a:endParaRPr lang="en-US" sz="1900" b="0" dirty="0">
              <a:solidFill>
                <a:schemeClr val="tx1"/>
              </a:solidFill>
              <a:cs typeface="Arial"/>
            </a:endParaRPr>
          </a:p>
          <a:p>
            <a:pPr algn="l"/>
            <a:endParaRPr lang="en-US" sz="1300" dirty="0">
              <a:solidFill>
                <a:schemeClr val="tx1"/>
              </a:solidFill>
            </a:endParaRPr>
          </a:p>
          <a:p>
            <a:pPr algn="l"/>
            <a:endParaRPr lang="en-US" sz="1300" dirty="0">
              <a:solidFill>
                <a:schemeClr val="bg1"/>
              </a:solidFill>
            </a:endParaRPr>
          </a:p>
        </p:txBody>
      </p:sp>
      <p:pic>
        <p:nvPicPr>
          <p:cNvPr id="3" name="Picture 2">
            <a:extLst>
              <a:ext uri="{FF2B5EF4-FFF2-40B4-BE49-F238E27FC236}">
                <a16:creationId xmlns:a16="http://schemas.microsoft.com/office/drawing/2014/main" id="{FCBAD94B-BA2F-2BD1-9FF9-A7A332EE4630}"/>
              </a:ext>
            </a:extLst>
          </p:cNvPr>
          <p:cNvPicPr>
            <a:picLocks noChangeAspect="1"/>
          </p:cNvPicPr>
          <p:nvPr/>
        </p:nvPicPr>
        <p:blipFill>
          <a:blip r:embed="rId3"/>
          <a:stretch>
            <a:fillRect/>
          </a:stretch>
        </p:blipFill>
        <p:spPr>
          <a:xfrm>
            <a:off x="4676803" y="6142993"/>
            <a:ext cx="586234" cy="324383"/>
          </a:xfrm>
          <a:prstGeom prst="rect">
            <a:avLst/>
          </a:prstGeom>
        </p:spPr>
      </p:pic>
      <p:pic>
        <p:nvPicPr>
          <p:cNvPr id="4" name="Picture 3">
            <a:extLst>
              <a:ext uri="{FF2B5EF4-FFF2-40B4-BE49-F238E27FC236}">
                <a16:creationId xmlns:a16="http://schemas.microsoft.com/office/drawing/2014/main" id="{F0D2EF9D-E7D6-7F2F-3EFA-E07A4FF4822A}"/>
              </a:ext>
            </a:extLst>
          </p:cNvPr>
          <p:cNvPicPr>
            <a:picLocks noChangeAspect="1"/>
          </p:cNvPicPr>
          <p:nvPr/>
        </p:nvPicPr>
        <p:blipFill>
          <a:blip r:embed="rId4"/>
          <a:stretch>
            <a:fillRect/>
          </a:stretch>
        </p:blipFill>
        <p:spPr>
          <a:xfrm>
            <a:off x="5469817" y="6142993"/>
            <a:ext cx="1822173" cy="351801"/>
          </a:xfrm>
          <a:prstGeom prst="rect">
            <a:avLst/>
          </a:prstGeom>
        </p:spPr>
      </p:pic>
      <p:pic>
        <p:nvPicPr>
          <p:cNvPr id="5" name="Picture 4">
            <a:extLst>
              <a:ext uri="{FF2B5EF4-FFF2-40B4-BE49-F238E27FC236}">
                <a16:creationId xmlns:a16="http://schemas.microsoft.com/office/drawing/2014/main" id="{76AA052B-EC6F-5E91-94C1-A5DD8B7737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5925" y="6142993"/>
            <a:ext cx="1237322" cy="351801"/>
          </a:xfrm>
          <a:prstGeom prst="rect">
            <a:avLst/>
          </a:prstGeom>
        </p:spPr>
      </p:pic>
      <p:pic>
        <p:nvPicPr>
          <p:cNvPr id="7" name="Picture 6" descr="A picture containing text, outdoor, sign, clipart&#10;&#10;Description automatically generated">
            <a:extLst>
              <a:ext uri="{FF2B5EF4-FFF2-40B4-BE49-F238E27FC236}">
                <a16:creationId xmlns:a16="http://schemas.microsoft.com/office/drawing/2014/main" id="{C3DF014E-63B5-2F01-CB75-F3DD306E4D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7182" y="6142992"/>
            <a:ext cx="1643959" cy="324383"/>
          </a:xfrm>
          <a:prstGeom prst="rect">
            <a:avLst/>
          </a:prstGeom>
        </p:spPr>
      </p:pic>
    </p:spTree>
    <p:extLst>
      <p:ext uri="{BB962C8B-B14F-4D97-AF65-F5344CB8AC3E}">
        <p14:creationId xmlns:p14="http://schemas.microsoft.com/office/powerpoint/2010/main" val="2424215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6D1E9E7-4304-436B-A012-5D91B0FACB2D}"/>
              </a:ext>
            </a:extLst>
          </p:cNvPr>
          <p:cNvSpPr>
            <a:spLocks noGrp="1"/>
          </p:cNvSpPr>
          <p:nvPr>
            <p:ph type="sldNum" sz="quarter" idx="12"/>
          </p:nvPr>
        </p:nvSpPr>
        <p:spPr/>
        <p:txBody>
          <a:bodyPr/>
          <a:lstStyle/>
          <a:p>
            <a:fld id="{51238FAE-B189-440B-8AFA-85D97C10EA2D}" type="slidenum">
              <a:rPr lang="en-US" sz="1400" smtClean="0">
                <a:latin typeface="+mn-lt"/>
              </a:rPr>
              <a:pPr/>
              <a:t>10</a:t>
            </a:fld>
            <a:endParaRPr lang="en-US" sz="1400" dirty="0">
              <a:latin typeface="+mn-lt"/>
            </a:endParaRPr>
          </a:p>
        </p:txBody>
      </p:sp>
      <p:sp>
        <p:nvSpPr>
          <p:cNvPr id="2" name="Title 1">
            <a:extLst>
              <a:ext uri="{FF2B5EF4-FFF2-40B4-BE49-F238E27FC236}">
                <a16:creationId xmlns:a16="http://schemas.microsoft.com/office/drawing/2014/main" id="{63362DD1-26C6-492D-852A-13ED9E9B1903}"/>
              </a:ext>
            </a:extLst>
          </p:cNvPr>
          <p:cNvSpPr>
            <a:spLocks noGrp="1"/>
          </p:cNvSpPr>
          <p:nvPr>
            <p:ph type="title"/>
          </p:nvPr>
        </p:nvSpPr>
        <p:spPr/>
        <p:txBody>
          <a:bodyPr/>
          <a:lstStyle/>
          <a:p>
            <a:r>
              <a:rPr lang="en-US" altLang="en-US" dirty="0"/>
              <a:t>Base Free-Flow Speed</a:t>
            </a:r>
            <a:endParaRPr lang="en-US" dirty="0"/>
          </a:p>
        </p:txBody>
      </p:sp>
      <p:sp>
        <p:nvSpPr>
          <p:cNvPr id="6" name="Text Placeholder 5">
            <a:extLst>
              <a:ext uri="{FF2B5EF4-FFF2-40B4-BE49-F238E27FC236}">
                <a16:creationId xmlns:a16="http://schemas.microsoft.com/office/drawing/2014/main" id="{AF3B953C-BB23-4585-B6D3-BC7C3B043784}"/>
              </a:ext>
            </a:extLst>
          </p:cNvPr>
          <p:cNvSpPr>
            <a:spLocks noGrp="1"/>
          </p:cNvSpPr>
          <p:nvPr>
            <p:ph type="body" sz="quarter" idx="14"/>
          </p:nvPr>
        </p:nvSpPr>
        <p:spPr/>
        <p:txBody>
          <a:bodyPr/>
          <a:lstStyle/>
          <a:p>
            <a:r>
              <a:rPr lang="en-US" dirty="0"/>
              <a:t>URBAN STREET SEGMENTS</a:t>
            </a:r>
          </a:p>
          <a:p>
            <a:endParaRPr lang="en-US" dirty="0"/>
          </a:p>
        </p:txBody>
      </p:sp>
      <p:sp>
        <p:nvSpPr>
          <p:cNvPr id="10" name="Text Placeholder 9">
            <a:extLst>
              <a:ext uri="{FF2B5EF4-FFF2-40B4-BE49-F238E27FC236}">
                <a16:creationId xmlns:a16="http://schemas.microsoft.com/office/drawing/2014/main" id="{88BCEBD5-9B50-46D9-AC03-97534E6C61BB}"/>
              </a:ext>
            </a:extLst>
          </p:cNvPr>
          <p:cNvSpPr>
            <a:spLocks noGrp="1"/>
          </p:cNvSpPr>
          <p:nvPr>
            <p:ph type="body" sz="quarter" idx="16"/>
          </p:nvPr>
        </p:nvSpPr>
        <p:spPr/>
        <p:txBody>
          <a:bodyPr/>
          <a:lstStyle/>
          <a:p>
            <a:r>
              <a:rPr lang="en-US" altLang="en-US" dirty="0">
                <a:solidFill>
                  <a:schemeClr val="bg1">
                    <a:lumMod val="50000"/>
                  </a:schemeClr>
                </a:solidFill>
              </a:rPr>
              <a:t>HCM Equation 18-3</a:t>
            </a:r>
          </a:p>
        </p:txBody>
      </p:sp>
      <p:pic>
        <p:nvPicPr>
          <p:cNvPr id="5" name="Picture 4">
            <a:extLst>
              <a:ext uri="{FF2B5EF4-FFF2-40B4-BE49-F238E27FC236}">
                <a16:creationId xmlns:a16="http://schemas.microsoft.com/office/drawing/2014/main" id="{05971965-9E95-4CA2-83AF-74CFA1CF7FBC}"/>
              </a:ext>
            </a:extLst>
          </p:cNvPr>
          <p:cNvPicPr>
            <a:picLocks noChangeAspect="1"/>
          </p:cNvPicPr>
          <p:nvPr/>
        </p:nvPicPr>
        <p:blipFill>
          <a:blip r:embed="rId2"/>
          <a:stretch>
            <a:fillRect/>
          </a:stretch>
        </p:blipFill>
        <p:spPr>
          <a:xfrm>
            <a:off x="1197377" y="2027273"/>
            <a:ext cx="4425664" cy="3439635"/>
          </a:xfrm>
          <a:prstGeom prst="rect">
            <a:avLst/>
          </a:prstGeom>
        </p:spPr>
      </p:pic>
      <p:sp>
        <p:nvSpPr>
          <p:cNvPr id="14" name="Rectangle: Rounded Corners 13">
            <a:extLst>
              <a:ext uri="{FF2B5EF4-FFF2-40B4-BE49-F238E27FC236}">
                <a16:creationId xmlns:a16="http://schemas.microsoft.com/office/drawing/2014/main" id="{37DE3879-6C99-42B3-9794-3FA1DDC62591}"/>
              </a:ext>
            </a:extLst>
          </p:cNvPr>
          <p:cNvSpPr/>
          <p:nvPr/>
        </p:nvSpPr>
        <p:spPr>
          <a:xfrm>
            <a:off x="1216426" y="4570476"/>
            <a:ext cx="4340082" cy="168603"/>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FF3CF14-90E9-47B1-B0F7-B445429BFDA7}"/>
              </a:ext>
            </a:extLst>
          </p:cNvPr>
          <p:cNvSpPr txBox="1"/>
          <p:nvPr/>
        </p:nvSpPr>
        <p:spPr>
          <a:xfrm>
            <a:off x="7766549" y="4507912"/>
            <a:ext cx="1840230" cy="338554"/>
          </a:xfrm>
          <a:prstGeom prst="rect">
            <a:avLst/>
          </a:prstGeom>
          <a:noFill/>
        </p:spPr>
        <p:txBody>
          <a:bodyPr wrap="square">
            <a:spAutoFit/>
          </a:bodyPr>
          <a:lstStyle/>
          <a:p>
            <a:r>
              <a:rPr lang="en-US" sz="1600" b="0" dirty="0">
                <a:solidFill>
                  <a:schemeClr val="accent1"/>
                </a:solidFill>
                <a:latin typeface="Arial" panose="020B0604020202020204" pitchFamily="34" charset="0"/>
                <a:cs typeface="Arial" panose="020B0604020202020204" pitchFamily="34" charset="0"/>
              </a:rPr>
              <a:t>Speed constant</a:t>
            </a:r>
          </a:p>
        </p:txBody>
      </p:sp>
      <p:cxnSp>
        <p:nvCxnSpPr>
          <p:cNvPr id="17" name="Connector: Elbow 16">
            <a:extLst>
              <a:ext uri="{FF2B5EF4-FFF2-40B4-BE49-F238E27FC236}">
                <a16:creationId xmlns:a16="http://schemas.microsoft.com/office/drawing/2014/main" id="{70412C11-FEBB-4EB0-9536-976954162210}"/>
              </a:ext>
            </a:extLst>
          </p:cNvPr>
          <p:cNvCxnSpPr>
            <a:cxnSpLocks/>
            <a:stCxn id="15" idx="1"/>
          </p:cNvCxnSpPr>
          <p:nvPr/>
        </p:nvCxnSpPr>
        <p:spPr>
          <a:xfrm rot="10800000">
            <a:off x="5556509" y="4632367"/>
            <a:ext cx="2210040" cy="4482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D4C7DA2-E6BB-2E3C-5D86-874413022083}"/>
              </a:ext>
            </a:extLst>
          </p:cNvPr>
          <p:cNvSpPr>
            <a:spLocks noGrp="1"/>
          </p:cNvSpPr>
          <p:nvPr>
            <p:ph idx="1"/>
          </p:nvPr>
        </p:nvSpPr>
        <p:spPr>
          <a:xfrm>
            <a:off x="911335" y="1388756"/>
            <a:ext cx="10515600" cy="463371"/>
          </a:xfrm>
        </p:spPr>
        <p:txBody>
          <a:bodyPr>
            <a:normAutofit/>
          </a:bodyPr>
          <a:lstStyle/>
          <a:p>
            <a:r>
              <a:rPr lang="en-US" sz="1600" dirty="0"/>
              <a:t>Determined as function of segment geometric inputs:</a:t>
            </a:r>
          </a:p>
        </p:txBody>
      </p:sp>
    </p:spTree>
    <p:extLst>
      <p:ext uri="{BB962C8B-B14F-4D97-AF65-F5344CB8AC3E}">
        <p14:creationId xmlns:p14="http://schemas.microsoft.com/office/powerpoint/2010/main" val="174696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6D1E9E7-4304-436B-A012-5D91B0FACB2D}"/>
              </a:ext>
            </a:extLst>
          </p:cNvPr>
          <p:cNvSpPr>
            <a:spLocks noGrp="1"/>
          </p:cNvSpPr>
          <p:nvPr>
            <p:ph type="sldNum" sz="quarter" idx="12"/>
          </p:nvPr>
        </p:nvSpPr>
        <p:spPr/>
        <p:txBody>
          <a:bodyPr/>
          <a:lstStyle/>
          <a:p>
            <a:fld id="{51238FAE-B189-440B-8AFA-85D97C10EA2D}" type="slidenum">
              <a:rPr lang="en-US" sz="1400" smtClean="0">
                <a:latin typeface="+mn-lt"/>
              </a:rPr>
              <a:pPr/>
              <a:t>11</a:t>
            </a:fld>
            <a:endParaRPr lang="en-US" sz="1400" dirty="0">
              <a:latin typeface="+mn-lt"/>
            </a:endParaRPr>
          </a:p>
        </p:txBody>
      </p:sp>
      <p:sp>
        <p:nvSpPr>
          <p:cNvPr id="2" name="Title 1">
            <a:extLst>
              <a:ext uri="{FF2B5EF4-FFF2-40B4-BE49-F238E27FC236}">
                <a16:creationId xmlns:a16="http://schemas.microsoft.com/office/drawing/2014/main" id="{63362DD1-26C6-492D-852A-13ED9E9B1903}"/>
              </a:ext>
            </a:extLst>
          </p:cNvPr>
          <p:cNvSpPr>
            <a:spLocks noGrp="1"/>
          </p:cNvSpPr>
          <p:nvPr>
            <p:ph type="title"/>
          </p:nvPr>
        </p:nvSpPr>
        <p:spPr/>
        <p:txBody>
          <a:bodyPr/>
          <a:lstStyle/>
          <a:p>
            <a:r>
              <a:rPr lang="en-US" altLang="en-US" dirty="0"/>
              <a:t>Access Points</a:t>
            </a:r>
            <a:endParaRPr lang="en-US" dirty="0"/>
          </a:p>
        </p:txBody>
      </p:sp>
      <p:sp>
        <p:nvSpPr>
          <p:cNvPr id="6" name="Text Placeholder 5">
            <a:extLst>
              <a:ext uri="{FF2B5EF4-FFF2-40B4-BE49-F238E27FC236}">
                <a16:creationId xmlns:a16="http://schemas.microsoft.com/office/drawing/2014/main" id="{AF3B953C-BB23-4585-B6D3-BC7C3B043784}"/>
              </a:ext>
            </a:extLst>
          </p:cNvPr>
          <p:cNvSpPr>
            <a:spLocks noGrp="1"/>
          </p:cNvSpPr>
          <p:nvPr>
            <p:ph type="body" sz="quarter" idx="14"/>
          </p:nvPr>
        </p:nvSpPr>
        <p:spPr/>
        <p:txBody>
          <a:bodyPr/>
          <a:lstStyle/>
          <a:p>
            <a:r>
              <a:rPr lang="en-US" dirty="0"/>
              <a:t>URBAN STREET SEGMENTS</a:t>
            </a:r>
          </a:p>
          <a:p>
            <a:endParaRPr lang="en-US" dirty="0"/>
          </a:p>
        </p:txBody>
      </p:sp>
      <p:sp>
        <p:nvSpPr>
          <p:cNvPr id="10" name="Text Placeholder 9">
            <a:extLst>
              <a:ext uri="{FF2B5EF4-FFF2-40B4-BE49-F238E27FC236}">
                <a16:creationId xmlns:a16="http://schemas.microsoft.com/office/drawing/2014/main" id="{88BCEBD5-9B50-46D9-AC03-97534E6C61BB}"/>
              </a:ext>
            </a:extLst>
          </p:cNvPr>
          <p:cNvSpPr>
            <a:spLocks noGrp="1"/>
          </p:cNvSpPr>
          <p:nvPr>
            <p:ph type="body" sz="quarter" idx="16"/>
          </p:nvPr>
        </p:nvSpPr>
        <p:spPr/>
        <p:txBody>
          <a:bodyPr/>
          <a:lstStyle/>
          <a:p>
            <a:r>
              <a:rPr lang="en-US" altLang="en-US" dirty="0">
                <a:solidFill>
                  <a:schemeClr val="bg1">
                    <a:lumMod val="50000"/>
                  </a:schemeClr>
                </a:solidFill>
              </a:rPr>
              <a:t>HCM Equation 18-3</a:t>
            </a:r>
          </a:p>
        </p:txBody>
      </p:sp>
      <p:sp>
        <p:nvSpPr>
          <p:cNvPr id="3" name="Content Placeholder 2">
            <a:extLst>
              <a:ext uri="{FF2B5EF4-FFF2-40B4-BE49-F238E27FC236}">
                <a16:creationId xmlns:a16="http://schemas.microsoft.com/office/drawing/2014/main" id="{4D4C7DA2-E6BB-2E3C-5D86-874413022083}"/>
              </a:ext>
            </a:extLst>
          </p:cNvPr>
          <p:cNvSpPr>
            <a:spLocks noGrp="1"/>
          </p:cNvSpPr>
          <p:nvPr>
            <p:ph idx="1"/>
          </p:nvPr>
        </p:nvSpPr>
        <p:spPr>
          <a:xfrm>
            <a:off x="911335" y="1388756"/>
            <a:ext cx="10515600" cy="463371"/>
          </a:xfrm>
        </p:spPr>
        <p:txBody>
          <a:bodyPr>
            <a:normAutofit/>
          </a:bodyPr>
          <a:lstStyle/>
          <a:p>
            <a:r>
              <a:rPr lang="en-US" sz="1600" dirty="0"/>
              <a:t>Can be modeled in Urban Streets</a:t>
            </a:r>
          </a:p>
        </p:txBody>
      </p:sp>
      <p:pic>
        <p:nvPicPr>
          <p:cNvPr id="7" name="Picture 6">
            <a:extLst>
              <a:ext uri="{FF2B5EF4-FFF2-40B4-BE49-F238E27FC236}">
                <a16:creationId xmlns:a16="http://schemas.microsoft.com/office/drawing/2014/main" id="{DB0C9E47-FF2C-0ECA-A62F-78D89D6F5FBE}"/>
              </a:ext>
            </a:extLst>
          </p:cNvPr>
          <p:cNvPicPr>
            <a:picLocks noChangeAspect="1"/>
          </p:cNvPicPr>
          <p:nvPr/>
        </p:nvPicPr>
        <p:blipFill rotWithShape="1">
          <a:blip r:embed="rId2"/>
          <a:srcRect l="8814"/>
          <a:stretch/>
        </p:blipFill>
        <p:spPr>
          <a:xfrm>
            <a:off x="5084748" y="1852127"/>
            <a:ext cx="6799847" cy="4448086"/>
          </a:xfrm>
          <a:prstGeom prst="rect">
            <a:avLst/>
          </a:prstGeom>
        </p:spPr>
      </p:pic>
      <p:sp>
        <p:nvSpPr>
          <p:cNvPr id="8" name="Content Placeholder 2">
            <a:extLst>
              <a:ext uri="{FF2B5EF4-FFF2-40B4-BE49-F238E27FC236}">
                <a16:creationId xmlns:a16="http://schemas.microsoft.com/office/drawing/2014/main" id="{56E89AA4-7BD6-AC54-FAA2-62DF2AE851DB}"/>
              </a:ext>
            </a:extLst>
          </p:cNvPr>
          <p:cNvSpPr txBox="1">
            <a:spLocks/>
          </p:cNvSpPr>
          <p:nvPr/>
        </p:nvSpPr>
        <p:spPr>
          <a:xfrm>
            <a:off x="307405" y="2141797"/>
            <a:ext cx="4597881" cy="338723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spcAft>
                <a:spcPts val="600"/>
              </a:spcAft>
              <a:buClr>
                <a:schemeClr val="accent2"/>
              </a:buClr>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sz="1600" dirty="0"/>
          </a:p>
        </p:txBody>
      </p:sp>
      <p:pic>
        <p:nvPicPr>
          <p:cNvPr id="13" name="Picture 12">
            <a:extLst>
              <a:ext uri="{FF2B5EF4-FFF2-40B4-BE49-F238E27FC236}">
                <a16:creationId xmlns:a16="http://schemas.microsoft.com/office/drawing/2014/main" id="{FB5DA1D7-8BF6-0C0F-1EB4-E9345B510A54}"/>
              </a:ext>
            </a:extLst>
          </p:cNvPr>
          <p:cNvPicPr>
            <a:picLocks noChangeAspect="1"/>
          </p:cNvPicPr>
          <p:nvPr/>
        </p:nvPicPr>
        <p:blipFill>
          <a:blip r:embed="rId3"/>
          <a:stretch>
            <a:fillRect/>
          </a:stretch>
        </p:blipFill>
        <p:spPr>
          <a:xfrm>
            <a:off x="7395204" y="502078"/>
            <a:ext cx="4634669" cy="1160539"/>
          </a:xfrm>
          <a:prstGeom prst="rect">
            <a:avLst/>
          </a:prstGeom>
        </p:spPr>
      </p:pic>
      <p:cxnSp>
        <p:nvCxnSpPr>
          <p:cNvPr id="16" name="Connector: Elbow 15">
            <a:extLst>
              <a:ext uri="{FF2B5EF4-FFF2-40B4-BE49-F238E27FC236}">
                <a16:creationId xmlns:a16="http://schemas.microsoft.com/office/drawing/2014/main" id="{57B9E517-0798-136B-F758-40C2337EBE1C}"/>
              </a:ext>
            </a:extLst>
          </p:cNvPr>
          <p:cNvCxnSpPr>
            <a:cxnSpLocks/>
            <a:endCxn id="13" idx="1"/>
          </p:cNvCxnSpPr>
          <p:nvPr/>
        </p:nvCxnSpPr>
        <p:spPr>
          <a:xfrm rot="16200000" flipV="1">
            <a:off x="6012029" y="2465523"/>
            <a:ext cx="3190550" cy="424199"/>
          </a:xfrm>
          <a:prstGeom prst="bentConnector4">
            <a:avLst>
              <a:gd name="adj1" fmla="val 40906"/>
              <a:gd name="adj2" fmla="val 15389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64EF00B6-D516-5758-5B47-DBDA28A74E48}"/>
              </a:ext>
            </a:extLst>
          </p:cNvPr>
          <p:cNvSpPr txBox="1">
            <a:spLocks/>
          </p:cNvSpPr>
          <p:nvPr/>
        </p:nvSpPr>
        <p:spPr>
          <a:xfrm>
            <a:off x="838200" y="2247825"/>
            <a:ext cx="5844611" cy="233272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spcAft>
                <a:spcPts val="600"/>
              </a:spcAft>
              <a:buClr>
                <a:schemeClr val="accent2"/>
              </a:buClr>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Inputs:</a:t>
            </a:r>
          </a:p>
          <a:p>
            <a:pPr marL="285750" indent="-285750">
              <a:buFont typeface="Arial" panose="020B0604020202020204" pitchFamily="34" charset="0"/>
              <a:buChar char="•"/>
            </a:pPr>
            <a:r>
              <a:rPr lang="en-US" sz="1600" dirty="0"/>
              <a:t>Turning movement demands</a:t>
            </a:r>
          </a:p>
          <a:p>
            <a:pPr marL="285750" indent="-285750">
              <a:buFont typeface="Arial" panose="020B0604020202020204" pitchFamily="34" charset="0"/>
              <a:buChar char="•"/>
            </a:pPr>
            <a:r>
              <a:rPr lang="en-US" sz="1600" dirty="0"/>
              <a:t>Number of lanes for each movement</a:t>
            </a:r>
          </a:p>
          <a:p>
            <a:pPr marL="285750" indent="-285750">
              <a:buFont typeface="Arial" panose="020B0604020202020204" pitchFamily="34" charset="0"/>
              <a:buChar char="•"/>
            </a:pPr>
            <a:r>
              <a:rPr lang="en-US" sz="1600" dirty="0"/>
              <a:t>PHF</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1664647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n-US" dirty="0"/>
              <a:t>Definitions</a:t>
            </a:r>
          </a:p>
        </p:txBody>
      </p:sp>
      <p:sp>
        <p:nvSpPr>
          <p:cNvPr id="17" name="Text Placeholder 16">
            <a:extLst>
              <a:ext uri="{FF2B5EF4-FFF2-40B4-BE49-F238E27FC236}">
                <a16:creationId xmlns:a16="http://schemas.microsoft.com/office/drawing/2014/main" id="{0F91889D-7EB2-470C-83E6-33E0BE6FCA80}"/>
              </a:ext>
            </a:extLst>
          </p:cNvPr>
          <p:cNvSpPr>
            <a:spLocks noGrp="1"/>
          </p:cNvSpPr>
          <p:nvPr>
            <p:ph type="body" sz="half" idx="4294967295"/>
          </p:nvPr>
        </p:nvSpPr>
        <p:spPr>
          <a:xfrm>
            <a:off x="893602" y="1461308"/>
            <a:ext cx="4867118" cy="5122372"/>
          </a:xfrm>
        </p:spPr>
        <p:txBody>
          <a:bodyPr>
            <a:normAutofit/>
          </a:bodyPr>
          <a:lstStyle/>
          <a:p>
            <a:pPr marL="0" indent="0">
              <a:buNone/>
            </a:pPr>
            <a:r>
              <a:rPr lang="en-US" sz="1600" b="1" dirty="0"/>
              <a:t>Running Time </a:t>
            </a:r>
          </a:p>
          <a:p>
            <a:pPr marL="285750" indent="-285750">
              <a:buFont typeface="Arial" panose="020B0604020202020204" pitchFamily="34" charset="0"/>
              <a:buChar char="•"/>
            </a:pPr>
            <a:r>
              <a:rPr lang="en-US" sz="1600" dirty="0"/>
              <a:t>The time a vehicle spends in motion through the segment</a:t>
            </a:r>
          </a:p>
          <a:p>
            <a:pPr marL="0" indent="0">
              <a:buNone/>
            </a:pPr>
            <a:endParaRPr lang="en-US" sz="1600" dirty="0"/>
          </a:p>
          <a:p>
            <a:pPr marL="0" indent="0">
              <a:buNone/>
            </a:pPr>
            <a:r>
              <a:rPr lang="en-US" sz="1600" b="1" dirty="0"/>
              <a:t>Through delay</a:t>
            </a:r>
          </a:p>
          <a:p>
            <a:pPr marL="285750" indent="-285750">
              <a:buFont typeface="Arial" panose="020B0604020202020204" pitchFamily="34" charset="0"/>
              <a:buChar char="•"/>
            </a:pPr>
            <a:r>
              <a:rPr lang="en-US" sz="1600" dirty="0"/>
              <a:t>Control delay of the through movement in the boundary downstream intersection</a:t>
            </a:r>
          </a:p>
          <a:p>
            <a:pPr marL="0" indent="0">
              <a:buNone/>
            </a:pPr>
            <a:endParaRPr lang="en-US" sz="1600" dirty="0"/>
          </a:p>
          <a:p>
            <a:pPr marL="0" indent="0">
              <a:buNone/>
            </a:pPr>
            <a:r>
              <a:rPr lang="en-US" sz="1600" b="1" dirty="0"/>
              <a:t>Automobile Traveler Perception Score</a:t>
            </a:r>
          </a:p>
          <a:p>
            <a:pPr marL="285750" indent="-285750">
              <a:buFont typeface="Arial" panose="020B0604020202020204" pitchFamily="34" charset="0"/>
              <a:buChar char="•"/>
            </a:pPr>
            <a:r>
              <a:rPr lang="en-US" sz="1600" dirty="0"/>
              <a:t>Optional performance measure to indicate traveler’s perception of quality of service</a:t>
            </a:r>
          </a:p>
          <a:p>
            <a:pPr marL="285750" indent="-285750">
              <a:buFont typeface="Arial" panose="020B0604020202020204" pitchFamily="34" charset="0"/>
              <a:buChar char="•"/>
            </a:pPr>
            <a:endParaRPr lang="en-US" sz="1600" dirty="0"/>
          </a:p>
        </p:txBody>
      </p:sp>
      <p:sp>
        <p:nvSpPr>
          <p:cNvPr id="19" name="Text Placeholder 18">
            <a:extLst>
              <a:ext uri="{FF2B5EF4-FFF2-40B4-BE49-F238E27FC236}">
                <a16:creationId xmlns:a16="http://schemas.microsoft.com/office/drawing/2014/main" id="{ABA1D0B7-6CD4-485F-AD1D-B2B486D0BE97}"/>
              </a:ext>
            </a:extLst>
          </p:cNvPr>
          <p:cNvSpPr>
            <a:spLocks noGrp="1"/>
          </p:cNvSpPr>
          <p:nvPr>
            <p:ph type="body" sz="quarter" idx="14"/>
          </p:nvPr>
        </p:nvSpPr>
        <p:spPr/>
        <p:txBody>
          <a:bodyPr/>
          <a:lstStyle/>
          <a:p>
            <a:r>
              <a:rPr lang="en-US" dirty="0"/>
              <a:t>URBAN STREET SEGMENTS</a:t>
            </a:r>
          </a:p>
          <a:p>
            <a:endParaRPr lang="en-US" dirty="0"/>
          </a:p>
        </p:txBody>
      </p:sp>
      <p:sp>
        <p:nvSpPr>
          <p:cNvPr id="20" name="Text Placeholder 19">
            <a:extLst>
              <a:ext uri="{FF2B5EF4-FFF2-40B4-BE49-F238E27FC236}">
                <a16:creationId xmlns:a16="http://schemas.microsoft.com/office/drawing/2014/main" id="{8B65170D-011B-4D47-A96F-DFDF4EFEDE24}"/>
              </a:ext>
            </a:extLst>
          </p:cNvPr>
          <p:cNvSpPr>
            <a:spLocks noGrp="1"/>
          </p:cNvSpPr>
          <p:nvPr>
            <p:ph type="body" sz="quarter" idx="16"/>
          </p:nvPr>
        </p:nvSpPr>
        <p:spPr/>
        <p:txBody>
          <a:bodyPr/>
          <a:lstStyle/>
          <a:p>
            <a:endParaRPr lang="en-US" dirty="0"/>
          </a:p>
        </p:txBody>
      </p:sp>
      <p:sp>
        <p:nvSpPr>
          <p:cNvPr id="8" name="Slide Number Placeholder 4">
            <a:extLst>
              <a:ext uri="{FF2B5EF4-FFF2-40B4-BE49-F238E27FC236}">
                <a16:creationId xmlns:a16="http://schemas.microsoft.com/office/drawing/2014/main" id="{0DB9B910-8B8A-47B8-8A0E-09892180AEBB}"/>
              </a:ext>
            </a:extLst>
          </p:cNvPr>
          <p:cNvSpPr>
            <a:spLocks noGrp="1"/>
          </p:cNvSpPr>
          <p:nvPr>
            <p:ph type="sldNum" sz="quarter" idx="12"/>
          </p:nvPr>
        </p:nvSpPr>
        <p:spPr>
          <a:xfrm>
            <a:off x="11283462" y="6390217"/>
            <a:ext cx="601133" cy="365125"/>
          </a:xfrm>
        </p:spPr>
        <p:txBody>
          <a:bodyPr/>
          <a:lstStyle/>
          <a:p>
            <a:fld id="{DA290D46-C1FC-4423-9ADA-1DF4CE00C894}" type="slidenum">
              <a:rPr lang="en-US" smtClean="0">
                <a:cs typeface="Arial" panose="020B0604020202020204" pitchFamily="34" charset="0"/>
              </a:rPr>
              <a:pPr/>
              <a:t>12</a:t>
            </a:fld>
            <a:endParaRPr lang="en-US" dirty="0">
              <a:cs typeface="Arial" panose="020B0604020202020204" pitchFamily="34" charset="0"/>
            </a:endParaRPr>
          </a:p>
        </p:txBody>
      </p:sp>
      <p:pic>
        <p:nvPicPr>
          <p:cNvPr id="5" name="Picture Placeholder 4" descr="A street with cars and trees on the side&#10;&#10;Description automatically generated with low confidence">
            <a:extLst>
              <a:ext uri="{FF2B5EF4-FFF2-40B4-BE49-F238E27FC236}">
                <a16:creationId xmlns:a16="http://schemas.microsoft.com/office/drawing/2014/main" id="{F9DA2FC3-4B6F-AA8F-EECD-7605224ABB28}"/>
              </a:ext>
            </a:extLst>
          </p:cNvPr>
          <p:cNvPicPr>
            <a:picLocks noGrp="1" noChangeAspect="1"/>
          </p:cNvPicPr>
          <p:nvPr>
            <p:ph type="pic" idx="13"/>
          </p:nvPr>
        </p:nvPicPr>
        <p:blipFill>
          <a:blip r:embed="rId3" cstate="print">
            <a:extLst>
              <a:ext uri="{28A0092B-C50C-407E-A947-70E740481C1C}">
                <a14:useLocalDpi xmlns:a14="http://schemas.microsoft.com/office/drawing/2010/main" val="0"/>
              </a:ext>
            </a:extLst>
          </a:blip>
          <a:srcRect l="20370" r="20370"/>
          <a:stretch>
            <a:fillRect/>
          </a:stretch>
        </p:blipFill>
        <p:spPr/>
      </p:pic>
    </p:spTree>
    <p:extLst>
      <p:ext uri="{BB962C8B-B14F-4D97-AF65-F5344CB8AC3E}">
        <p14:creationId xmlns:p14="http://schemas.microsoft.com/office/powerpoint/2010/main" val="387177951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C96A89A-23BE-429D-8C58-6DD185E1408A}"/>
              </a:ext>
            </a:extLst>
          </p:cNvPr>
          <p:cNvSpPr>
            <a:spLocks noGrp="1"/>
          </p:cNvSpPr>
          <p:nvPr>
            <p:ph idx="1"/>
          </p:nvPr>
        </p:nvSpPr>
        <p:spPr>
          <a:xfrm>
            <a:off x="893602" y="1825625"/>
            <a:ext cx="5299036" cy="3872810"/>
          </a:xfrm>
        </p:spPr>
        <p:txBody>
          <a:bodyPr>
            <a:noAutofit/>
          </a:bodyPr>
          <a:lstStyle/>
          <a:p>
            <a:pPr marL="285750" indent="-285750">
              <a:buFont typeface="Arial" panose="020B0604020202020204" pitchFamily="34" charset="0"/>
              <a:buChar char="•"/>
            </a:pPr>
            <a:r>
              <a:rPr lang="en-US" dirty="0"/>
              <a:t>Applies for downstream signalized intersection only</a:t>
            </a:r>
          </a:p>
          <a:p>
            <a:pPr marL="285750" indent="-285750">
              <a:buFont typeface="Arial" panose="020B0604020202020204" pitchFamily="34" charset="0"/>
              <a:buChar char="•"/>
            </a:pPr>
            <a:r>
              <a:rPr lang="en-US" dirty="0"/>
              <a:t>Measures the proportion of traffic arriving downstream during green</a:t>
            </a:r>
          </a:p>
          <a:p>
            <a:pPr marL="285750" indent="-285750">
              <a:buFont typeface="Arial" panose="020B0604020202020204" pitchFamily="34" charset="0"/>
              <a:buChar char="•"/>
            </a:pPr>
            <a:r>
              <a:rPr lang="en-US" dirty="0"/>
              <a:t>Green part of the graph = vehicles arriving on green</a:t>
            </a:r>
          </a:p>
          <a:p>
            <a:pPr lvl="1"/>
            <a:r>
              <a:rPr lang="en-US" dirty="0"/>
              <a:t>The higher the better</a:t>
            </a:r>
          </a:p>
          <a:p>
            <a:pPr lvl="1"/>
            <a:r>
              <a:rPr lang="en-US" dirty="0"/>
              <a:t>Improves intersection uniform delay (d</a:t>
            </a:r>
            <a:r>
              <a:rPr lang="en-US" baseline="-25000" dirty="0"/>
              <a:t>1</a:t>
            </a:r>
            <a:r>
              <a:rPr lang="en-US" dirty="0"/>
              <a:t>)</a:t>
            </a:r>
          </a:p>
          <a:p>
            <a:pPr marL="285750" indent="-285750">
              <a:buFont typeface="Arial" panose="020B0604020202020204" pitchFamily="34" charset="0"/>
              <a:buChar char="•"/>
            </a:pPr>
            <a:endParaRPr lang="en-US" dirty="0"/>
          </a:p>
        </p:txBody>
      </p:sp>
      <p:sp>
        <p:nvSpPr>
          <p:cNvPr id="8" name="Slide Number Placeholder 5">
            <a:extLst>
              <a:ext uri="{FF2B5EF4-FFF2-40B4-BE49-F238E27FC236}">
                <a16:creationId xmlns:a16="http://schemas.microsoft.com/office/drawing/2014/main" id="{4AD4C5F7-48B2-4AA8-8BE4-4E997D80E5F6}"/>
              </a:ext>
            </a:extLst>
          </p:cNvPr>
          <p:cNvSpPr>
            <a:spLocks noGrp="1"/>
          </p:cNvSpPr>
          <p:nvPr>
            <p:ph type="sldNum" sz="quarter" idx="12"/>
          </p:nvPr>
        </p:nvSpPr>
        <p:spPr/>
        <p:txBody>
          <a:bodyPr/>
          <a:lstStyle/>
          <a:p>
            <a:fld id="{51238FAE-B189-440B-8AFA-85D97C10EA2D}" type="slidenum">
              <a:rPr lang="en-US" sz="1400" smtClean="0">
                <a:latin typeface="+mn-lt"/>
              </a:rPr>
              <a:pPr/>
              <a:t>13</a:t>
            </a:fld>
            <a:endParaRPr lang="en-US" sz="1400" dirty="0">
              <a:latin typeface="+mn-lt"/>
            </a:endParaRPr>
          </a:p>
        </p:txBody>
      </p:sp>
      <p:sp>
        <p:nvSpPr>
          <p:cNvPr id="2" name="Title 1">
            <a:extLst>
              <a:ext uri="{FF2B5EF4-FFF2-40B4-BE49-F238E27FC236}">
                <a16:creationId xmlns:a16="http://schemas.microsoft.com/office/drawing/2014/main" id="{33DF0E51-EACD-4ECA-8BC2-2740260AEA49}"/>
              </a:ext>
            </a:extLst>
          </p:cNvPr>
          <p:cNvSpPr>
            <a:spLocks noGrp="1"/>
          </p:cNvSpPr>
          <p:nvPr>
            <p:ph type="title"/>
          </p:nvPr>
        </p:nvSpPr>
        <p:spPr/>
        <p:txBody>
          <a:bodyPr/>
          <a:lstStyle/>
          <a:p>
            <a:r>
              <a:rPr lang="en-US" altLang="en-US" dirty="0"/>
              <a:t>Flow Profile</a:t>
            </a:r>
            <a:endParaRPr lang="en-US" dirty="0"/>
          </a:p>
        </p:txBody>
      </p:sp>
      <p:sp>
        <p:nvSpPr>
          <p:cNvPr id="5" name="Text Placeholder 4">
            <a:extLst>
              <a:ext uri="{FF2B5EF4-FFF2-40B4-BE49-F238E27FC236}">
                <a16:creationId xmlns:a16="http://schemas.microsoft.com/office/drawing/2014/main" id="{2DA0B0C9-134E-4C0A-AD8C-7A6E9D39CE6E}"/>
              </a:ext>
            </a:extLst>
          </p:cNvPr>
          <p:cNvSpPr>
            <a:spLocks noGrp="1"/>
          </p:cNvSpPr>
          <p:nvPr>
            <p:ph type="body" sz="quarter" idx="14"/>
          </p:nvPr>
        </p:nvSpPr>
        <p:spPr/>
        <p:txBody>
          <a:bodyPr/>
          <a:lstStyle/>
          <a:p>
            <a:r>
              <a:rPr lang="en-US" dirty="0"/>
              <a:t>URBAN STREET SEGMENTS</a:t>
            </a:r>
          </a:p>
          <a:p>
            <a:endParaRPr lang="en-US" dirty="0"/>
          </a:p>
        </p:txBody>
      </p:sp>
      <p:sp>
        <p:nvSpPr>
          <p:cNvPr id="6" name="Text Placeholder 5">
            <a:extLst>
              <a:ext uri="{FF2B5EF4-FFF2-40B4-BE49-F238E27FC236}">
                <a16:creationId xmlns:a16="http://schemas.microsoft.com/office/drawing/2014/main" id="{5DC59F27-E962-4DCA-949B-D05D0219DF16}"/>
              </a:ext>
            </a:extLst>
          </p:cNvPr>
          <p:cNvSpPr>
            <a:spLocks noGrp="1"/>
          </p:cNvSpPr>
          <p:nvPr>
            <p:ph type="body" sz="quarter" idx="16"/>
          </p:nvPr>
        </p:nvSpPr>
        <p:spPr/>
        <p:txBody>
          <a:bodyPr/>
          <a:lstStyle/>
          <a:p>
            <a:r>
              <a:rPr lang="en-US" altLang="en-US" dirty="0">
                <a:solidFill>
                  <a:schemeClr val="bg1">
                    <a:lumMod val="50000"/>
                  </a:schemeClr>
                </a:solidFill>
              </a:rPr>
              <a:t>HCM Exhibit 18-9</a:t>
            </a:r>
          </a:p>
        </p:txBody>
      </p:sp>
      <p:grpSp>
        <p:nvGrpSpPr>
          <p:cNvPr id="4" name="Group 3">
            <a:extLst>
              <a:ext uri="{FF2B5EF4-FFF2-40B4-BE49-F238E27FC236}">
                <a16:creationId xmlns:a16="http://schemas.microsoft.com/office/drawing/2014/main" id="{BA5D7C86-C269-88F6-7489-4995FA6A6A3F}"/>
              </a:ext>
            </a:extLst>
          </p:cNvPr>
          <p:cNvGrpSpPr/>
          <p:nvPr/>
        </p:nvGrpSpPr>
        <p:grpSpPr>
          <a:xfrm>
            <a:off x="6585559" y="1478046"/>
            <a:ext cx="5299036" cy="3969297"/>
            <a:chOff x="5943600" y="1741251"/>
            <a:chExt cx="5854471" cy="4385351"/>
          </a:xfrm>
        </p:grpSpPr>
        <p:pic>
          <p:nvPicPr>
            <p:cNvPr id="7" name="Picture 6">
              <a:extLst>
                <a:ext uri="{FF2B5EF4-FFF2-40B4-BE49-F238E27FC236}">
                  <a16:creationId xmlns:a16="http://schemas.microsoft.com/office/drawing/2014/main" id="{EB36822A-838F-9DC3-39BB-04E93F53220E}"/>
                </a:ext>
              </a:extLst>
            </p:cNvPr>
            <p:cNvPicPr>
              <a:picLocks noChangeAspect="1"/>
            </p:cNvPicPr>
            <p:nvPr/>
          </p:nvPicPr>
          <p:blipFill>
            <a:blip r:embed="rId3"/>
            <a:stretch>
              <a:fillRect/>
            </a:stretch>
          </p:blipFill>
          <p:spPr>
            <a:xfrm>
              <a:off x="5943600" y="1741251"/>
              <a:ext cx="5854471" cy="4385351"/>
            </a:xfrm>
            <a:prstGeom prst="rect">
              <a:avLst/>
            </a:prstGeom>
          </p:spPr>
        </p:pic>
        <p:sp>
          <p:nvSpPr>
            <p:cNvPr id="10" name="Oval 9">
              <a:extLst>
                <a:ext uri="{FF2B5EF4-FFF2-40B4-BE49-F238E27FC236}">
                  <a16:creationId xmlns:a16="http://schemas.microsoft.com/office/drawing/2014/main" id="{4E8F2BAF-C117-6DF5-6B8A-086F77F3CE76}"/>
                </a:ext>
              </a:extLst>
            </p:cNvPr>
            <p:cNvSpPr/>
            <p:nvPr/>
          </p:nvSpPr>
          <p:spPr>
            <a:xfrm>
              <a:off x="6985000" y="1968500"/>
              <a:ext cx="196850" cy="203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C0EAAE8D-8BFB-5B8E-F203-28F981BAC485}"/>
                </a:ext>
              </a:extLst>
            </p:cNvPr>
            <p:cNvCxnSpPr>
              <a:cxnSpLocks/>
              <a:stCxn id="10" idx="4"/>
            </p:cNvCxnSpPr>
            <p:nvPr/>
          </p:nvCxnSpPr>
          <p:spPr>
            <a:xfrm>
              <a:off x="7083425" y="2171700"/>
              <a:ext cx="504825" cy="889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0685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1DCEB-DC94-4B5C-B24B-20CFC0D8B467}"/>
              </a:ext>
            </a:extLst>
          </p:cNvPr>
          <p:cNvSpPr>
            <a:spLocks noGrp="1"/>
          </p:cNvSpPr>
          <p:nvPr>
            <p:ph type="title"/>
          </p:nvPr>
        </p:nvSpPr>
        <p:spPr/>
        <p:txBody>
          <a:bodyPr/>
          <a:lstStyle/>
          <a:p>
            <a:r>
              <a:rPr lang="en-US" altLang="en-US" dirty="0"/>
              <a:t>Platoon Dispersion Model</a:t>
            </a:r>
            <a:endParaRPr lang="en-US" dirty="0"/>
          </a:p>
        </p:txBody>
      </p:sp>
      <p:sp>
        <p:nvSpPr>
          <p:cNvPr id="3" name="Text Placeholder 2">
            <a:extLst>
              <a:ext uri="{FF2B5EF4-FFF2-40B4-BE49-F238E27FC236}">
                <a16:creationId xmlns:a16="http://schemas.microsoft.com/office/drawing/2014/main" id="{19BB1829-872B-4539-B3B4-CAD4E88AEEA0}"/>
              </a:ext>
            </a:extLst>
          </p:cNvPr>
          <p:cNvSpPr>
            <a:spLocks noGrp="1"/>
          </p:cNvSpPr>
          <p:nvPr>
            <p:ph type="body" sz="quarter" idx="13"/>
          </p:nvPr>
        </p:nvSpPr>
        <p:spPr/>
        <p:txBody>
          <a:bodyPr/>
          <a:lstStyle/>
          <a:p>
            <a:r>
              <a:rPr lang="en-US" dirty="0"/>
              <a:t>URBAN STREET SEGMENTS</a:t>
            </a:r>
          </a:p>
          <a:p>
            <a:endParaRPr lang="en-US" dirty="0"/>
          </a:p>
        </p:txBody>
      </p:sp>
      <p:sp>
        <p:nvSpPr>
          <p:cNvPr id="10" name="Content Placeholder 9">
            <a:extLst>
              <a:ext uri="{FF2B5EF4-FFF2-40B4-BE49-F238E27FC236}">
                <a16:creationId xmlns:a16="http://schemas.microsoft.com/office/drawing/2014/main" id="{216BA431-81DC-4A39-A662-E307D2D517C2}"/>
              </a:ext>
            </a:extLst>
          </p:cNvPr>
          <p:cNvSpPr>
            <a:spLocks noGrp="1"/>
          </p:cNvSpPr>
          <p:nvPr>
            <p:ph sz="half" idx="1"/>
          </p:nvPr>
        </p:nvSpPr>
        <p:spPr/>
        <p:txBody>
          <a:bodyPr/>
          <a:lstStyle/>
          <a:p>
            <a:pPr marL="285750" indent="-285750">
              <a:buFont typeface="Arial" panose="020B0604020202020204" pitchFamily="34" charset="0"/>
              <a:buChar char="•"/>
            </a:pPr>
            <a:r>
              <a:rPr lang="en-US" dirty="0"/>
              <a:t>Platoons from the upstream signal degrade while traveling the segment, due to differing speeds of vehicles</a:t>
            </a:r>
          </a:p>
          <a:p>
            <a:pPr marL="285750" indent="-285750">
              <a:buFont typeface="Arial" panose="020B0604020202020204" pitchFamily="34" charset="0"/>
              <a:buChar char="•"/>
            </a:pPr>
            <a:r>
              <a:rPr lang="en-US" dirty="0"/>
              <a:t>Arrival flow rate lower than discharge flow rate</a:t>
            </a:r>
          </a:p>
          <a:p>
            <a:endParaRPr lang="en-US" dirty="0"/>
          </a:p>
          <a:p>
            <a:endParaRPr lang="en-US" dirty="0"/>
          </a:p>
          <a:p>
            <a:endParaRPr lang="en-US" dirty="0"/>
          </a:p>
          <a:p>
            <a:endParaRPr lang="en-US" dirty="0"/>
          </a:p>
        </p:txBody>
      </p:sp>
      <p:sp>
        <p:nvSpPr>
          <p:cNvPr id="9" name="Slide Number Placeholder 5">
            <a:extLst>
              <a:ext uri="{FF2B5EF4-FFF2-40B4-BE49-F238E27FC236}">
                <a16:creationId xmlns:a16="http://schemas.microsoft.com/office/drawing/2014/main" id="{29855044-CEB6-4E81-8421-7D19CB649669}"/>
              </a:ext>
            </a:extLst>
          </p:cNvPr>
          <p:cNvSpPr>
            <a:spLocks noGrp="1"/>
          </p:cNvSpPr>
          <p:nvPr>
            <p:ph type="sldNum" sz="quarter" idx="12"/>
          </p:nvPr>
        </p:nvSpPr>
        <p:spPr/>
        <p:txBody>
          <a:bodyPr/>
          <a:lstStyle/>
          <a:p>
            <a:fld id="{51238FAE-B189-440B-8AFA-85D97C10EA2D}" type="slidenum">
              <a:rPr lang="en-US" sz="1400" smtClean="0">
                <a:latin typeface="+mn-lt"/>
              </a:rPr>
              <a:pPr/>
              <a:t>14</a:t>
            </a:fld>
            <a:endParaRPr lang="en-US" sz="1400" dirty="0">
              <a:latin typeface="+mn-lt"/>
            </a:endParaRPr>
          </a:p>
        </p:txBody>
      </p:sp>
      <p:sp>
        <p:nvSpPr>
          <p:cNvPr id="5" name="Text Placeholder 4">
            <a:extLst>
              <a:ext uri="{FF2B5EF4-FFF2-40B4-BE49-F238E27FC236}">
                <a16:creationId xmlns:a16="http://schemas.microsoft.com/office/drawing/2014/main" id="{2B2DA1D3-293C-4E25-8703-09598EB7F237}"/>
              </a:ext>
            </a:extLst>
          </p:cNvPr>
          <p:cNvSpPr>
            <a:spLocks noGrp="1"/>
          </p:cNvSpPr>
          <p:nvPr>
            <p:ph type="body" sz="quarter" idx="16"/>
          </p:nvPr>
        </p:nvSpPr>
        <p:spPr/>
        <p:txBody>
          <a:bodyPr/>
          <a:lstStyle/>
          <a:p>
            <a:r>
              <a:rPr lang="en-US" altLang="en-US" dirty="0">
                <a:solidFill>
                  <a:schemeClr val="bg1">
                    <a:lumMod val="50000"/>
                  </a:schemeClr>
                </a:solidFill>
              </a:rPr>
              <a:t>HCM Exhibit 30-3</a:t>
            </a:r>
          </a:p>
        </p:txBody>
      </p:sp>
      <p:pic>
        <p:nvPicPr>
          <p:cNvPr id="8" name="Picture 2">
            <a:extLst>
              <a:ext uri="{FF2B5EF4-FFF2-40B4-BE49-F238E27FC236}">
                <a16:creationId xmlns:a16="http://schemas.microsoft.com/office/drawing/2014/main" id="{BEC57A73-278E-4E92-BEC4-BEBD5B4ACF5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57968" y="1733550"/>
            <a:ext cx="6134032" cy="330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251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5D36BE4-5D1C-4083-B5BB-7972E414A714}"/>
              </a:ext>
            </a:extLst>
          </p:cNvPr>
          <p:cNvSpPr>
            <a:spLocks noGrp="1"/>
          </p:cNvSpPr>
          <p:nvPr>
            <p:ph type="sldNum" sz="quarter" idx="12"/>
          </p:nvPr>
        </p:nvSpPr>
        <p:spPr/>
        <p:txBody>
          <a:bodyPr/>
          <a:lstStyle/>
          <a:p>
            <a:fld id="{51238FAE-B189-440B-8AFA-85D97C10EA2D}" type="slidenum">
              <a:rPr lang="en-US" sz="1400" smtClean="0">
                <a:latin typeface="+mn-lt"/>
              </a:rPr>
              <a:pPr/>
              <a:t>15</a:t>
            </a:fld>
            <a:endParaRPr lang="en-US" sz="1400" dirty="0">
              <a:latin typeface="+mn-lt"/>
            </a:endParaRPr>
          </a:p>
        </p:txBody>
      </p:sp>
      <p:sp>
        <p:nvSpPr>
          <p:cNvPr id="2" name="Title 1">
            <a:extLst>
              <a:ext uri="{FF2B5EF4-FFF2-40B4-BE49-F238E27FC236}">
                <a16:creationId xmlns:a16="http://schemas.microsoft.com/office/drawing/2014/main" id="{DF40CDBD-5828-4D90-A496-89E1795B9169}"/>
              </a:ext>
            </a:extLst>
          </p:cNvPr>
          <p:cNvSpPr>
            <a:spLocks noGrp="1"/>
          </p:cNvSpPr>
          <p:nvPr>
            <p:ph type="title"/>
          </p:nvPr>
        </p:nvSpPr>
        <p:spPr/>
        <p:txBody>
          <a:bodyPr/>
          <a:lstStyle/>
          <a:p>
            <a:r>
              <a:rPr lang="en-US" altLang="en-US" dirty="0"/>
              <a:t>Running Time</a:t>
            </a:r>
            <a:endParaRPr lang="en-US" dirty="0"/>
          </a:p>
        </p:txBody>
      </p:sp>
      <p:sp>
        <p:nvSpPr>
          <p:cNvPr id="5" name="Text Placeholder 4">
            <a:extLst>
              <a:ext uri="{FF2B5EF4-FFF2-40B4-BE49-F238E27FC236}">
                <a16:creationId xmlns:a16="http://schemas.microsoft.com/office/drawing/2014/main" id="{709602A4-A2FF-428B-80A5-11E33BD4B87F}"/>
              </a:ext>
            </a:extLst>
          </p:cNvPr>
          <p:cNvSpPr>
            <a:spLocks noGrp="1"/>
          </p:cNvSpPr>
          <p:nvPr>
            <p:ph type="body" sz="quarter" idx="14"/>
          </p:nvPr>
        </p:nvSpPr>
        <p:spPr/>
        <p:txBody>
          <a:bodyPr/>
          <a:lstStyle/>
          <a:p>
            <a:r>
              <a:rPr lang="en-US" dirty="0"/>
              <a:t>URBAN STREET SEGMENTS</a:t>
            </a:r>
          </a:p>
          <a:p>
            <a:endParaRPr lang="en-US" dirty="0"/>
          </a:p>
        </p:txBody>
      </p:sp>
      <p:sp>
        <p:nvSpPr>
          <p:cNvPr id="6" name="Text Placeholder 5">
            <a:extLst>
              <a:ext uri="{FF2B5EF4-FFF2-40B4-BE49-F238E27FC236}">
                <a16:creationId xmlns:a16="http://schemas.microsoft.com/office/drawing/2014/main" id="{195ADB8B-A7DE-4835-B62D-EB1F7A4B33AD}"/>
              </a:ext>
            </a:extLst>
          </p:cNvPr>
          <p:cNvSpPr>
            <a:spLocks noGrp="1"/>
          </p:cNvSpPr>
          <p:nvPr>
            <p:ph type="body" sz="quarter" idx="16"/>
          </p:nvPr>
        </p:nvSpPr>
        <p:spPr/>
        <p:txBody>
          <a:bodyPr/>
          <a:lstStyle/>
          <a:p>
            <a:r>
              <a:rPr lang="en-US" altLang="en-US" dirty="0">
                <a:solidFill>
                  <a:schemeClr val="bg1">
                    <a:lumMod val="50000"/>
                  </a:schemeClr>
                </a:solidFill>
              </a:rPr>
              <a:t>HCM Equation 18-15</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FC01DDC-6E3A-FBC3-595F-24158DFA2307}"/>
                  </a:ext>
                </a:extLst>
              </p:cNvPr>
              <p:cNvSpPr txBox="1"/>
              <p:nvPr/>
            </p:nvSpPr>
            <p:spPr>
              <a:xfrm>
                <a:off x="2319549" y="1690688"/>
                <a:ext cx="7552901" cy="1245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𝑅</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6.0−</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𝑙</m:t>
                              </m:r>
                            </m:e>
                            <m:sub>
                              <m:r>
                                <a:rPr lang="en-US" sz="2800" b="0" i="1" smtClean="0">
                                  <a:latin typeface="Cambria Math" panose="02040503050406030204" pitchFamily="18" charset="0"/>
                                </a:rPr>
                                <m:t>1</m:t>
                              </m:r>
                            </m:sub>
                          </m:sSub>
                        </m:num>
                        <m:den>
                          <m:r>
                            <a:rPr lang="en-US" sz="2800" b="0" i="1" smtClean="0">
                              <a:latin typeface="Cambria Math" panose="02040503050406030204" pitchFamily="18" charset="0"/>
                            </a:rPr>
                            <m:t>0.0025</m:t>
                          </m:r>
                          <m:r>
                            <a:rPr lang="en-US" sz="2800" b="0" i="1" smtClean="0">
                              <a:latin typeface="Cambria Math" panose="02040503050406030204" pitchFamily="18" charset="0"/>
                            </a:rPr>
                            <m:t>𝐿</m:t>
                          </m:r>
                        </m:den>
                      </m:f>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3,600</m:t>
                          </m:r>
                          <m:r>
                            <a:rPr lang="en-US" sz="2800" b="0" i="1" smtClean="0">
                              <a:latin typeface="Cambria Math" panose="02040503050406030204" pitchFamily="18" charset="0"/>
                            </a:rPr>
                            <m:t>𝐿</m:t>
                          </m:r>
                        </m:num>
                        <m:den>
                          <m:r>
                            <a:rPr lang="en-US" sz="2800" b="0" i="1" smtClean="0">
                              <a:latin typeface="Cambria Math" panose="02040503050406030204" pitchFamily="18" charset="0"/>
                            </a:rPr>
                            <m:t>5,280</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𝑆</m:t>
                              </m:r>
                            </m:e>
                            <m:sub>
                              <m:r>
                                <a:rPr lang="en-US" sz="2800" b="0" i="1" smtClean="0">
                                  <a:latin typeface="Cambria Math" panose="02040503050406030204" pitchFamily="18" charset="0"/>
                                </a:rPr>
                                <m:t>𝑓</m:t>
                              </m:r>
                            </m:sub>
                          </m:sSub>
                        </m:den>
                      </m:f>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𝑣</m:t>
                          </m:r>
                        </m:sub>
                      </m:sSub>
                      <m:r>
                        <a:rPr lang="en-US" sz="2800" b="0" i="1" smtClean="0">
                          <a:latin typeface="Cambria Math" panose="02040503050406030204" pitchFamily="18" charset="0"/>
                        </a:rPr>
                        <m:t>+</m:t>
                      </m:r>
                      <m:nary>
                        <m:naryPr>
                          <m:chr m:val="∑"/>
                          <m:ctrlPr>
                            <a:rPr lang="en-US" sz="2800" b="0" i="1" smtClean="0">
                              <a:latin typeface="Cambria Math" panose="02040503050406030204" pitchFamily="18" charset="0"/>
                            </a:rPr>
                          </m:ctrlPr>
                        </m:naryPr>
                        <m:sub>
                          <m:r>
                            <m:rPr>
                              <m:brk m:alnAt="23"/>
                            </m:rPr>
                            <a:rPr lang="en-US" sz="2800" b="0" i="1" smtClean="0">
                              <a:latin typeface="Cambria Math" panose="02040503050406030204" pitchFamily="18" charset="0"/>
                            </a:rPr>
                            <m:t>𝑖</m:t>
                          </m:r>
                          <m:r>
                            <a:rPr lang="en-US" sz="2800" b="0" i="1" smtClean="0">
                              <a:latin typeface="Cambria Math" panose="02040503050406030204" pitchFamily="18" charset="0"/>
                            </a:rPr>
                            <m:t>=1</m:t>
                          </m:r>
                        </m:sub>
                        <m:sup>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𝑎𝑝</m:t>
                              </m:r>
                            </m:sub>
                          </m:sSub>
                        </m:sup>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𝑎𝑝</m:t>
                              </m:r>
                              <m:r>
                                <a:rPr lang="en-US" sz="2800" b="0" i="1" smtClean="0">
                                  <a:latin typeface="Cambria Math" panose="02040503050406030204" pitchFamily="18" charset="0"/>
                                </a:rPr>
                                <m:t>,</m:t>
                              </m:r>
                              <m:r>
                                <a:rPr lang="en-US" sz="2800" b="0" i="1" smtClean="0">
                                  <a:latin typeface="Cambria Math" panose="02040503050406030204" pitchFamily="18" charset="0"/>
                                </a:rPr>
                                <m:t>𝑖</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𝑜𝑡h𝑒𝑟</m:t>
                              </m:r>
                            </m:sub>
                          </m:sSub>
                        </m:e>
                      </m:nary>
                    </m:oMath>
                  </m:oMathPara>
                </a14:m>
                <a:endParaRPr lang="en-US" sz="2800" dirty="0"/>
              </a:p>
            </p:txBody>
          </p:sp>
        </mc:Choice>
        <mc:Fallback xmlns="">
          <p:sp>
            <p:nvSpPr>
              <p:cNvPr id="3" name="TextBox 2">
                <a:extLst>
                  <a:ext uri="{FF2B5EF4-FFF2-40B4-BE49-F238E27FC236}">
                    <a16:creationId xmlns:a16="http://schemas.microsoft.com/office/drawing/2014/main" id="{DFC01DDC-6E3A-FBC3-595F-24158DFA2307}"/>
                  </a:ext>
                </a:extLst>
              </p:cNvPr>
              <p:cNvSpPr txBox="1">
                <a:spLocks noRot="1" noChangeAspect="1" noMove="1" noResize="1" noEditPoints="1" noAdjustHandles="1" noChangeArrowheads="1" noChangeShapeType="1" noTextEdit="1"/>
              </p:cNvSpPr>
              <p:nvPr/>
            </p:nvSpPr>
            <p:spPr>
              <a:xfrm>
                <a:off x="2319549" y="1690688"/>
                <a:ext cx="7552901" cy="124527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F967D00-5E32-C9F9-D440-E0F844D84C87}"/>
                  </a:ext>
                </a:extLst>
              </p:cNvPr>
              <p:cNvSpPr txBox="1"/>
              <p:nvPr/>
            </p:nvSpPr>
            <p:spPr>
              <a:xfrm>
                <a:off x="986958" y="3291620"/>
                <a:ext cx="10218081" cy="270907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𝑅</m:t>
                          </m:r>
                        </m:sub>
                      </m:sSub>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segment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running</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time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m:t>
                      </m:r>
                      <m:r>
                        <m:rPr>
                          <m:nor/>
                        </m:rPr>
                        <a:rPr lang="en-US" b="0" i="0" smtClean="0">
                          <a:latin typeface="Arial" panose="020B0604020202020204" pitchFamily="34" charset="0"/>
                          <a:cs typeface="Arial" panose="020B0604020202020204" pitchFamily="34" charset="0"/>
                        </a:rPr>
                        <m:t>)</m:t>
                      </m:r>
                    </m:oMath>
                  </m:oMathPara>
                </a14:m>
                <a:endParaRPr lang="en-US" b="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1</m:t>
                          </m:r>
                        </m:sub>
                      </m:sSub>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start</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up</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lost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time</m:t>
                      </m:r>
                      <m:r>
                        <m:rPr>
                          <m:nor/>
                        </m:rPr>
                        <a:rPr lang="en-US" b="0" i="0" smtClean="0">
                          <a:latin typeface="Arial" panose="020B0604020202020204" pitchFamily="34" charset="0"/>
                          <a:cs typeface="Arial" panose="020B0604020202020204" pitchFamily="34" charset="0"/>
                        </a:rPr>
                        <m:t> = 2.0 </m:t>
                      </m:r>
                      <m:r>
                        <m:rPr>
                          <m:nor/>
                        </m:rPr>
                        <a:rPr lang="en-US" b="0" i="0" smtClean="0">
                          <a:latin typeface="Arial" panose="020B0604020202020204" pitchFamily="34" charset="0"/>
                          <a:cs typeface="Arial" panose="020B0604020202020204" pitchFamily="34" charset="0"/>
                        </a:rPr>
                        <m:t>if</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signalized</m:t>
                      </m:r>
                      <m:r>
                        <m:rPr>
                          <m:nor/>
                        </m:rPr>
                        <a:rPr lang="en-US" b="0" i="0" smtClean="0">
                          <a:latin typeface="Arial" panose="020B0604020202020204" pitchFamily="34" charset="0"/>
                          <a:cs typeface="Arial" panose="020B0604020202020204" pitchFamily="34" charset="0"/>
                        </a:rPr>
                        <m:t>, 2.5 </m:t>
                      </m:r>
                      <m:r>
                        <m:rPr>
                          <m:nor/>
                        </m:rPr>
                        <a:rPr lang="en-US" b="0" i="0" smtClean="0">
                          <a:latin typeface="Arial" panose="020B0604020202020204" pitchFamily="34" charset="0"/>
                          <a:cs typeface="Arial" panose="020B0604020202020204" pitchFamily="34" charset="0"/>
                        </a:rPr>
                        <m:t>if</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STOP</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or</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YIELD</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controlled</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m:t>
                      </m:r>
                      <m:r>
                        <m:rPr>
                          <m:nor/>
                        </m:rPr>
                        <a:rPr lang="en-US" b="0" i="0" smtClean="0">
                          <a:latin typeface="Arial" panose="020B0604020202020204" pitchFamily="34" charset="0"/>
                          <a:cs typeface="Arial" panose="020B0604020202020204" pitchFamily="34" charset="0"/>
                        </a:rPr>
                        <m:t>)</m:t>
                      </m:r>
                    </m:oMath>
                  </m:oMathPara>
                </a14:m>
                <a:endParaRPr lang="en-US" b="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segment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length</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ft</m:t>
                      </m:r>
                      <m:r>
                        <m:rPr>
                          <m:nor/>
                        </m:rPr>
                        <a:rPr lang="en-US" b="0" i="0" smtClean="0">
                          <a:latin typeface="Arial" panose="020B0604020202020204" pitchFamily="34" charset="0"/>
                          <a:cs typeface="Arial" panose="020B0604020202020204" pitchFamily="34" charset="0"/>
                        </a:rPr>
                        <m:t>)</m:t>
                      </m:r>
                    </m:oMath>
                  </m:oMathPara>
                </a14:m>
                <a:endParaRPr lang="en-US" b="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control</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type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adjustment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factor</m:t>
                      </m:r>
                    </m:oMath>
                  </m:oMathPara>
                </a14:m>
                <a:endParaRPr lang="en-US" b="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1.00   (</m:t>
                            </m:r>
                            <m:r>
                              <m:rPr>
                                <m:nor/>
                              </m:rPr>
                              <a:rPr lang="en-US" b="0" i="0" smtClean="0">
                                <a:latin typeface="Arial" panose="020B0604020202020204" pitchFamily="34" charset="0"/>
                                <a:cs typeface="Arial" panose="020B0604020202020204" pitchFamily="34" charset="0"/>
                              </a:rPr>
                              <m:t>signalized</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or</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STOP</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controlled</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through</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movement</m:t>
                            </m:r>
                            <m:r>
                              <a:rPr lang="en-US" b="0" i="1" smtClean="0">
                                <a:latin typeface="Cambria Math" panose="02040503050406030204" pitchFamily="18" charset="0"/>
                              </a:rPr>
                              <m:t>)</m:t>
                            </m:r>
                          </m:e>
                          <m:e>
                            <m:r>
                              <a:rPr lang="en-US" b="0" i="1" smtClean="0">
                                <a:latin typeface="Cambria Math" panose="02040503050406030204" pitchFamily="18" charset="0"/>
                              </a:rPr>
                              <m:t>0.00                                    </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uncontrolled</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through</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movement</m:t>
                            </m:r>
                            <m:r>
                              <m:rPr>
                                <m:nor/>
                              </m:rPr>
                              <a:rPr lang="en-US" b="0" i="0" smtClean="0">
                                <a:latin typeface="Arial" panose="020B0604020202020204" pitchFamily="34" charset="0"/>
                                <a:cs typeface="Arial" panose="020B0604020202020204" pitchFamily="34" charset="0"/>
                              </a:rPr>
                              <m:t>)</m:t>
                            </m:r>
                          </m:e>
                          <m:e>
                            <m:r>
                              <m:rPr>
                                <m:nor/>
                              </m:rPr>
                              <a:rPr lang="en-US" b="0" i="0" smtClean="0">
                                <a:latin typeface="Arial" panose="020B0604020202020204" pitchFamily="34" charset="0"/>
                                <a:cs typeface="Arial" panose="020B0604020202020204" pitchFamily="34" charset="0"/>
                              </a:rPr>
                              <m:t>min</m:t>
                            </m:r>
                            <m:d>
                              <m:dPr>
                                <m:begChr m:val="["/>
                                <m:endChr m:val="]"/>
                                <m:ctrlPr>
                                  <a:rPr lang="en-US" b="0" i="1" smtClean="0">
                                    <a:latin typeface="Cambria Math" panose="02040503050406030204" pitchFamily="18" charset="0"/>
                                  </a:rPr>
                                </m:ctrlPr>
                              </m:dPr>
                              <m:e>
                                <m:f>
                                  <m:fPr>
                                    <m:type m:val="lin"/>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𝑡h</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𝑡h</m:t>
                                        </m:r>
                                      </m:sub>
                                    </m:sSub>
                                    <m:r>
                                      <a:rPr lang="en-US" b="0" i="1" smtClean="0">
                                        <a:latin typeface="Cambria Math" panose="02040503050406030204" pitchFamily="18" charset="0"/>
                                      </a:rPr>
                                      <m:t>,1.00</m:t>
                                    </m:r>
                                  </m:den>
                                </m:f>
                              </m:e>
                            </m:d>
                            <m:r>
                              <a:rPr lang="en-US" b="0" i="1" smtClean="0">
                                <a:latin typeface="Cambria Math" panose="02040503050406030204" pitchFamily="18" charset="0"/>
                              </a:rPr>
                              <m:t> (</m:t>
                            </m:r>
                            <m:r>
                              <m:rPr>
                                <m:nor/>
                              </m:rPr>
                              <a:rPr lang="en-US" b="0" i="0" smtClean="0">
                                <a:latin typeface="Arial" panose="020B0604020202020204" pitchFamily="34" charset="0"/>
                                <a:cs typeface="Arial" panose="020B0604020202020204" pitchFamily="34" charset="0"/>
                              </a:rPr>
                              <m:t>Y</m:t>
                            </m:r>
                            <m:r>
                              <m:rPr>
                                <m:nor/>
                              </m:rPr>
                              <a:rPr lang="pt-BR" b="0" i="0" smtClean="0">
                                <a:latin typeface="Arial" panose="020B0604020202020204" pitchFamily="34" charset="0"/>
                                <a:cs typeface="Arial" panose="020B0604020202020204" pitchFamily="34" charset="0"/>
                              </a:rPr>
                              <m:t>I</m:t>
                            </m:r>
                            <m:r>
                              <m:rPr>
                                <m:nor/>
                              </m:rPr>
                              <a:rPr lang="en-US" b="0" i="0" smtClean="0">
                                <a:latin typeface="Arial" panose="020B0604020202020204" pitchFamily="34" charset="0"/>
                                <a:cs typeface="Arial" panose="020B0604020202020204" pitchFamily="34" charset="0"/>
                              </a:rPr>
                              <m:t>E</m:t>
                            </m:r>
                            <m:r>
                              <m:rPr>
                                <m:nor/>
                              </m:rPr>
                              <a:rPr lang="pt-BR" b="0" i="0" smtClean="0">
                                <a:latin typeface="Arial" panose="020B0604020202020204" pitchFamily="34" charset="0"/>
                                <a:cs typeface="Arial" panose="020B0604020202020204" pitchFamily="34" charset="0"/>
                              </a:rPr>
                              <m:t>L</m:t>
                            </m:r>
                            <m:r>
                              <m:rPr>
                                <m:nor/>
                              </m:rPr>
                              <a:rPr lang="en-US" b="0" i="0" smtClean="0">
                                <a:latin typeface="Arial" panose="020B0604020202020204" pitchFamily="34" charset="0"/>
                                <a:cs typeface="Arial" panose="020B0604020202020204" pitchFamily="34" charset="0"/>
                              </a:rPr>
                              <m:t>D</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controlled</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through</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movement</m:t>
                            </m:r>
                            <m:r>
                              <m:rPr>
                                <m:nor/>
                              </m:rPr>
                              <a:rPr lang="en-US" b="0" i="0" smtClean="0">
                                <a:latin typeface="Arial" panose="020B0604020202020204" pitchFamily="34" charset="0"/>
                                <a:cs typeface="Arial" panose="020B0604020202020204" pitchFamily="34" charset="0"/>
                              </a:rPr>
                              <m:t>)</m:t>
                            </m:r>
                          </m:e>
                        </m:eqArr>
                      </m:e>
                    </m:d>
                  </m:oMath>
                </a14:m>
                <a:endParaRPr lang="en-US" b="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𝑎𝑝</m:t>
                          </m:r>
                          <m:r>
                            <a:rPr lang="en-US" b="0" i="1" smtClean="0">
                              <a:latin typeface="Cambria Math" panose="02040503050406030204" pitchFamily="18" charset="0"/>
                            </a:rPr>
                            <m:t>,</m:t>
                          </m:r>
                          <m:r>
                            <a:rPr lang="en-US" b="0" i="1" smtClean="0">
                              <a:latin typeface="Cambria Math" panose="02040503050406030204" pitchFamily="18" charset="0"/>
                            </a:rPr>
                            <m:t>𝑖</m:t>
                          </m:r>
                        </m:sub>
                      </m:sSub>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delay</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due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to</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left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and</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right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turns</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from</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street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into</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access</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point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intersection</m:t>
                      </m:r>
                      <m:r>
                        <m:rPr>
                          <m:nor/>
                        </m:rPr>
                        <a:rPr lang="en-US" b="0" i="0" smtClean="0">
                          <a:latin typeface="Arial" panose="020B0604020202020204" pitchFamily="34" charset="0"/>
                          <a:cs typeface="Arial" panose="020B0604020202020204" pitchFamily="34" charset="0"/>
                        </a:rPr>
                        <m:t> </m:t>
                      </m:r>
                      <m:r>
                        <a:rPr lang="en-US" b="0" i="1" smtClean="0">
                          <a:latin typeface="Cambria Math" panose="02040503050406030204" pitchFamily="18" charset="0"/>
                        </a:rPr>
                        <m:t>𝑖</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veh</m:t>
                      </m:r>
                      <m:r>
                        <m:rPr>
                          <m:nor/>
                        </m:rPr>
                        <a:rPr lang="en-US" b="0" i="0" smtClean="0">
                          <a:latin typeface="Arial" panose="020B0604020202020204" pitchFamily="34" charset="0"/>
                          <a:cs typeface="Arial" panose="020B0604020202020204" pitchFamily="34" charset="0"/>
                        </a:rPr>
                        <m:t>)</m:t>
                      </m:r>
                    </m:oMath>
                  </m:oMathPara>
                </a14:m>
                <a:endParaRPr lang="en-US" b="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𝑜𝑡h𝑒𝑟</m:t>
                          </m:r>
                        </m:sub>
                      </m:sSub>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delay</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due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to</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other</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sources</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along</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segment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e</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g</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curb</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parking</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pedestrians</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etc</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veh</m:t>
                      </m:r>
                      <m:r>
                        <m:rPr>
                          <m:nor/>
                        </m:rPr>
                        <a:rPr lang="en-US" b="0" i="0" smtClean="0">
                          <a:latin typeface="Arial" panose="020B0604020202020204" pitchFamily="34" charset="0"/>
                          <a:cs typeface="Arial" panose="020B0604020202020204" pitchFamily="34" charset="0"/>
                        </a:rPr>
                        <m:t>) </m:t>
                      </m:r>
                    </m:oMath>
                  </m:oMathPara>
                </a14:m>
                <a:endParaRPr lang="en-US" dirty="0">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9F967D00-5E32-C9F9-D440-E0F844D84C87}"/>
                  </a:ext>
                </a:extLst>
              </p:cNvPr>
              <p:cNvSpPr txBox="1">
                <a:spLocks noRot="1" noChangeAspect="1" noMove="1" noResize="1" noEditPoints="1" noAdjustHandles="1" noChangeArrowheads="1" noChangeShapeType="1" noTextEdit="1"/>
              </p:cNvSpPr>
              <p:nvPr/>
            </p:nvSpPr>
            <p:spPr>
              <a:xfrm>
                <a:off x="986958" y="3291620"/>
                <a:ext cx="10218081" cy="2709075"/>
              </a:xfrm>
              <a:prstGeom prst="rect">
                <a:avLst/>
              </a:prstGeom>
              <a:blipFill>
                <a:blip r:embed="rId3"/>
                <a:stretch>
                  <a:fillRect l="-1074" b="-3153"/>
                </a:stretch>
              </a:blipFill>
            </p:spPr>
            <p:txBody>
              <a:bodyPr/>
              <a:lstStyle/>
              <a:p>
                <a:r>
                  <a:rPr lang="en-US">
                    <a:noFill/>
                  </a:rPr>
                  <a:t> </a:t>
                </a:r>
              </a:p>
            </p:txBody>
          </p:sp>
        </mc:Fallback>
      </mc:AlternateContent>
    </p:spTree>
    <p:extLst>
      <p:ext uri="{BB962C8B-B14F-4D97-AF65-F5344CB8AC3E}">
        <p14:creationId xmlns:p14="http://schemas.microsoft.com/office/powerpoint/2010/main" val="38221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5D36BE4-5D1C-4083-B5BB-7972E414A714}"/>
              </a:ext>
            </a:extLst>
          </p:cNvPr>
          <p:cNvSpPr>
            <a:spLocks noGrp="1"/>
          </p:cNvSpPr>
          <p:nvPr>
            <p:ph type="sldNum" sz="quarter" idx="12"/>
          </p:nvPr>
        </p:nvSpPr>
        <p:spPr/>
        <p:txBody>
          <a:bodyPr/>
          <a:lstStyle/>
          <a:p>
            <a:fld id="{51238FAE-B189-440B-8AFA-85D97C10EA2D}" type="slidenum">
              <a:rPr lang="en-US" sz="1400" smtClean="0">
                <a:latin typeface="+mn-lt"/>
              </a:rPr>
              <a:pPr/>
              <a:t>16</a:t>
            </a:fld>
            <a:endParaRPr lang="en-US" sz="1400" dirty="0">
              <a:latin typeface="+mn-lt"/>
            </a:endParaRPr>
          </a:p>
        </p:txBody>
      </p:sp>
      <p:sp>
        <p:nvSpPr>
          <p:cNvPr id="2" name="Title 1">
            <a:extLst>
              <a:ext uri="{FF2B5EF4-FFF2-40B4-BE49-F238E27FC236}">
                <a16:creationId xmlns:a16="http://schemas.microsoft.com/office/drawing/2014/main" id="{DF40CDBD-5828-4D90-A496-89E1795B9169}"/>
              </a:ext>
            </a:extLst>
          </p:cNvPr>
          <p:cNvSpPr>
            <a:spLocks noGrp="1"/>
          </p:cNvSpPr>
          <p:nvPr>
            <p:ph type="title"/>
          </p:nvPr>
        </p:nvSpPr>
        <p:spPr/>
        <p:txBody>
          <a:bodyPr/>
          <a:lstStyle/>
          <a:p>
            <a:r>
              <a:rPr lang="en-US" altLang="en-US" dirty="0"/>
              <a:t>Running Time </a:t>
            </a:r>
            <a:endParaRPr lang="en-US" dirty="0"/>
          </a:p>
        </p:txBody>
      </p:sp>
      <p:sp>
        <p:nvSpPr>
          <p:cNvPr id="5" name="Text Placeholder 4">
            <a:extLst>
              <a:ext uri="{FF2B5EF4-FFF2-40B4-BE49-F238E27FC236}">
                <a16:creationId xmlns:a16="http://schemas.microsoft.com/office/drawing/2014/main" id="{709602A4-A2FF-428B-80A5-11E33BD4B87F}"/>
              </a:ext>
            </a:extLst>
          </p:cNvPr>
          <p:cNvSpPr>
            <a:spLocks noGrp="1"/>
          </p:cNvSpPr>
          <p:nvPr>
            <p:ph type="body" sz="quarter" idx="14"/>
          </p:nvPr>
        </p:nvSpPr>
        <p:spPr/>
        <p:txBody>
          <a:bodyPr/>
          <a:lstStyle/>
          <a:p>
            <a:r>
              <a:rPr lang="en-US" dirty="0"/>
              <a:t>URBAN STREET SEGMENTS</a:t>
            </a:r>
          </a:p>
          <a:p>
            <a:endParaRPr lang="en-US" dirty="0"/>
          </a:p>
        </p:txBody>
      </p:sp>
      <p:sp>
        <p:nvSpPr>
          <p:cNvPr id="6" name="Text Placeholder 5">
            <a:extLst>
              <a:ext uri="{FF2B5EF4-FFF2-40B4-BE49-F238E27FC236}">
                <a16:creationId xmlns:a16="http://schemas.microsoft.com/office/drawing/2014/main" id="{195ADB8B-A7DE-4835-B62D-EB1F7A4B33AD}"/>
              </a:ext>
            </a:extLst>
          </p:cNvPr>
          <p:cNvSpPr>
            <a:spLocks noGrp="1"/>
          </p:cNvSpPr>
          <p:nvPr>
            <p:ph type="body" sz="quarter" idx="16"/>
          </p:nvPr>
        </p:nvSpPr>
        <p:spPr/>
        <p:txBody>
          <a:bodyPr/>
          <a:lstStyle/>
          <a:p>
            <a:r>
              <a:rPr lang="en-US" altLang="en-US" dirty="0">
                <a:solidFill>
                  <a:schemeClr val="bg1">
                    <a:lumMod val="50000"/>
                  </a:schemeClr>
                </a:solidFill>
              </a:rPr>
              <a:t>HCM Equation 18-15</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FC01DDC-6E3A-FBC3-595F-24158DFA2307}"/>
                  </a:ext>
                </a:extLst>
              </p:cNvPr>
              <p:cNvSpPr txBox="1"/>
              <p:nvPr/>
            </p:nvSpPr>
            <p:spPr>
              <a:xfrm>
                <a:off x="2319549" y="1690688"/>
                <a:ext cx="7552901" cy="1245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𝑅</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6.0−</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𝑙</m:t>
                              </m:r>
                            </m:e>
                            <m:sub>
                              <m:r>
                                <a:rPr lang="en-US" sz="2800" b="0" i="1" smtClean="0">
                                  <a:latin typeface="Cambria Math" panose="02040503050406030204" pitchFamily="18" charset="0"/>
                                </a:rPr>
                                <m:t>1</m:t>
                              </m:r>
                            </m:sub>
                          </m:sSub>
                        </m:num>
                        <m:den>
                          <m:r>
                            <a:rPr lang="en-US" sz="2800" b="0" i="1" smtClean="0">
                              <a:latin typeface="Cambria Math" panose="02040503050406030204" pitchFamily="18" charset="0"/>
                            </a:rPr>
                            <m:t>0.0025</m:t>
                          </m:r>
                          <m:r>
                            <a:rPr lang="en-US" sz="2800" b="0" i="1" smtClean="0">
                              <a:latin typeface="Cambria Math" panose="02040503050406030204" pitchFamily="18" charset="0"/>
                            </a:rPr>
                            <m:t>𝐿</m:t>
                          </m:r>
                        </m:den>
                      </m:f>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3,600</m:t>
                          </m:r>
                          <m:r>
                            <a:rPr lang="en-US" sz="2800" b="0" i="1" smtClean="0">
                              <a:latin typeface="Cambria Math" panose="02040503050406030204" pitchFamily="18" charset="0"/>
                            </a:rPr>
                            <m:t>𝐿</m:t>
                          </m:r>
                        </m:num>
                        <m:den>
                          <m:r>
                            <a:rPr lang="en-US" sz="2800" b="0" i="1" smtClean="0">
                              <a:latin typeface="Cambria Math" panose="02040503050406030204" pitchFamily="18" charset="0"/>
                            </a:rPr>
                            <m:t>5,280</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𝑆</m:t>
                              </m:r>
                            </m:e>
                            <m:sub>
                              <m:r>
                                <a:rPr lang="en-US" sz="2800" b="0" i="1" smtClean="0">
                                  <a:latin typeface="Cambria Math" panose="02040503050406030204" pitchFamily="18" charset="0"/>
                                </a:rPr>
                                <m:t>𝑓</m:t>
                              </m:r>
                            </m:sub>
                          </m:sSub>
                        </m:den>
                      </m:f>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𝑣</m:t>
                          </m:r>
                        </m:sub>
                      </m:sSub>
                      <m:r>
                        <a:rPr lang="en-US" sz="2800" b="0" i="1" smtClean="0">
                          <a:latin typeface="Cambria Math" panose="02040503050406030204" pitchFamily="18" charset="0"/>
                        </a:rPr>
                        <m:t>+</m:t>
                      </m:r>
                      <m:nary>
                        <m:naryPr>
                          <m:chr m:val="∑"/>
                          <m:ctrlPr>
                            <a:rPr lang="en-US" sz="2800" b="0" i="1" smtClean="0">
                              <a:latin typeface="Cambria Math" panose="02040503050406030204" pitchFamily="18" charset="0"/>
                            </a:rPr>
                          </m:ctrlPr>
                        </m:naryPr>
                        <m:sub>
                          <m:r>
                            <m:rPr>
                              <m:brk m:alnAt="23"/>
                            </m:rPr>
                            <a:rPr lang="en-US" sz="2800" b="0" i="1" smtClean="0">
                              <a:latin typeface="Cambria Math" panose="02040503050406030204" pitchFamily="18" charset="0"/>
                            </a:rPr>
                            <m:t>𝑖</m:t>
                          </m:r>
                          <m:r>
                            <a:rPr lang="en-US" sz="2800" b="0" i="1" smtClean="0">
                              <a:latin typeface="Cambria Math" panose="02040503050406030204" pitchFamily="18" charset="0"/>
                            </a:rPr>
                            <m:t>=1</m:t>
                          </m:r>
                        </m:sub>
                        <m:sup>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𝑎𝑝</m:t>
                              </m:r>
                            </m:sub>
                          </m:sSub>
                        </m:sup>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𝑎𝑝</m:t>
                              </m:r>
                              <m:r>
                                <a:rPr lang="en-US" sz="2800" b="0" i="1" smtClean="0">
                                  <a:latin typeface="Cambria Math" panose="02040503050406030204" pitchFamily="18" charset="0"/>
                                </a:rPr>
                                <m:t>,</m:t>
                              </m:r>
                              <m:r>
                                <a:rPr lang="en-US" sz="2800" b="0" i="1" smtClean="0">
                                  <a:latin typeface="Cambria Math" panose="02040503050406030204" pitchFamily="18" charset="0"/>
                                </a:rPr>
                                <m:t>𝑖</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𝑜𝑡h𝑒𝑟</m:t>
                              </m:r>
                            </m:sub>
                          </m:sSub>
                        </m:e>
                      </m:nary>
                    </m:oMath>
                  </m:oMathPara>
                </a14:m>
                <a:endParaRPr lang="en-US" sz="2800" dirty="0"/>
              </a:p>
            </p:txBody>
          </p:sp>
        </mc:Choice>
        <mc:Fallback xmlns="">
          <p:sp>
            <p:nvSpPr>
              <p:cNvPr id="3" name="TextBox 2">
                <a:extLst>
                  <a:ext uri="{FF2B5EF4-FFF2-40B4-BE49-F238E27FC236}">
                    <a16:creationId xmlns:a16="http://schemas.microsoft.com/office/drawing/2014/main" id="{DFC01DDC-6E3A-FBC3-595F-24158DFA2307}"/>
                  </a:ext>
                </a:extLst>
              </p:cNvPr>
              <p:cNvSpPr txBox="1">
                <a:spLocks noRot="1" noChangeAspect="1" noMove="1" noResize="1" noEditPoints="1" noAdjustHandles="1" noChangeArrowheads="1" noChangeShapeType="1" noTextEdit="1"/>
              </p:cNvSpPr>
              <p:nvPr/>
            </p:nvSpPr>
            <p:spPr>
              <a:xfrm>
                <a:off x="2319549" y="1690688"/>
                <a:ext cx="7552901" cy="124527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76C89EC-99BA-C10F-68FF-9AB3F69279A4}"/>
                  </a:ext>
                </a:extLst>
              </p:cNvPr>
              <p:cNvSpPr txBox="1"/>
              <p:nvPr/>
            </p:nvSpPr>
            <p:spPr>
              <a:xfrm>
                <a:off x="838200" y="3627215"/>
                <a:ext cx="10663989" cy="232307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𝑡h</m:t>
                          </m:r>
                        </m:sub>
                      </m:sSub>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through</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demand</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flow</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rate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veh</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h</m:t>
                      </m:r>
                      <m:r>
                        <m:rPr>
                          <m:nor/>
                        </m:rPr>
                        <a:rPr lang="en-US" b="0" i="0" smtClean="0">
                          <a:latin typeface="Arial" panose="020B0604020202020204" pitchFamily="34" charset="0"/>
                          <a:cs typeface="Arial" panose="020B0604020202020204" pitchFamily="34" charset="0"/>
                        </a:rPr>
                        <m:t>)</m:t>
                      </m:r>
                    </m:oMath>
                  </m:oMathPara>
                </a14:m>
                <a:endParaRPr lang="en-US" b="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𝑡h</m:t>
                          </m:r>
                        </m:sub>
                      </m:sSub>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through</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movement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capacity</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veh</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h</m:t>
                      </m:r>
                      <m:r>
                        <m:rPr>
                          <m:nor/>
                        </m:rPr>
                        <a:rPr lang="en-US" b="0" i="0" smtClean="0">
                          <a:latin typeface="Arial" panose="020B0604020202020204" pitchFamily="34" charset="0"/>
                          <a:cs typeface="Arial" panose="020B0604020202020204" pitchFamily="34" charset="0"/>
                        </a:rPr>
                        <m:t>)</m:t>
                      </m:r>
                    </m:oMath>
                  </m:oMathPara>
                </a14:m>
                <a:endParaRPr lang="en-US" b="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𝑎𝑝</m:t>
                          </m:r>
                          <m:r>
                            <a:rPr lang="en-US" b="0" i="1" smtClean="0">
                              <a:latin typeface="Cambria Math" panose="02040503050406030204" pitchFamily="18" charset="0"/>
                            </a:rPr>
                            <m:t>,</m:t>
                          </m:r>
                          <m:r>
                            <a:rPr lang="en-US" b="0" i="1" smtClean="0">
                              <a:latin typeface="Cambria Math" panose="02040503050406030204" pitchFamily="18" charset="0"/>
                            </a:rPr>
                            <m:t>𝑖</m:t>
                          </m:r>
                        </m:sub>
                      </m:sSub>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delay</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due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to</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left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and</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right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turns</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from</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street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into</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access</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point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intersection</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i</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veh</m:t>
                      </m:r>
                      <m:r>
                        <m:rPr>
                          <m:nor/>
                        </m:rPr>
                        <a:rPr lang="en-US" b="0" i="0" smtClean="0">
                          <a:latin typeface="Arial" panose="020B0604020202020204" pitchFamily="34" charset="0"/>
                          <a:cs typeface="Arial" panose="020B0604020202020204" pitchFamily="34" charset="0"/>
                        </a:rPr>
                        <m:t>)</m:t>
                      </m:r>
                    </m:oMath>
                  </m:oMathPara>
                </a14:m>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𝑎𝑝</m:t>
                          </m:r>
                        </m:sub>
                      </m:sSub>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number</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of</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influential</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access</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point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approaches</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along</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segment</m:t>
                      </m:r>
                      <m:r>
                        <m:rPr>
                          <m:nor/>
                        </m:rPr>
                        <a:rPr lang="en-US" b="0" i="0" smtClean="0">
                          <a:latin typeface="Arial" panose="020B0604020202020204" pitchFamily="34" charset="0"/>
                          <a:cs typeface="Arial" panose="020B0604020202020204" pitchFamily="34"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𝑎𝑝</m:t>
                          </m:r>
                          <m:r>
                            <a:rPr lang="en-US" b="0" i="1" smtClean="0">
                              <a:latin typeface="Cambria Math" panose="02040503050406030204" pitchFamily="18" charset="0"/>
                            </a:rPr>
                            <m:t>,</m:t>
                          </m:r>
                          <m:r>
                            <a:rPr lang="en-US" b="0" i="1" smtClean="0">
                              <a:latin typeface="Cambria Math" panose="02040503050406030204" pitchFamily="18" charset="0"/>
                            </a:rPr>
                            <m:t>𝑠</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𝑎𝑝</m:t>
                          </m:r>
                          <m:r>
                            <a:rPr lang="en-US" b="0" i="1" smtClean="0">
                              <a:latin typeface="Cambria Math" panose="02040503050406030204" pitchFamily="18" charset="0"/>
                            </a:rPr>
                            <m:t>,</m:t>
                          </m:r>
                          <m:r>
                            <a:rPr lang="en-US" b="0" i="1" smtClean="0">
                              <a:latin typeface="Cambria Math" panose="02040503050406030204" pitchFamily="18" charset="0"/>
                            </a:rPr>
                            <m:t>𝑙𝑡</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𝑎𝑝</m:t>
                          </m:r>
                          <m:r>
                            <a:rPr lang="en-US" b="0" i="1" smtClean="0">
                              <a:latin typeface="Cambria Math" panose="02040503050406030204" pitchFamily="18" charset="0"/>
                            </a:rPr>
                            <m:t>,</m:t>
                          </m:r>
                          <m:r>
                            <a:rPr lang="en-US" b="0" i="1" smtClean="0">
                              <a:latin typeface="Cambria Math" panose="02040503050406030204" pitchFamily="18" charset="0"/>
                            </a:rPr>
                            <m:t>𝑜</m:t>
                          </m:r>
                        </m:sub>
                      </m:sSub>
                      <m:r>
                        <a:rPr lang="en-US" b="0" i="1" smtClean="0">
                          <a:latin typeface="Cambria Math" panose="02040503050406030204" pitchFamily="18" charset="0"/>
                        </a:rPr>
                        <m:t> </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points</m:t>
                      </m:r>
                      <m:r>
                        <m:rPr>
                          <m:nor/>
                        </m:rPr>
                        <a:rPr lang="en-US" b="0" i="0" smtClean="0">
                          <a:latin typeface="Arial" panose="020B0604020202020204" pitchFamily="34" charset="0"/>
                          <a:cs typeface="Arial" panose="020B0604020202020204" pitchFamily="34" charset="0"/>
                        </a:rPr>
                        <m:t>)</m:t>
                      </m:r>
                    </m:oMath>
                  </m:oMathPara>
                </a14:m>
                <a:endParaRPr lang="en-US" b="0" dirty="0">
                  <a:latin typeface="Arial" panose="020B0604020202020204" pitchFamily="34" charset="0"/>
                  <a:cs typeface="Arial" panose="020B0604020202020204" pitchFamily="34" charset="0"/>
                </a:endParaRPr>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𝑎𝑝</m:t>
                        </m:r>
                        <m:r>
                          <a:rPr lang="en-US" b="0" i="1" smtClean="0">
                            <a:latin typeface="Cambria Math" panose="02040503050406030204" pitchFamily="18" charset="0"/>
                          </a:rPr>
                          <m:t>,</m:t>
                        </m:r>
                        <m:r>
                          <a:rPr lang="en-US" b="0" i="1" smtClean="0">
                            <a:latin typeface="Cambria Math" panose="02040503050406030204" pitchFamily="18" charset="0"/>
                          </a:rPr>
                          <m:t>𝑠</m:t>
                        </m:r>
                      </m:sub>
                    </m:sSub>
                    <m:r>
                      <a:rPr lang="en-US" b="0" i="1" smtClean="0">
                        <a:latin typeface="Cambria Math" panose="02040503050406030204" pitchFamily="18" charset="0"/>
                      </a:rPr>
                      <m:t>=</m:t>
                    </m:r>
                  </m:oMath>
                </a14:m>
                <a:r>
                  <a:rPr lang="en-US" i="1" dirty="0">
                    <a:latin typeface="Cambria Math" panose="02040503050406030204" pitchFamily="18" charset="0"/>
                  </a:rPr>
                  <a:t> </a:t>
                </a:r>
                <a:r>
                  <a:rPr lang="en-US" dirty="0">
                    <a:latin typeface="Arial" panose="020B0604020202020204" pitchFamily="34" charset="0"/>
                    <a:cs typeface="Arial" panose="020B0604020202020204" pitchFamily="34" charset="0"/>
                  </a:rPr>
                  <a:t>number of access point approaches on the right side in the subject direction of “ ravel (points)</a:t>
                </a:r>
              </a:p>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𝑎𝑝</m:t>
                          </m:r>
                          <m:r>
                            <a:rPr lang="en-US" b="0" i="1" smtClean="0">
                              <a:latin typeface="Cambria Math" panose="02040503050406030204" pitchFamily="18" charset="0"/>
                            </a:rPr>
                            <m:t>,</m:t>
                          </m:r>
                          <m:r>
                            <a:rPr lang="en-US" b="0" i="1" smtClean="0">
                              <a:latin typeface="Cambria Math" panose="02040503050406030204" pitchFamily="18" charset="0"/>
                            </a:rPr>
                            <m:t>𝑜</m:t>
                          </m:r>
                        </m:sub>
                      </m:sSub>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number</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of</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access</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point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approaches</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on</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right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side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in</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opposing</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direction</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of</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travel</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points</m:t>
                      </m:r>
                      <m:r>
                        <m:rPr>
                          <m:nor/>
                        </m:rPr>
                        <a:rPr lang="en-US" b="0" i="0" smtClean="0">
                          <a:latin typeface="Arial" panose="020B0604020202020204" pitchFamily="34" charset="0"/>
                          <a:cs typeface="Arial" panose="020B0604020202020204" pitchFamily="34" charset="0"/>
                        </a:rPr>
                        <m:t>)</m:t>
                      </m:r>
                    </m:oMath>
                  </m:oMathPara>
                </a14:m>
                <a:endParaRPr lang="en-US" b="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𝑝</m:t>
                          </m:r>
                        </m:e>
                        <m:sub>
                          <m:r>
                            <a:rPr lang="en-US" b="0" i="1" smtClean="0">
                              <a:latin typeface="Cambria Math" panose="02040503050406030204" pitchFamily="18" charset="0"/>
                              <a:cs typeface="Arial" panose="020B0604020202020204" pitchFamily="34" charset="0"/>
                            </a:rPr>
                            <m:t>𝑎𝑝</m:t>
                          </m:r>
                          <m:r>
                            <a:rPr lang="en-US" b="0" i="1" smtClean="0">
                              <a:latin typeface="Cambria Math" panose="02040503050406030204" pitchFamily="18" charset="0"/>
                              <a:cs typeface="Arial" panose="020B0604020202020204" pitchFamily="34" charset="0"/>
                            </a:rPr>
                            <m:t>,</m:t>
                          </m:r>
                          <m:r>
                            <a:rPr lang="en-US" b="0" i="1" smtClean="0">
                              <a:latin typeface="Cambria Math" panose="02040503050406030204" pitchFamily="18" charset="0"/>
                              <a:cs typeface="Arial" panose="020B0604020202020204" pitchFamily="34" charset="0"/>
                            </a:rPr>
                            <m:t>𝑙𝑡</m:t>
                          </m:r>
                        </m:sub>
                      </m:sSub>
                      <m:r>
                        <a:rPr lang="en-US" b="0" i="1" smtClean="0">
                          <a:latin typeface="Cambria Math" panose="02040503050406030204" pitchFamily="18"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proportion</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of</m:t>
                      </m:r>
                      <m:r>
                        <m:rPr>
                          <m:nor/>
                        </m:rPr>
                        <a:rPr lang="en-US" b="0" i="0" smtClean="0">
                          <a:latin typeface="Arial" panose="020B0604020202020204" pitchFamily="34" charset="0"/>
                          <a:cs typeface="Arial" panose="020B0604020202020204" pitchFamily="34" charset="0"/>
                        </a:rPr>
                        <m:t> </m:t>
                      </m:r>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𝑁</m:t>
                          </m:r>
                        </m:e>
                        <m:sub>
                          <m:r>
                            <a:rPr lang="en-US" b="0" i="1" smtClean="0">
                              <a:latin typeface="Cambria Math" panose="02040503050406030204" pitchFamily="18" charset="0"/>
                              <a:cs typeface="Arial" panose="020B0604020202020204" pitchFamily="34" charset="0"/>
                            </a:rPr>
                            <m:t>𝑎𝑝</m:t>
                          </m:r>
                          <m:r>
                            <a:rPr lang="en-US" b="0" i="1" smtClean="0">
                              <a:latin typeface="Cambria Math" panose="02040503050406030204" pitchFamily="18" charset="0"/>
                              <a:cs typeface="Arial" panose="020B0604020202020204" pitchFamily="34" charset="0"/>
                            </a:rPr>
                            <m:t>,</m:t>
                          </m:r>
                          <m:r>
                            <a:rPr lang="en-US" b="0" i="1" smtClean="0">
                              <a:latin typeface="Cambria Math" panose="02040503050406030204" pitchFamily="18" charset="0"/>
                              <a:cs typeface="Arial" panose="020B0604020202020204" pitchFamily="34" charset="0"/>
                            </a:rPr>
                            <m:t>𝑜</m:t>
                          </m:r>
                        </m:sub>
                      </m:sSub>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that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can</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be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accessed</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by</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left</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turn</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from</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subject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direction</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of</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travel</m:t>
                      </m:r>
                    </m:oMath>
                  </m:oMathPara>
                </a14:m>
                <a:endParaRPr lang="en-US" b="0" dirty="0">
                  <a:latin typeface="Arial" panose="020B0604020202020204" pitchFamily="34" charset="0"/>
                  <a:cs typeface="Arial" panose="020B0604020202020204" pitchFamily="34" charset="0"/>
                </a:endParaRPr>
              </a:p>
              <a:p>
                <a14:m>
                  <m:oMath xmlns:m="http://schemas.openxmlformats.org/officeDocument/2006/math">
                    <m:sSub>
                      <m:sSubPr>
                        <m:ctrlPr>
                          <a:rPr lang="en-US"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𝑑</m:t>
                        </m:r>
                      </m:e>
                      <m:sub>
                        <m:r>
                          <a:rPr lang="en-US" b="0" i="1" smtClean="0">
                            <a:latin typeface="Cambria Math" panose="02040503050406030204" pitchFamily="18" charset="0"/>
                            <a:cs typeface="Arial" panose="020B0604020202020204" pitchFamily="34" charset="0"/>
                          </a:rPr>
                          <m:t>𝑜𝑡h𝑒𝑟</m:t>
                        </m:r>
                      </m:sub>
                    </m:sSub>
                    <m:r>
                      <a:rPr lang="en-US" b="0" i="1" smtClean="0">
                        <a:latin typeface="Cambria Math" panose="02040503050406030204" pitchFamily="18"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delay</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due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to</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other</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sources</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along</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segment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e</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g</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curb</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parking</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pedestrians</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etc</m:t>
                    </m:r>
                    <m:r>
                      <m:rPr>
                        <m:nor/>
                      </m:rPr>
                      <a:rPr lang="en-US" b="0" i="0" smtClean="0">
                        <a:latin typeface="Arial" panose="020B0604020202020204" pitchFamily="34" charset="0"/>
                        <a:cs typeface="Arial" panose="020B0604020202020204" pitchFamily="34" charset="0"/>
                      </a:rPr>
                      <m:t>.)</m:t>
                    </m:r>
                  </m:oMath>
                </a14:m>
                <a:r>
                  <a:rPr lang="en-US" b="0" dirty="0">
                    <a:cs typeface="Arial" panose="020B0604020202020204" pitchFamily="34" charset="0"/>
                  </a:rPr>
                  <a:t> </a:t>
                </a:r>
                <a14:m>
                  <m:oMath xmlns:m="http://schemas.openxmlformats.org/officeDocument/2006/math">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s</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veh</m:t>
                    </m:r>
                    <m:r>
                      <m:rPr>
                        <m:nor/>
                      </m:rPr>
                      <a:rPr lang="en-US" b="0" i="0" smtClean="0">
                        <a:latin typeface="Arial" panose="020B0604020202020204" pitchFamily="34" charset="0"/>
                        <a:cs typeface="Arial" panose="020B0604020202020204" pitchFamily="34" charset="0"/>
                      </a:rPr>
                      <m:t>)</m:t>
                    </m:r>
                  </m:oMath>
                </a14:m>
                <a:endParaRPr lang="en-US"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876C89EC-99BA-C10F-68FF-9AB3F69279A4}"/>
                  </a:ext>
                </a:extLst>
              </p:cNvPr>
              <p:cNvSpPr txBox="1">
                <a:spLocks noRot="1" noChangeAspect="1" noMove="1" noResize="1" noEditPoints="1" noAdjustHandles="1" noChangeArrowheads="1" noChangeShapeType="1" noTextEdit="1"/>
              </p:cNvSpPr>
              <p:nvPr/>
            </p:nvSpPr>
            <p:spPr>
              <a:xfrm>
                <a:off x="838200" y="3627215"/>
                <a:ext cx="10663989" cy="2323072"/>
              </a:xfrm>
              <a:prstGeom prst="rect">
                <a:avLst/>
              </a:prstGeom>
              <a:blipFill>
                <a:blip r:embed="rId3"/>
                <a:stretch>
                  <a:fillRect l="-800" b="-3675"/>
                </a:stretch>
              </a:blipFill>
            </p:spPr>
            <p:txBody>
              <a:bodyPr/>
              <a:lstStyle/>
              <a:p>
                <a:r>
                  <a:rPr lang="en-US">
                    <a:noFill/>
                  </a:rPr>
                  <a:t> </a:t>
                </a:r>
              </a:p>
            </p:txBody>
          </p:sp>
        </mc:Fallback>
      </mc:AlternateContent>
    </p:spTree>
    <p:extLst>
      <p:ext uri="{BB962C8B-B14F-4D97-AF65-F5344CB8AC3E}">
        <p14:creationId xmlns:p14="http://schemas.microsoft.com/office/powerpoint/2010/main" val="598765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5D36BE4-5D1C-4083-B5BB-7972E414A714}"/>
              </a:ext>
            </a:extLst>
          </p:cNvPr>
          <p:cNvSpPr>
            <a:spLocks noGrp="1"/>
          </p:cNvSpPr>
          <p:nvPr>
            <p:ph type="sldNum" sz="quarter" idx="12"/>
          </p:nvPr>
        </p:nvSpPr>
        <p:spPr/>
        <p:txBody>
          <a:bodyPr/>
          <a:lstStyle/>
          <a:p>
            <a:fld id="{51238FAE-B189-440B-8AFA-85D97C10EA2D}" type="slidenum">
              <a:rPr lang="en-US" sz="1400" smtClean="0">
                <a:latin typeface="+mn-lt"/>
              </a:rPr>
              <a:pPr/>
              <a:t>17</a:t>
            </a:fld>
            <a:endParaRPr lang="en-US" sz="1400" dirty="0">
              <a:latin typeface="+mn-lt"/>
            </a:endParaRPr>
          </a:p>
        </p:txBody>
      </p:sp>
      <p:sp>
        <p:nvSpPr>
          <p:cNvPr id="2" name="Title 1">
            <a:extLst>
              <a:ext uri="{FF2B5EF4-FFF2-40B4-BE49-F238E27FC236}">
                <a16:creationId xmlns:a16="http://schemas.microsoft.com/office/drawing/2014/main" id="{DF40CDBD-5828-4D90-A496-89E1795B9169}"/>
              </a:ext>
            </a:extLst>
          </p:cNvPr>
          <p:cNvSpPr>
            <a:spLocks noGrp="1"/>
          </p:cNvSpPr>
          <p:nvPr>
            <p:ph type="title"/>
          </p:nvPr>
        </p:nvSpPr>
        <p:spPr/>
        <p:txBody>
          <a:bodyPr/>
          <a:lstStyle/>
          <a:p>
            <a:r>
              <a:rPr lang="en-US" altLang="en-US" dirty="0"/>
              <a:t>Travel Speed</a:t>
            </a:r>
            <a:endParaRPr lang="en-US" dirty="0"/>
          </a:p>
        </p:txBody>
      </p:sp>
      <p:sp>
        <p:nvSpPr>
          <p:cNvPr id="5" name="Text Placeholder 4">
            <a:extLst>
              <a:ext uri="{FF2B5EF4-FFF2-40B4-BE49-F238E27FC236}">
                <a16:creationId xmlns:a16="http://schemas.microsoft.com/office/drawing/2014/main" id="{709602A4-A2FF-428B-80A5-11E33BD4B87F}"/>
              </a:ext>
            </a:extLst>
          </p:cNvPr>
          <p:cNvSpPr>
            <a:spLocks noGrp="1"/>
          </p:cNvSpPr>
          <p:nvPr>
            <p:ph type="body" sz="quarter" idx="14"/>
          </p:nvPr>
        </p:nvSpPr>
        <p:spPr/>
        <p:txBody>
          <a:bodyPr/>
          <a:lstStyle/>
          <a:p>
            <a:r>
              <a:rPr lang="en-US" dirty="0"/>
              <a:t>URBAN STREET SEGMENTS</a:t>
            </a:r>
          </a:p>
          <a:p>
            <a:endParaRPr lang="en-US" dirty="0"/>
          </a:p>
        </p:txBody>
      </p:sp>
      <p:sp>
        <p:nvSpPr>
          <p:cNvPr id="6" name="Text Placeholder 5">
            <a:extLst>
              <a:ext uri="{FF2B5EF4-FFF2-40B4-BE49-F238E27FC236}">
                <a16:creationId xmlns:a16="http://schemas.microsoft.com/office/drawing/2014/main" id="{195ADB8B-A7DE-4835-B62D-EB1F7A4B33AD}"/>
              </a:ext>
            </a:extLst>
          </p:cNvPr>
          <p:cNvSpPr>
            <a:spLocks noGrp="1"/>
          </p:cNvSpPr>
          <p:nvPr>
            <p:ph type="body" sz="quarter" idx="16"/>
          </p:nvPr>
        </p:nvSpPr>
        <p:spPr/>
        <p:txBody>
          <a:bodyPr/>
          <a:lstStyle/>
          <a:p>
            <a:r>
              <a:rPr lang="en-US" altLang="en-US" dirty="0">
                <a:solidFill>
                  <a:schemeClr val="bg1">
                    <a:lumMod val="50000"/>
                  </a:schemeClr>
                </a:solidFill>
              </a:rPr>
              <a:t>HCM Equation 18-15</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516830E-5950-4363-BCD0-856DC0C349AD}"/>
                  </a:ext>
                </a:extLst>
              </p:cNvPr>
              <p:cNvSpPr txBox="1"/>
              <p:nvPr/>
            </p:nvSpPr>
            <p:spPr>
              <a:xfrm>
                <a:off x="3825821" y="2028712"/>
                <a:ext cx="3691267" cy="8822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𝑆</m:t>
                          </m:r>
                        </m:e>
                        <m:sub>
                          <m:r>
                            <a:rPr lang="en-US" sz="2800" b="0" i="1" smtClean="0">
                              <a:latin typeface="Cambria Math" panose="02040503050406030204" pitchFamily="18" charset="0"/>
                            </a:rPr>
                            <m:t>𝑇</m:t>
                          </m:r>
                          <m:r>
                            <a:rPr lang="en-US" sz="2800" b="0" i="1" smtClean="0">
                              <a:latin typeface="Cambria Math" panose="02040503050406030204" pitchFamily="18" charset="0"/>
                            </a:rPr>
                            <m:t>,</m:t>
                          </m:r>
                          <m:r>
                            <a:rPr lang="en-US" sz="2800" b="0" i="1" smtClean="0">
                              <a:latin typeface="Cambria Math" panose="02040503050406030204" pitchFamily="18" charset="0"/>
                            </a:rPr>
                            <m:t>𝑠𝑒𝑔</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3,600</m:t>
                          </m:r>
                          <m:r>
                            <a:rPr lang="en-US" sz="2800" b="0" i="1" smtClean="0">
                              <a:latin typeface="Cambria Math" panose="02040503050406030204" pitchFamily="18" charset="0"/>
                            </a:rPr>
                            <m:t>𝐿</m:t>
                          </m:r>
                        </m:num>
                        <m:den>
                          <m:r>
                            <a:rPr lang="en-US" sz="2800" b="0" i="1" smtClean="0">
                              <a:latin typeface="Cambria Math" panose="02040503050406030204" pitchFamily="18" charset="0"/>
                            </a:rPr>
                            <m:t>5,280</m:t>
                          </m:r>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𝑅</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𝑡</m:t>
                                  </m:r>
                                </m:sub>
                              </m:sSub>
                            </m:e>
                          </m:d>
                        </m:den>
                      </m:f>
                    </m:oMath>
                  </m:oMathPara>
                </a14:m>
                <a:endParaRPr lang="en-US" sz="2800" dirty="0"/>
              </a:p>
            </p:txBody>
          </p:sp>
        </mc:Choice>
        <mc:Fallback xmlns="">
          <p:sp>
            <p:nvSpPr>
              <p:cNvPr id="8" name="TextBox 7">
                <a:extLst>
                  <a:ext uri="{FF2B5EF4-FFF2-40B4-BE49-F238E27FC236}">
                    <a16:creationId xmlns:a16="http://schemas.microsoft.com/office/drawing/2014/main" id="{E516830E-5950-4363-BCD0-856DC0C349AD}"/>
                  </a:ext>
                </a:extLst>
              </p:cNvPr>
              <p:cNvSpPr txBox="1">
                <a:spLocks noRot="1" noChangeAspect="1" noMove="1" noResize="1" noEditPoints="1" noAdjustHandles="1" noChangeArrowheads="1" noChangeShapeType="1" noTextEdit="1"/>
              </p:cNvSpPr>
              <p:nvPr/>
            </p:nvSpPr>
            <p:spPr>
              <a:xfrm>
                <a:off x="3825821" y="2028712"/>
                <a:ext cx="3691267" cy="88222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792F0CC-9158-416F-BFD4-A7C87A2DD803}"/>
                  </a:ext>
                </a:extLst>
              </p:cNvPr>
              <p:cNvSpPr txBox="1"/>
              <p:nvPr/>
            </p:nvSpPr>
            <p:spPr>
              <a:xfrm>
                <a:off x="2659522" y="3429000"/>
                <a:ext cx="6504538" cy="1130566"/>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𝑠𝑒𝑔</m:t>
                          </m:r>
                        </m:sub>
                      </m:sSub>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travel</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speed</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of</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through</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vehicles</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for</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the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segment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mi</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h</m:t>
                      </m:r>
                      <m:r>
                        <m:rPr>
                          <m:nor/>
                        </m:rPr>
                        <a:rPr lang="en-US" b="0" i="0" smtClean="0">
                          <a:latin typeface="Arial" panose="020B0604020202020204" pitchFamily="34" charset="0"/>
                          <a:cs typeface="Arial" panose="020B0604020202020204" pitchFamily="34" charset="0"/>
                        </a:rPr>
                        <m:t>)</m:t>
                      </m:r>
                    </m:oMath>
                  </m:oMathPara>
                </a14:m>
                <a:endParaRPr lang="en-US" b="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segment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length</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ft</m:t>
                      </m:r>
                      <m:r>
                        <m:rPr>
                          <m:nor/>
                        </m:rPr>
                        <a:rPr lang="en-US" b="0" i="0" smtClean="0">
                          <a:latin typeface="Arial" panose="020B0604020202020204" pitchFamily="34" charset="0"/>
                          <a:cs typeface="Arial" panose="020B0604020202020204" pitchFamily="34" charset="0"/>
                        </a:rPr>
                        <m:t>)</m:t>
                      </m:r>
                    </m:oMath>
                  </m:oMathPara>
                </a14:m>
                <a:endParaRPr lang="en-US" b="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𝑅</m:t>
                          </m:r>
                        </m:sub>
                      </m:sSub>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segment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running</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time</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m:t>
                      </m:r>
                      <m:r>
                        <m:rPr>
                          <m:nor/>
                        </m:rPr>
                        <a:rPr lang="en-US" b="0" i="0" smtClean="0">
                          <a:latin typeface="Arial" panose="020B0604020202020204" pitchFamily="34" charset="0"/>
                          <a:cs typeface="Arial" panose="020B0604020202020204" pitchFamily="34" charset="0"/>
                        </a:rPr>
                        <m:t>)</m:t>
                      </m:r>
                    </m:oMath>
                  </m:oMathPara>
                </a14:m>
                <a:endParaRPr lang="en-US" b="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m:rPr>
                          <m:nor/>
                        </m:rPr>
                        <a:rPr lang="en-US" b="0" i="0" smtClean="0">
                          <a:latin typeface="Arial" panose="020B0604020202020204" pitchFamily="34" charset="0"/>
                          <a:cs typeface="Arial" panose="020B0604020202020204" pitchFamily="34" charset="0"/>
                        </a:rPr>
                        <m:t>through</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delay</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at</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downstream</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intersection</m:t>
                      </m:r>
                      <m:r>
                        <m:rPr>
                          <m:nor/>
                        </m:rPr>
                        <a:rPr lang="en-US" b="0" i="0" smtClean="0">
                          <a:latin typeface="Arial" panose="020B0604020202020204" pitchFamily="34" charset="0"/>
                          <a:cs typeface="Arial" panose="020B0604020202020204" pitchFamily="34" charset="0"/>
                        </a:rPr>
                        <m:t> (</m:t>
                      </m:r>
                      <m:r>
                        <m:rPr>
                          <m:nor/>
                        </m:rPr>
                        <a:rPr lang="en-US" b="0" i="0" smtClean="0">
                          <a:latin typeface="Arial" panose="020B0604020202020204" pitchFamily="34" charset="0"/>
                          <a:cs typeface="Arial" panose="020B0604020202020204" pitchFamily="34" charset="0"/>
                        </a:rPr>
                        <m:t>s</m:t>
                      </m:r>
                      <m:r>
                        <m:rPr>
                          <m:nor/>
                        </m:rPr>
                        <a:rPr lang="en-US" b="0" i="0" smtClean="0">
                          <a:latin typeface="Arial" panose="020B0604020202020204" pitchFamily="34" charset="0"/>
                          <a:cs typeface="Arial" panose="020B0604020202020204" pitchFamily="34" charset="0"/>
                        </a:rPr>
                        <m:t>/</m:t>
                      </m:r>
                      <m:r>
                        <m:rPr>
                          <m:nor/>
                        </m:rPr>
                        <a:rPr lang="en-US" b="0" i="0" smtClean="0">
                          <a:latin typeface="Arial" panose="020B0604020202020204" pitchFamily="34" charset="0"/>
                          <a:cs typeface="Arial" panose="020B0604020202020204" pitchFamily="34" charset="0"/>
                        </a:rPr>
                        <m:t>veh</m:t>
                      </m:r>
                      <m:r>
                        <m:rPr>
                          <m:nor/>
                        </m:rPr>
                        <a:rPr lang="en-US" b="0" i="0" smtClean="0">
                          <a:latin typeface="Arial" panose="020B0604020202020204" pitchFamily="34" charset="0"/>
                          <a:cs typeface="Arial" panose="020B0604020202020204" pitchFamily="34" charset="0"/>
                        </a:rPr>
                        <m:t>)</m:t>
                      </m:r>
                    </m:oMath>
                  </m:oMathPara>
                </a14:m>
                <a:endParaRPr lang="en-US"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1792F0CC-9158-416F-BFD4-A7C87A2DD803}"/>
                  </a:ext>
                </a:extLst>
              </p:cNvPr>
              <p:cNvSpPr txBox="1">
                <a:spLocks noRot="1" noChangeAspect="1" noMove="1" noResize="1" noEditPoints="1" noAdjustHandles="1" noChangeArrowheads="1" noChangeShapeType="1" noTextEdit="1"/>
              </p:cNvSpPr>
              <p:nvPr/>
            </p:nvSpPr>
            <p:spPr>
              <a:xfrm>
                <a:off x="2659522" y="3429000"/>
                <a:ext cx="6504538" cy="1130566"/>
              </a:xfrm>
              <a:prstGeom prst="rect">
                <a:avLst/>
              </a:prstGeom>
              <a:blipFill>
                <a:blip r:embed="rId3"/>
                <a:stretch>
                  <a:fillRect l="-1312" t="-541" b="-8108"/>
                </a:stretch>
              </a:blipFill>
            </p:spPr>
            <p:txBody>
              <a:bodyPr/>
              <a:lstStyle/>
              <a:p>
                <a:r>
                  <a:rPr lang="en-US">
                    <a:noFill/>
                  </a:rPr>
                  <a:t> </a:t>
                </a:r>
              </a:p>
            </p:txBody>
          </p:sp>
        </mc:Fallback>
      </mc:AlternateContent>
      <p:sp>
        <p:nvSpPr>
          <p:cNvPr id="13" name="Content Placeholder 2">
            <a:extLst>
              <a:ext uri="{FF2B5EF4-FFF2-40B4-BE49-F238E27FC236}">
                <a16:creationId xmlns:a16="http://schemas.microsoft.com/office/drawing/2014/main" id="{012340C1-C49A-41F1-891B-EE0B8000DB9A}"/>
              </a:ext>
            </a:extLst>
          </p:cNvPr>
          <p:cNvSpPr>
            <a:spLocks noGrp="1"/>
          </p:cNvSpPr>
          <p:nvPr>
            <p:ph idx="1"/>
          </p:nvPr>
        </p:nvSpPr>
        <p:spPr>
          <a:xfrm>
            <a:off x="904792" y="4816820"/>
            <a:ext cx="11287208" cy="1571280"/>
          </a:xfrm>
        </p:spPr>
        <p:txBody>
          <a:bodyPr>
            <a:noAutofit/>
          </a:bodyPr>
          <a:lstStyle/>
          <a:p>
            <a:r>
              <a:rPr lang="en-US" dirty="0"/>
              <a:t>About the through delay:</a:t>
            </a:r>
          </a:p>
          <a:p>
            <a:pPr marL="285750" indent="-285750">
              <a:buFont typeface="Arial" panose="020B0604020202020204" pitchFamily="34" charset="0"/>
              <a:buChar char="•"/>
            </a:pPr>
            <a:r>
              <a:rPr lang="en-US" dirty="0"/>
              <a:t>Computed with the signalized intersection methodology (Equation 19-18) </a:t>
            </a:r>
          </a:p>
          <a:p>
            <a:pPr marL="285750" indent="-285750">
              <a:buFont typeface="Arial" panose="020B0604020202020204" pitchFamily="34" charset="0"/>
              <a:buChar char="•"/>
            </a:pPr>
            <a:r>
              <a:rPr lang="en-US" dirty="0"/>
              <a:t>If through movement has shared lanes → Use Equation 18-10</a:t>
            </a:r>
          </a:p>
          <a:p>
            <a:endParaRPr lang="en-US" dirty="0"/>
          </a:p>
        </p:txBody>
      </p:sp>
    </p:spTree>
    <p:extLst>
      <p:ext uri="{BB962C8B-B14F-4D97-AF65-F5344CB8AC3E}">
        <p14:creationId xmlns:p14="http://schemas.microsoft.com/office/powerpoint/2010/main" val="932078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AFED13F1-E6AB-40EC-8E72-9ED37804425B}"/>
              </a:ext>
            </a:extLst>
          </p:cNvPr>
          <p:cNvSpPr>
            <a:spLocks noGrp="1"/>
          </p:cNvSpPr>
          <p:nvPr>
            <p:ph type="sldNum" sz="quarter" idx="12"/>
          </p:nvPr>
        </p:nvSpPr>
        <p:spPr/>
        <p:txBody>
          <a:bodyPr/>
          <a:lstStyle/>
          <a:p>
            <a:fld id="{51238FAE-B189-440B-8AFA-85D97C10EA2D}" type="slidenum">
              <a:rPr lang="en-US" sz="1400" smtClean="0">
                <a:latin typeface="+mn-lt"/>
              </a:rPr>
              <a:pPr/>
              <a:t>18</a:t>
            </a:fld>
            <a:endParaRPr lang="en-US" sz="1400" dirty="0">
              <a:latin typeface="+mn-lt"/>
            </a:endParaRPr>
          </a:p>
        </p:txBody>
      </p:sp>
      <p:sp>
        <p:nvSpPr>
          <p:cNvPr id="2" name="Title 1">
            <a:extLst>
              <a:ext uri="{FF2B5EF4-FFF2-40B4-BE49-F238E27FC236}">
                <a16:creationId xmlns:a16="http://schemas.microsoft.com/office/drawing/2014/main" id="{594CFBF5-32EB-47EE-AB50-48D9F112C2B8}"/>
              </a:ext>
            </a:extLst>
          </p:cNvPr>
          <p:cNvSpPr>
            <a:spLocks noGrp="1"/>
          </p:cNvSpPr>
          <p:nvPr>
            <p:ph type="title"/>
          </p:nvPr>
        </p:nvSpPr>
        <p:spPr/>
        <p:txBody>
          <a:bodyPr/>
          <a:lstStyle/>
          <a:p>
            <a:r>
              <a:rPr lang="en-US" altLang="en-US" dirty="0"/>
              <a:t>Level of Service</a:t>
            </a:r>
            <a:endParaRPr lang="en-US" dirty="0"/>
          </a:p>
        </p:txBody>
      </p:sp>
      <p:sp>
        <p:nvSpPr>
          <p:cNvPr id="5" name="Text Placeholder 4">
            <a:extLst>
              <a:ext uri="{FF2B5EF4-FFF2-40B4-BE49-F238E27FC236}">
                <a16:creationId xmlns:a16="http://schemas.microsoft.com/office/drawing/2014/main" id="{D8BF1DB1-7D76-4F82-AF76-AFFF7989D3C6}"/>
              </a:ext>
            </a:extLst>
          </p:cNvPr>
          <p:cNvSpPr>
            <a:spLocks noGrp="1"/>
          </p:cNvSpPr>
          <p:nvPr>
            <p:ph type="body" sz="quarter" idx="14"/>
          </p:nvPr>
        </p:nvSpPr>
        <p:spPr/>
        <p:txBody>
          <a:bodyPr/>
          <a:lstStyle/>
          <a:p>
            <a:r>
              <a:rPr lang="en-US" dirty="0"/>
              <a:t>URBAN STREET SEGMENTS</a:t>
            </a:r>
          </a:p>
          <a:p>
            <a:endParaRPr lang="en-US" dirty="0"/>
          </a:p>
        </p:txBody>
      </p:sp>
      <p:sp>
        <p:nvSpPr>
          <p:cNvPr id="6" name="Text Placeholder 5">
            <a:extLst>
              <a:ext uri="{FF2B5EF4-FFF2-40B4-BE49-F238E27FC236}">
                <a16:creationId xmlns:a16="http://schemas.microsoft.com/office/drawing/2014/main" id="{F45848AB-E1C8-41AC-8CEE-7C58642ACDF2}"/>
              </a:ext>
            </a:extLst>
          </p:cNvPr>
          <p:cNvSpPr>
            <a:spLocks noGrp="1"/>
          </p:cNvSpPr>
          <p:nvPr>
            <p:ph type="body" sz="quarter" idx="16"/>
          </p:nvPr>
        </p:nvSpPr>
        <p:spPr/>
        <p:txBody>
          <a:bodyPr/>
          <a:lstStyle/>
          <a:p>
            <a:r>
              <a:rPr lang="en-US" altLang="en-US" dirty="0">
                <a:solidFill>
                  <a:schemeClr val="bg1">
                    <a:lumMod val="50000"/>
                  </a:schemeClr>
                </a:solidFill>
              </a:rPr>
              <a:t>HCM Exhibit 18-1</a:t>
            </a:r>
          </a:p>
        </p:txBody>
      </p:sp>
      <p:graphicFrame>
        <p:nvGraphicFramePr>
          <p:cNvPr id="8" name="Table 7">
            <a:extLst>
              <a:ext uri="{FF2B5EF4-FFF2-40B4-BE49-F238E27FC236}">
                <a16:creationId xmlns:a16="http://schemas.microsoft.com/office/drawing/2014/main" id="{5621F0DA-3F33-47A6-B22B-8DDFCDADB808}"/>
              </a:ext>
            </a:extLst>
          </p:cNvPr>
          <p:cNvGraphicFramePr>
            <a:graphicFrameLocks noGrp="1"/>
          </p:cNvGraphicFramePr>
          <p:nvPr/>
        </p:nvGraphicFramePr>
        <p:xfrm>
          <a:off x="1157439" y="2483216"/>
          <a:ext cx="9328267" cy="3505200"/>
        </p:xfrm>
        <a:graphic>
          <a:graphicData uri="http://schemas.openxmlformats.org/drawingml/2006/table">
            <a:tbl>
              <a:tblPr bandRow="1">
                <a:tableStyleId>{C083E6E3-FA7D-4D7B-A595-EF9225AFEA82}</a:tableStyleId>
              </a:tblPr>
              <a:tblGrid>
                <a:gridCol w="988599">
                  <a:extLst>
                    <a:ext uri="{9D8B030D-6E8A-4147-A177-3AD203B41FA5}">
                      <a16:colId xmlns:a16="http://schemas.microsoft.com/office/drawing/2014/main" val="20000"/>
                    </a:ext>
                  </a:extLst>
                </a:gridCol>
                <a:gridCol w="1828800">
                  <a:extLst>
                    <a:ext uri="{9D8B030D-6E8A-4147-A177-3AD203B41FA5}">
                      <a16:colId xmlns:a16="http://schemas.microsoft.com/office/drawing/2014/main" val="3455224543"/>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1390228">
                  <a:extLst>
                    <a:ext uri="{9D8B030D-6E8A-4147-A177-3AD203B41FA5}">
                      <a16:colId xmlns:a16="http://schemas.microsoft.com/office/drawing/2014/main" val="20008"/>
                    </a:ext>
                  </a:extLst>
                </a:gridCol>
              </a:tblGrid>
              <a:tr h="185420">
                <a:tc rowSpan="2">
                  <a:txBody>
                    <a:bodyPr/>
                    <a:lstStyle/>
                    <a:p>
                      <a:pPr algn="ctr"/>
                      <a:r>
                        <a:rPr lang="en-US" sz="1800" b="1" dirty="0">
                          <a:latin typeface="Arial" panose="020B0604020202020204" pitchFamily="34" charset="0"/>
                          <a:cs typeface="Arial" panose="020B0604020202020204" pitchFamily="34" charset="0"/>
                        </a:rPr>
                        <a:t>LOS</a:t>
                      </a:r>
                    </a:p>
                  </a:txBody>
                  <a:tcPr anchor="ctr">
                    <a:lnB w="12700" cap="flat" cmpd="sng" algn="ctr">
                      <a:solidFill>
                        <a:schemeClr val="bg1">
                          <a:lumMod val="50000"/>
                        </a:schemeClr>
                      </a:solidFill>
                      <a:prstDash val="solid"/>
                      <a:round/>
                      <a:headEnd type="none" w="med" len="med"/>
                      <a:tailEnd type="none" w="med" len="med"/>
                    </a:lnB>
                    <a:noFill/>
                  </a:tcPr>
                </a:tc>
                <a:tc rowSpan="2">
                  <a:txBody>
                    <a:bodyPr/>
                    <a:lstStyle/>
                    <a:p>
                      <a:pPr algn="ctr"/>
                      <a:r>
                        <a:rPr lang="en-US" sz="1800" b="1" dirty="0">
                          <a:latin typeface="Arial" panose="020B0604020202020204" pitchFamily="34" charset="0"/>
                          <a:cs typeface="Arial" panose="020B0604020202020204" pitchFamily="34" charset="0"/>
                        </a:rPr>
                        <a:t>% of BFFS</a:t>
                      </a:r>
                    </a:p>
                  </a:txBody>
                  <a:tcPr anchor="ctr">
                    <a:lnB w="12700" cap="flat" cmpd="sng" algn="ctr">
                      <a:solidFill>
                        <a:schemeClr val="bg1">
                          <a:lumMod val="50000"/>
                        </a:schemeClr>
                      </a:solidFill>
                      <a:prstDash val="solid"/>
                      <a:round/>
                      <a:headEnd type="none" w="med" len="med"/>
                      <a:tailEnd type="none" w="med" len="med"/>
                    </a:lnB>
                    <a:noFill/>
                  </a:tcPr>
                </a:tc>
                <a:tc gridSpan="7">
                  <a:txBody>
                    <a:bodyPr/>
                    <a:lstStyle/>
                    <a:p>
                      <a:pPr algn="ctr"/>
                      <a:r>
                        <a:rPr lang="en-US" sz="1800" b="1" u="sng" dirty="0">
                          <a:latin typeface="Arial" panose="020B0604020202020204" pitchFamily="34" charset="0"/>
                          <a:cs typeface="Arial" panose="020B0604020202020204" pitchFamily="34" charset="0"/>
                        </a:rPr>
                        <a:t>Travel Speed</a:t>
                      </a:r>
                      <a:r>
                        <a:rPr lang="en-US" sz="1800" b="1" u="sng" baseline="0" dirty="0">
                          <a:latin typeface="Arial" panose="020B0604020202020204" pitchFamily="34" charset="0"/>
                          <a:cs typeface="Arial" panose="020B0604020202020204" pitchFamily="34" charset="0"/>
                        </a:rPr>
                        <a:t> Threshold by BFFS (mi/h)</a:t>
                      </a:r>
                      <a:endParaRPr lang="en-US" sz="1800" b="1" u="sng" dirty="0">
                        <a:latin typeface="Arial" panose="020B0604020202020204" pitchFamily="34" charset="0"/>
                        <a:cs typeface="Arial" panose="020B0604020202020204" pitchFamily="34" charset="0"/>
                      </a:endParaRPr>
                    </a:p>
                  </a:txBody>
                  <a:tcPr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a:r>
                        <a:rPr lang="en-US" sz="1800" b="1" dirty="0">
                          <a:latin typeface="Arial" panose="020B0604020202020204" pitchFamily="34" charset="0"/>
                          <a:cs typeface="Arial" panose="020B0604020202020204" pitchFamily="34" charset="0"/>
                        </a:rPr>
                        <a:t>Volume-to-Capacity</a:t>
                      </a:r>
                      <a:r>
                        <a:rPr lang="en-US" sz="1800" b="1" baseline="0" dirty="0">
                          <a:latin typeface="Arial" panose="020B0604020202020204" pitchFamily="34" charset="0"/>
                          <a:cs typeface="Arial" panose="020B0604020202020204" pitchFamily="34" charset="0"/>
                        </a:rPr>
                        <a:t> Ratio*</a:t>
                      </a:r>
                      <a:endParaRPr lang="en-US" sz="1800" b="1" dirty="0">
                        <a:latin typeface="Arial" panose="020B0604020202020204" pitchFamily="34" charset="0"/>
                        <a:cs typeface="Arial" panose="020B0604020202020204" pitchFamily="34" charset="0"/>
                      </a:endParaRPr>
                    </a:p>
                  </a:txBody>
                  <a:tcPr anchor="ctr">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r h="185420">
                <a:tc vMerge="1">
                  <a:txBody>
                    <a:bodyPr/>
                    <a:lstStyle/>
                    <a:p>
                      <a:endParaRPr lang="en-US"/>
                    </a:p>
                  </a:txBody>
                  <a:tcPr/>
                </a:tc>
                <a:tc vMerge="1">
                  <a:txBody>
                    <a:bodyPr/>
                    <a:lstStyle/>
                    <a:p>
                      <a:endParaRPr lang="en-US"/>
                    </a:p>
                  </a:txBody>
                  <a:tcPr/>
                </a:tc>
                <a:tc>
                  <a:txBody>
                    <a:bodyPr/>
                    <a:lstStyle/>
                    <a:p>
                      <a:pPr algn="ctr"/>
                      <a:r>
                        <a:rPr lang="en-US" sz="1800" b="1" dirty="0">
                          <a:latin typeface="Arial" panose="020B0604020202020204" pitchFamily="34" charset="0"/>
                          <a:cs typeface="Arial" panose="020B0604020202020204" pitchFamily="34" charset="0"/>
                        </a:rPr>
                        <a:t>55</a:t>
                      </a:r>
                    </a:p>
                  </a:txBody>
                  <a:tcPr anchor="ctr">
                    <a:lnB w="12700" cap="flat" cmpd="sng" algn="ctr">
                      <a:solidFill>
                        <a:schemeClr val="bg1">
                          <a:lumMod val="50000"/>
                        </a:schemeClr>
                      </a:solidFill>
                      <a:prstDash val="solid"/>
                      <a:round/>
                      <a:headEnd type="none" w="med" len="med"/>
                      <a:tailEnd type="none" w="med" len="med"/>
                    </a:lnB>
                  </a:tcPr>
                </a:tc>
                <a:tc>
                  <a:txBody>
                    <a:bodyPr/>
                    <a:lstStyle/>
                    <a:p>
                      <a:pPr algn="ctr"/>
                      <a:r>
                        <a:rPr lang="en-US" sz="1800" b="1" dirty="0">
                          <a:latin typeface="Arial" panose="020B0604020202020204" pitchFamily="34" charset="0"/>
                          <a:cs typeface="Arial" panose="020B0604020202020204" pitchFamily="34" charset="0"/>
                        </a:rPr>
                        <a:t>50</a:t>
                      </a:r>
                    </a:p>
                  </a:txBody>
                  <a:tcPr anchor="ctr">
                    <a:lnB w="12700" cap="flat" cmpd="sng" algn="ctr">
                      <a:solidFill>
                        <a:schemeClr val="bg1">
                          <a:lumMod val="50000"/>
                        </a:schemeClr>
                      </a:solidFill>
                      <a:prstDash val="solid"/>
                      <a:round/>
                      <a:headEnd type="none" w="med" len="med"/>
                      <a:tailEnd type="none" w="med" len="med"/>
                    </a:lnB>
                  </a:tcPr>
                </a:tc>
                <a:tc>
                  <a:txBody>
                    <a:bodyPr/>
                    <a:lstStyle/>
                    <a:p>
                      <a:pPr algn="ctr"/>
                      <a:r>
                        <a:rPr lang="en-US" sz="1800" b="1" dirty="0">
                          <a:latin typeface="Arial" panose="020B0604020202020204" pitchFamily="34" charset="0"/>
                          <a:cs typeface="Arial" panose="020B0604020202020204" pitchFamily="34" charset="0"/>
                        </a:rPr>
                        <a:t>45</a:t>
                      </a:r>
                    </a:p>
                  </a:txBody>
                  <a:tcPr anchor="ctr">
                    <a:lnB w="12700" cap="flat" cmpd="sng" algn="ctr">
                      <a:solidFill>
                        <a:schemeClr val="bg1">
                          <a:lumMod val="50000"/>
                        </a:schemeClr>
                      </a:solidFill>
                      <a:prstDash val="solid"/>
                      <a:round/>
                      <a:headEnd type="none" w="med" len="med"/>
                      <a:tailEnd type="none" w="med" len="med"/>
                    </a:lnB>
                  </a:tcPr>
                </a:tc>
                <a:tc>
                  <a:txBody>
                    <a:bodyPr/>
                    <a:lstStyle/>
                    <a:p>
                      <a:pPr algn="ctr"/>
                      <a:r>
                        <a:rPr lang="en-US" sz="1800" b="1" dirty="0">
                          <a:latin typeface="Arial" panose="020B0604020202020204" pitchFamily="34" charset="0"/>
                          <a:cs typeface="Arial" panose="020B0604020202020204" pitchFamily="34" charset="0"/>
                        </a:rPr>
                        <a:t>40</a:t>
                      </a:r>
                    </a:p>
                  </a:txBody>
                  <a:tcPr anchor="ctr">
                    <a:lnB w="12700" cap="flat" cmpd="sng" algn="ctr">
                      <a:solidFill>
                        <a:schemeClr val="bg1">
                          <a:lumMod val="50000"/>
                        </a:schemeClr>
                      </a:solidFill>
                      <a:prstDash val="solid"/>
                      <a:round/>
                      <a:headEnd type="none" w="med" len="med"/>
                      <a:tailEnd type="none" w="med" len="med"/>
                    </a:lnB>
                  </a:tcPr>
                </a:tc>
                <a:tc>
                  <a:txBody>
                    <a:bodyPr/>
                    <a:lstStyle/>
                    <a:p>
                      <a:pPr algn="ctr"/>
                      <a:r>
                        <a:rPr lang="en-US" sz="1800" b="1" dirty="0">
                          <a:latin typeface="Arial" panose="020B0604020202020204" pitchFamily="34" charset="0"/>
                          <a:cs typeface="Arial" panose="020B0604020202020204" pitchFamily="34" charset="0"/>
                        </a:rPr>
                        <a:t>35</a:t>
                      </a:r>
                    </a:p>
                  </a:txBody>
                  <a:tcPr anchor="ctr">
                    <a:lnB w="12700" cap="flat" cmpd="sng" algn="ctr">
                      <a:solidFill>
                        <a:schemeClr val="bg1">
                          <a:lumMod val="50000"/>
                        </a:schemeClr>
                      </a:solidFill>
                      <a:prstDash val="solid"/>
                      <a:round/>
                      <a:headEnd type="none" w="med" len="med"/>
                      <a:tailEnd type="none" w="med" len="med"/>
                    </a:lnB>
                  </a:tcPr>
                </a:tc>
                <a:tc>
                  <a:txBody>
                    <a:bodyPr/>
                    <a:lstStyle/>
                    <a:p>
                      <a:pPr algn="ctr"/>
                      <a:r>
                        <a:rPr lang="en-US" sz="1800" b="1" dirty="0">
                          <a:latin typeface="Arial" panose="020B0604020202020204" pitchFamily="34" charset="0"/>
                          <a:cs typeface="Arial" panose="020B0604020202020204" pitchFamily="34" charset="0"/>
                        </a:rPr>
                        <a:t>30</a:t>
                      </a:r>
                    </a:p>
                  </a:txBody>
                  <a:tcPr anchor="ctr">
                    <a:lnB w="12700" cap="flat" cmpd="sng" algn="ctr">
                      <a:solidFill>
                        <a:schemeClr val="bg1">
                          <a:lumMod val="50000"/>
                        </a:schemeClr>
                      </a:solidFill>
                      <a:prstDash val="solid"/>
                      <a:round/>
                      <a:headEnd type="none" w="med" len="med"/>
                      <a:tailEnd type="none" w="med" len="med"/>
                    </a:lnB>
                  </a:tcPr>
                </a:tc>
                <a:tc>
                  <a:txBody>
                    <a:bodyPr/>
                    <a:lstStyle/>
                    <a:p>
                      <a:pPr algn="ctr"/>
                      <a:r>
                        <a:rPr lang="en-US" sz="1800" b="1" dirty="0">
                          <a:latin typeface="Arial" panose="020B0604020202020204" pitchFamily="34" charset="0"/>
                          <a:cs typeface="Arial" panose="020B0604020202020204" pitchFamily="34" charset="0"/>
                        </a:rPr>
                        <a:t>25</a:t>
                      </a:r>
                    </a:p>
                  </a:txBody>
                  <a:tcPr anchor="ctr">
                    <a:lnB w="12700" cap="flat" cmpd="sng" algn="ctr">
                      <a:solidFill>
                        <a:schemeClr val="bg1">
                          <a:lumMod val="50000"/>
                        </a:schemeClr>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1"/>
                  </a:ext>
                </a:extLst>
              </a:tr>
              <a:tr h="370840">
                <a:tc>
                  <a:txBody>
                    <a:bodyPr/>
                    <a:lstStyle/>
                    <a:p>
                      <a:pPr algn="ctr"/>
                      <a:r>
                        <a:rPr lang="en-US" sz="1800" dirty="0">
                          <a:latin typeface="Arial" panose="020B0604020202020204" pitchFamily="34" charset="0"/>
                          <a:cs typeface="Arial" panose="020B0604020202020204" pitchFamily="34" charset="0"/>
                        </a:rPr>
                        <a:t>A</a:t>
                      </a:r>
                    </a:p>
                  </a:txBody>
                  <a:tcPr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tcPr>
                </a:tc>
                <a:tc>
                  <a:txBody>
                    <a:bodyPr/>
                    <a:lstStyle/>
                    <a:p>
                      <a:pPr algn="ctr"/>
                      <a:r>
                        <a:rPr lang="en-US" sz="1800" b="1" dirty="0">
                          <a:latin typeface="Arial" panose="020B0604020202020204" pitchFamily="34" charset="0"/>
                          <a:cs typeface="Arial" panose="020B0604020202020204" pitchFamily="34" charset="0"/>
                        </a:rPr>
                        <a:t>&gt; 80%</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tcPr>
                </a:tc>
                <a:tc>
                  <a:txBody>
                    <a:bodyPr/>
                    <a:lstStyle/>
                    <a:p>
                      <a:pPr algn="ctr"/>
                      <a:r>
                        <a:rPr lang="en-US" sz="1800" dirty="0">
                          <a:latin typeface="Arial" panose="020B0604020202020204" pitchFamily="34" charset="0"/>
                          <a:cs typeface="Arial" panose="020B0604020202020204" pitchFamily="34" charset="0"/>
                        </a:rPr>
                        <a:t>&gt;44</a:t>
                      </a:r>
                    </a:p>
                  </a:txBody>
                  <a:tcPr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tcPr>
                </a:tc>
                <a:tc>
                  <a:txBody>
                    <a:bodyPr/>
                    <a:lstStyle/>
                    <a:p>
                      <a:pPr algn="ctr"/>
                      <a:r>
                        <a:rPr lang="en-US" sz="1800" dirty="0">
                          <a:latin typeface="Arial" panose="020B0604020202020204" pitchFamily="34" charset="0"/>
                          <a:cs typeface="Arial" panose="020B0604020202020204" pitchFamily="34" charset="0"/>
                        </a:rPr>
                        <a:t>&gt;40</a:t>
                      </a:r>
                    </a:p>
                  </a:txBody>
                  <a:tcPr anchor="ctr">
                    <a:lnT w="12700" cap="flat" cmpd="sng" algn="ctr">
                      <a:solidFill>
                        <a:schemeClr val="bg1">
                          <a:lumMod val="50000"/>
                        </a:schemeClr>
                      </a:solidFill>
                      <a:prstDash val="solid"/>
                      <a:round/>
                      <a:headEnd type="none" w="med" len="med"/>
                      <a:tailEnd type="none" w="med" len="med"/>
                    </a:lnT>
                  </a:tcPr>
                </a:tc>
                <a:tc>
                  <a:txBody>
                    <a:bodyPr/>
                    <a:lstStyle/>
                    <a:p>
                      <a:pPr algn="ctr"/>
                      <a:r>
                        <a:rPr lang="en-US" sz="1800" dirty="0">
                          <a:latin typeface="Arial" panose="020B0604020202020204" pitchFamily="34" charset="0"/>
                          <a:cs typeface="Arial" panose="020B0604020202020204" pitchFamily="34" charset="0"/>
                        </a:rPr>
                        <a:t>&gt;36</a:t>
                      </a:r>
                    </a:p>
                  </a:txBody>
                  <a:tcPr anchor="ctr">
                    <a:lnT w="12700" cap="flat" cmpd="sng" algn="ctr">
                      <a:solidFill>
                        <a:schemeClr val="bg1">
                          <a:lumMod val="50000"/>
                        </a:schemeClr>
                      </a:solidFill>
                      <a:prstDash val="solid"/>
                      <a:round/>
                      <a:headEnd type="none" w="med" len="med"/>
                      <a:tailEnd type="none" w="med" len="med"/>
                    </a:lnT>
                  </a:tcPr>
                </a:tc>
                <a:tc>
                  <a:txBody>
                    <a:bodyPr/>
                    <a:lstStyle/>
                    <a:p>
                      <a:pPr algn="ctr"/>
                      <a:r>
                        <a:rPr lang="en-US" sz="1800" dirty="0">
                          <a:latin typeface="Arial" panose="020B0604020202020204" pitchFamily="34" charset="0"/>
                          <a:cs typeface="Arial" panose="020B0604020202020204" pitchFamily="34" charset="0"/>
                        </a:rPr>
                        <a:t>&gt;32</a:t>
                      </a:r>
                    </a:p>
                  </a:txBody>
                  <a:tcPr anchor="ctr">
                    <a:lnT w="12700" cap="flat" cmpd="sng" algn="ctr">
                      <a:solidFill>
                        <a:schemeClr val="bg1">
                          <a:lumMod val="50000"/>
                        </a:schemeClr>
                      </a:solidFill>
                      <a:prstDash val="solid"/>
                      <a:round/>
                      <a:headEnd type="none" w="med" len="med"/>
                      <a:tailEnd type="none" w="med" len="med"/>
                    </a:lnT>
                  </a:tcPr>
                </a:tc>
                <a:tc>
                  <a:txBody>
                    <a:bodyPr/>
                    <a:lstStyle/>
                    <a:p>
                      <a:pPr algn="ctr"/>
                      <a:r>
                        <a:rPr lang="en-US" sz="1800" dirty="0">
                          <a:latin typeface="Arial" panose="020B0604020202020204" pitchFamily="34" charset="0"/>
                          <a:cs typeface="Arial" panose="020B0604020202020204" pitchFamily="34" charset="0"/>
                        </a:rPr>
                        <a:t>&gt;28</a:t>
                      </a:r>
                    </a:p>
                  </a:txBody>
                  <a:tcPr anchor="ctr">
                    <a:lnT w="12700" cap="flat" cmpd="sng" algn="ctr">
                      <a:solidFill>
                        <a:schemeClr val="bg1">
                          <a:lumMod val="50000"/>
                        </a:schemeClr>
                      </a:solidFill>
                      <a:prstDash val="solid"/>
                      <a:round/>
                      <a:headEnd type="none" w="med" len="med"/>
                      <a:tailEnd type="none" w="med" len="med"/>
                    </a:lnT>
                  </a:tcPr>
                </a:tc>
                <a:tc>
                  <a:txBody>
                    <a:bodyPr/>
                    <a:lstStyle/>
                    <a:p>
                      <a:pPr algn="ctr"/>
                      <a:r>
                        <a:rPr lang="en-US" sz="1800" dirty="0">
                          <a:latin typeface="Arial" panose="020B0604020202020204" pitchFamily="34" charset="0"/>
                          <a:cs typeface="Arial" panose="020B0604020202020204" pitchFamily="34" charset="0"/>
                        </a:rPr>
                        <a:t>&gt;24</a:t>
                      </a:r>
                    </a:p>
                  </a:txBody>
                  <a:tcPr anchor="ctr">
                    <a:lnT w="12700" cap="flat" cmpd="sng" algn="ctr">
                      <a:solidFill>
                        <a:schemeClr val="bg1">
                          <a:lumMod val="50000"/>
                        </a:schemeClr>
                      </a:solidFill>
                      <a:prstDash val="solid"/>
                      <a:round/>
                      <a:headEnd type="none" w="med" len="med"/>
                      <a:tailEnd type="none" w="med" len="med"/>
                    </a:lnT>
                  </a:tcPr>
                </a:tc>
                <a:tc>
                  <a:txBody>
                    <a:bodyPr/>
                    <a:lstStyle/>
                    <a:p>
                      <a:pPr algn="ctr"/>
                      <a:r>
                        <a:rPr lang="en-US" sz="1800" dirty="0">
                          <a:latin typeface="Arial" panose="020B0604020202020204" pitchFamily="34" charset="0"/>
                          <a:cs typeface="Arial" panose="020B0604020202020204" pitchFamily="34" charset="0"/>
                        </a:rPr>
                        <a:t>&gt;20</a:t>
                      </a:r>
                    </a:p>
                  </a:txBody>
                  <a:tcPr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tcPr>
                </a:tc>
                <a:tc>
                  <a:txBody>
                    <a:bodyPr/>
                    <a:lstStyle/>
                    <a:p>
                      <a:pPr algn="ctr"/>
                      <a:r>
                        <a:rPr lang="en-US" sz="1800" dirty="0">
                          <a:latin typeface="Arial" panose="020B0604020202020204" pitchFamily="34" charset="0"/>
                          <a:cs typeface="Arial" panose="020B0604020202020204" pitchFamily="34" charset="0"/>
                        </a:rPr>
                        <a:t>≤ 1.0</a:t>
                      </a:r>
                    </a:p>
                  </a:txBody>
                  <a:tcPr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10002"/>
                  </a:ext>
                </a:extLst>
              </a:tr>
              <a:tr h="370840">
                <a:tc>
                  <a:txBody>
                    <a:bodyPr/>
                    <a:lstStyle/>
                    <a:p>
                      <a:pPr algn="ctr"/>
                      <a:r>
                        <a:rPr lang="en-US" sz="1800" dirty="0">
                          <a:latin typeface="Arial" panose="020B0604020202020204" pitchFamily="34" charset="0"/>
                          <a:cs typeface="Arial" panose="020B0604020202020204" pitchFamily="34" charset="0"/>
                        </a:rPr>
                        <a:t>B</a:t>
                      </a:r>
                    </a:p>
                  </a:txBody>
                  <a:tcPr anchor="ctr">
                    <a:lnR w="12700" cap="flat" cmpd="sng" algn="ctr">
                      <a:solidFill>
                        <a:schemeClr val="bg1">
                          <a:lumMod val="50000"/>
                        </a:schemeClr>
                      </a:solidFill>
                      <a:prstDash val="solid"/>
                      <a:round/>
                      <a:headEnd type="none" w="med" len="med"/>
                      <a:tailEnd type="none" w="med" len="med"/>
                    </a:lnR>
                  </a:tcPr>
                </a:tc>
                <a:tc>
                  <a:txBody>
                    <a:bodyPr/>
                    <a:lstStyle/>
                    <a:p>
                      <a:pPr algn="ctr"/>
                      <a:r>
                        <a:rPr lang="en-US" sz="1800" b="1" dirty="0">
                          <a:latin typeface="Arial" panose="020B0604020202020204" pitchFamily="34" charset="0"/>
                          <a:cs typeface="Arial" panose="020B0604020202020204" pitchFamily="34" charset="0"/>
                        </a:rPr>
                        <a:t>67-80%</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tcPr>
                </a:tc>
                <a:tc>
                  <a:txBody>
                    <a:bodyPr/>
                    <a:lstStyle/>
                    <a:p>
                      <a:pPr algn="ctr"/>
                      <a:r>
                        <a:rPr lang="en-US" sz="1800" dirty="0">
                          <a:latin typeface="Arial" panose="020B0604020202020204" pitchFamily="34" charset="0"/>
                          <a:cs typeface="Arial" panose="020B0604020202020204" pitchFamily="34" charset="0"/>
                        </a:rPr>
                        <a:t>&gt;37</a:t>
                      </a:r>
                    </a:p>
                  </a:txBody>
                  <a:tcPr anchor="ctr">
                    <a:lnL w="12700" cap="flat" cmpd="sng" algn="ctr">
                      <a:solidFill>
                        <a:schemeClr val="bg1">
                          <a:lumMod val="50000"/>
                        </a:schemeClr>
                      </a:solidFill>
                      <a:prstDash val="solid"/>
                      <a:round/>
                      <a:headEnd type="none" w="med" len="med"/>
                      <a:tailEnd type="none" w="med" len="med"/>
                    </a:lnL>
                  </a:tcPr>
                </a:tc>
                <a:tc>
                  <a:txBody>
                    <a:bodyPr/>
                    <a:lstStyle/>
                    <a:p>
                      <a:pPr algn="ctr"/>
                      <a:r>
                        <a:rPr lang="en-US" sz="1800" dirty="0">
                          <a:latin typeface="Arial" panose="020B0604020202020204" pitchFamily="34" charset="0"/>
                          <a:cs typeface="Arial" panose="020B0604020202020204" pitchFamily="34" charset="0"/>
                        </a:rPr>
                        <a:t>&gt;34</a:t>
                      </a:r>
                    </a:p>
                  </a:txBody>
                  <a:tcPr anchor="ctr"/>
                </a:tc>
                <a:tc>
                  <a:txBody>
                    <a:bodyPr/>
                    <a:lstStyle/>
                    <a:p>
                      <a:pPr algn="ctr"/>
                      <a:r>
                        <a:rPr lang="en-US" sz="1800" dirty="0">
                          <a:latin typeface="Arial" panose="020B0604020202020204" pitchFamily="34" charset="0"/>
                          <a:cs typeface="Arial" panose="020B0604020202020204" pitchFamily="34" charset="0"/>
                        </a:rPr>
                        <a:t>&gt;30</a:t>
                      </a:r>
                    </a:p>
                  </a:txBody>
                  <a:tcPr anchor="ctr"/>
                </a:tc>
                <a:tc>
                  <a:txBody>
                    <a:bodyPr/>
                    <a:lstStyle/>
                    <a:p>
                      <a:pPr algn="ctr"/>
                      <a:r>
                        <a:rPr lang="en-US" sz="1800" dirty="0">
                          <a:latin typeface="Arial" panose="020B0604020202020204" pitchFamily="34" charset="0"/>
                          <a:cs typeface="Arial" panose="020B0604020202020204" pitchFamily="34" charset="0"/>
                        </a:rPr>
                        <a:t>&gt;27</a:t>
                      </a:r>
                    </a:p>
                  </a:txBody>
                  <a:tcPr anchor="ctr"/>
                </a:tc>
                <a:tc>
                  <a:txBody>
                    <a:bodyPr/>
                    <a:lstStyle/>
                    <a:p>
                      <a:pPr algn="ctr"/>
                      <a:r>
                        <a:rPr lang="en-US" sz="1800" dirty="0">
                          <a:latin typeface="Arial" panose="020B0604020202020204" pitchFamily="34" charset="0"/>
                          <a:cs typeface="Arial" panose="020B0604020202020204" pitchFamily="34" charset="0"/>
                        </a:rPr>
                        <a:t>&gt;23</a:t>
                      </a:r>
                    </a:p>
                  </a:txBody>
                  <a:tcPr anchor="ctr"/>
                </a:tc>
                <a:tc>
                  <a:txBody>
                    <a:bodyPr/>
                    <a:lstStyle/>
                    <a:p>
                      <a:pPr algn="ctr"/>
                      <a:r>
                        <a:rPr lang="en-US" sz="1800" dirty="0">
                          <a:latin typeface="Arial" panose="020B0604020202020204" pitchFamily="34" charset="0"/>
                          <a:cs typeface="Arial" panose="020B0604020202020204" pitchFamily="34" charset="0"/>
                        </a:rPr>
                        <a:t>&gt;20</a:t>
                      </a:r>
                    </a:p>
                  </a:txBody>
                  <a:tcPr anchor="ctr"/>
                </a:tc>
                <a:tc>
                  <a:txBody>
                    <a:bodyPr/>
                    <a:lstStyle/>
                    <a:p>
                      <a:pPr algn="ctr"/>
                      <a:r>
                        <a:rPr lang="en-US" sz="1800" dirty="0">
                          <a:latin typeface="Arial" panose="020B0604020202020204" pitchFamily="34" charset="0"/>
                          <a:cs typeface="Arial" panose="020B0604020202020204" pitchFamily="34" charset="0"/>
                        </a:rPr>
                        <a:t>&gt;17</a:t>
                      </a:r>
                    </a:p>
                  </a:txBody>
                  <a:tcPr anchor="ctr">
                    <a:lnR w="12700" cap="flat" cmpd="sng" algn="ctr">
                      <a:solidFill>
                        <a:schemeClr val="bg1">
                          <a:lumMod val="50000"/>
                        </a:schemeClr>
                      </a:solidFill>
                      <a:prstDash val="solid"/>
                      <a:round/>
                      <a:headEnd type="none" w="med" len="med"/>
                      <a:tailEnd type="none" w="med" len="med"/>
                    </a:lnR>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tcPr>
                </a:tc>
                <a:extLst>
                  <a:ext uri="{0D108BD9-81ED-4DB2-BD59-A6C34878D82A}">
                    <a16:rowId xmlns:a16="http://schemas.microsoft.com/office/drawing/2014/main" val="10003"/>
                  </a:ext>
                </a:extLst>
              </a:tr>
              <a:tr h="134541">
                <a:tc>
                  <a:txBody>
                    <a:bodyPr/>
                    <a:lstStyle/>
                    <a:p>
                      <a:pPr algn="ctr"/>
                      <a:r>
                        <a:rPr lang="en-US" sz="1800" dirty="0">
                          <a:latin typeface="Arial" panose="020B0604020202020204" pitchFamily="34" charset="0"/>
                          <a:cs typeface="Arial" panose="020B0604020202020204" pitchFamily="34" charset="0"/>
                        </a:rPr>
                        <a:t>C</a:t>
                      </a:r>
                    </a:p>
                  </a:txBody>
                  <a:tcPr anchor="ctr">
                    <a:lnR w="12700" cap="flat" cmpd="sng" algn="ctr">
                      <a:solidFill>
                        <a:schemeClr val="bg1">
                          <a:lumMod val="50000"/>
                        </a:schemeClr>
                      </a:solidFill>
                      <a:prstDash val="solid"/>
                      <a:round/>
                      <a:headEnd type="none" w="med" len="med"/>
                      <a:tailEnd type="none" w="med" len="med"/>
                    </a:lnR>
                  </a:tcPr>
                </a:tc>
                <a:tc>
                  <a:txBody>
                    <a:bodyPr/>
                    <a:lstStyle/>
                    <a:p>
                      <a:pPr algn="ctr"/>
                      <a:r>
                        <a:rPr lang="en-US" sz="1800" b="1" dirty="0">
                          <a:latin typeface="Arial" panose="020B0604020202020204" pitchFamily="34" charset="0"/>
                          <a:cs typeface="Arial" panose="020B0604020202020204" pitchFamily="34" charset="0"/>
                        </a:rPr>
                        <a:t>50-67%</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tcPr>
                </a:tc>
                <a:tc>
                  <a:txBody>
                    <a:bodyPr/>
                    <a:lstStyle/>
                    <a:p>
                      <a:pPr algn="ctr"/>
                      <a:r>
                        <a:rPr lang="en-US" sz="1800" dirty="0">
                          <a:latin typeface="Arial" panose="020B0604020202020204" pitchFamily="34" charset="0"/>
                          <a:cs typeface="Arial" panose="020B0604020202020204" pitchFamily="34" charset="0"/>
                        </a:rPr>
                        <a:t>&gt;28</a:t>
                      </a:r>
                    </a:p>
                  </a:txBody>
                  <a:tcPr anchor="ctr">
                    <a:lnL w="12700" cap="flat" cmpd="sng" algn="ctr">
                      <a:solidFill>
                        <a:schemeClr val="bg1">
                          <a:lumMod val="50000"/>
                        </a:schemeClr>
                      </a:solidFill>
                      <a:prstDash val="solid"/>
                      <a:round/>
                      <a:headEnd type="none" w="med" len="med"/>
                      <a:tailEnd type="none" w="med" len="med"/>
                    </a:lnL>
                  </a:tcPr>
                </a:tc>
                <a:tc>
                  <a:txBody>
                    <a:bodyPr/>
                    <a:lstStyle/>
                    <a:p>
                      <a:pPr algn="ctr"/>
                      <a:r>
                        <a:rPr lang="en-US" sz="1800" dirty="0">
                          <a:latin typeface="Arial" panose="020B0604020202020204" pitchFamily="34" charset="0"/>
                          <a:cs typeface="Arial" panose="020B0604020202020204" pitchFamily="34" charset="0"/>
                        </a:rPr>
                        <a:t>&gt;25</a:t>
                      </a:r>
                    </a:p>
                  </a:txBody>
                  <a:tcPr anchor="ctr"/>
                </a:tc>
                <a:tc>
                  <a:txBody>
                    <a:bodyPr/>
                    <a:lstStyle/>
                    <a:p>
                      <a:pPr algn="ctr"/>
                      <a:r>
                        <a:rPr lang="en-US" sz="1800" dirty="0">
                          <a:latin typeface="Arial" panose="020B0604020202020204" pitchFamily="34" charset="0"/>
                          <a:cs typeface="Arial" panose="020B0604020202020204" pitchFamily="34" charset="0"/>
                        </a:rPr>
                        <a:t>&gt;23</a:t>
                      </a:r>
                    </a:p>
                  </a:txBody>
                  <a:tcPr anchor="ctr"/>
                </a:tc>
                <a:tc>
                  <a:txBody>
                    <a:bodyPr/>
                    <a:lstStyle/>
                    <a:p>
                      <a:pPr algn="ctr"/>
                      <a:r>
                        <a:rPr lang="en-US" sz="1800" dirty="0">
                          <a:latin typeface="Arial" panose="020B0604020202020204" pitchFamily="34" charset="0"/>
                          <a:cs typeface="Arial" panose="020B0604020202020204" pitchFamily="34" charset="0"/>
                        </a:rPr>
                        <a:t>&gt;20</a:t>
                      </a:r>
                    </a:p>
                  </a:txBody>
                  <a:tcPr anchor="ctr"/>
                </a:tc>
                <a:tc>
                  <a:txBody>
                    <a:bodyPr/>
                    <a:lstStyle/>
                    <a:p>
                      <a:pPr algn="ctr"/>
                      <a:r>
                        <a:rPr lang="en-US" sz="1800" dirty="0">
                          <a:latin typeface="Arial" panose="020B0604020202020204" pitchFamily="34" charset="0"/>
                          <a:cs typeface="Arial" panose="020B0604020202020204" pitchFamily="34" charset="0"/>
                        </a:rPr>
                        <a:t>&gt;18</a:t>
                      </a:r>
                    </a:p>
                  </a:txBody>
                  <a:tcPr anchor="ctr"/>
                </a:tc>
                <a:tc>
                  <a:txBody>
                    <a:bodyPr/>
                    <a:lstStyle/>
                    <a:p>
                      <a:pPr algn="ctr"/>
                      <a:r>
                        <a:rPr lang="en-US" sz="1800" dirty="0">
                          <a:latin typeface="Arial" panose="020B0604020202020204" pitchFamily="34" charset="0"/>
                          <a:cs typeface="Arial" panose="020B0604020202020204" pitchFamily="34" charset="0"/>
                        </a:rPr>
                        <a:t>&gt;15</a:t>
                      </a:r>
                    </a:p>
                  </a:txBody>
                  <a:tcPr anchor="ctr"/>
                </a:tc>
                <a:tc>
                  <a:txBody>
                    <a:bodyPr/>
                    <a:lstStyle/>
                    <a:p>
                      <a:pPr algn="ctr"/>
                      <a:r>
                        <a:rPr lang="en-US" sz="1800" dirty="0">
                          <a:latin typeface="Arial" panose="020B0604020202020204" pitchFamily="34" charset="0"/>
                          <a:cs typeface="Arial" panose="020B0604020202020204" pitchFamily="34" charset="0"/>
                        </a:rPr>
                        <a:t>&gt;13</a:t>
                      </a:r>
                    </a:p>
                  </a:txBody>
                  <a:tcPr anchor="ctr">
                    <a:lnR w="12700" cap="flat" cmpd="sng" algn="ctr">
                      <a:solidFill>
                        <a:schemeClr val="bg1">
                          <a:lumMod val="50000"/>
                        </a:schemeClr>
                      </a:solidFill>
                      <a:prstDash val="solid"/>
                      <a:round/>
                      <a:headEnd type="none" w="med" len="med"/>
                      <a:tailEnd type="none" w="med" len="med"/>
                    </a:lnR>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tcPr>
                </a:tc>
                <a:extLst>
                  <a:ext uri="{0D108BD9-81ED-4DB2-BD59-A6C34878D82A}">
                    <a16:rowId xmlns:a16="http://schemas.microsoft.com/office/drawing/2014/main" val="10004"/>
                  </a:ext>
                </a:extLst>
              </a:tr>
              <a:tr h="370840">
                <a:tc>
                  <a:txBody>
                    <a:bodyPr/>
                    <a:lstStyle/>
                    <a:p>
                      <a:pPr algn="ctr"/>
                      <a:r>
                        <a:rPr lang="en-US" sz="1800" dirty="0">
                          <a:latin typeface="Arial" panose="020B0604020202020204" pitchFamily="34" charset="0"/>
                          <a:cs typeface="Arial" panose="020B0604020202020204" pitchFamily="34" charset="0"/>
                        </a:rPr>
                        <a:t>D</a:t>
                      </a:r>
                    </a:p>
                  </a:txBody>
                  <a:tcPr anchor="ctr">
                    <a:lnR w="12700" cap="flat" cmpd="sng" algn="ctr">
                      <a:solidFill>
                        <a:schemeClr val="bg1">
                          <a:lumMod val="50000"/>
                        </a:schemeClr>
                      </a:solidFill>
                      <a:prstDash val="solid"/>
                      <a:round/>
                      <a:headEnd type="none" w="med" len="med"/>
                      <a:tailEnd type="none" w="med" len="med"/>
                    </a:lnR>
                  </a:tcPr>
                </a:tc>
                <a:tc>
                  <a:txBody>
                    <a:bodyPr/>
                    <a:lstStyle/>
                    <a:p>
                      <a:pPr algn="ctr"/>
                      <a:r>
                        <a:rPr lang="en-US" sz="1800" b="1" dirty="0">
                          <a:latin typeface="Arial" panose="020B0604020202020204" pitchFamily="34" charset="0"/>
                          <a:cs typeface="Arial" panose="020B0604020202020204" pitchFamily="34" charset="0"/>
                        </a:rPr>
                        <a:t>40-50%</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tcPr>
                </a:tc>
                <a:tc>
                  <a:txBody>
                    <a:bodyPr/>
                    <a:lstStyle/>
                    <a:p>
                      <a:pPr algn="ctr"/>
                      <a:r>
                        <a:rPr lang="en-US" sz="1800" dirty="0">
                          <a:latin typeface="Arial" panose="020B0604020202020204" pitchFamily="34" charset="0"/>
                          <a:cs typeface="Arial" panose="020B0604020202020204" pitchFamily="34" charset="0"/>
                        </a:rPr>
                        <a:t>&gt;22</a:t>
                      </a:r>
                    </a:p>
                  </a:txBody>
                  <a:tcPr anchor="ctr">
                    <a:lnL w="12700" cap="flat" cmpd="sng" algn="ctr">
                      <a:solidFill>
                        <a:schemeClr val="bg1">
                          <a:lumMod val="50000"/>
                        </a:schemeClr>
                      </a:solidFill>
                      <a:prstDash val="solid"/>
                      <a:round/>
                      <a:headEnd type="none" w="med" len="med"/>
                      <a:tailEnd type="none" w="med" len="med"/>
                    </a:lnL>
                  </a:tcPr>
                </a:tc>
                <a:tc>
                  <a:txBody>
                    <a:bodyPr/>
                    <a:lstStyle/>
                    <a:p>
                      <a:pPr algn="ctr"/>
                      <a:r>
                        <a:rPr lang="en-US" sz="1800" dirty="0">
                          <a:latin typeface="Arial" panose="020B0604020202020204" pitchFamily="34" charset="0"/>
                          <a:cs typeface="Arial" panose="020B0604020202020204" pitchFamily="34" charset="0"/>
                        </a:rPr>
                        <a:t>&gt;20</a:t>
                      </a:r>
                    </a:p>
                  </a:txBody>
                  <a:tcPr anchor="ctr"/>
                </a:tc>
                <a:tc>
                  <a:txBody>
                    <a:bodyPr/>
                    <a:lstStyle/>
                    <a:p>
                      <a:pPr algn="ctr"/>
                      <a:r>
                        <a:rPr lang="en-US" sz="1800" dirty="0">
                          <a:latin typeface="Arial" panose="020B0604020202020204" pitchFamily="34" charset="0"/>
                          <a:cs typeface="Arial" panose="020B0604020202020204" pitchFamily="34" charset="0"/>
                        </a:rPr>
                        <a:t>&gt;18</a:t>
                      </a:r>
                    </a:p>
                  </a:txBody>
                  <a:tcPr anchor="ctr"/>
                </a:tc>
                <a:tc>
                  <a:txBody>
                    <a:bodyPr/>
                    <a:lstStyle/>
                    <a:p>
                      <a:pPr algn="ctr"/>
                      <a:r>
                        <a:rPr lang="en-US" sz="1800" dirty="0">
                          <a:latin typeface="Arial" panose="020B0604020202020204" pitchFamily="34" charset="0"/>
                          <a:cs typeface="Arial" panose="020B0604020202020204" pitchFamily="34" charset="0"/>
                        </a:rPr>
                        <a:t>&gt;16</a:t>
                      </a:r>
                    </a:p>
                  </a:txBody>
                  <a:tcPr anchor="ctr"/>
                </a:tc>
                <a:tc>
                  <a:txBody>
                    <a:bodyPr/>
                    <a:lstStyle/>
                    <a:p>
                      <a:pPr algn="ctr"/>
                      <a:r>
                        <a:rPr lang="en-US" sz="1800" dirty="0">
                          <a:latin typeface="Arial" panose="020B0604020202020204" pitchFamily="34" charset="0"/>
                          <a:cs typeface="Arial" panose="020B0604020202020204" pitchFamily="34" charset="0"/>
                        </a:rPr>
                        <a:t>&gt;14</a:t>
                      </a:r>
                    </a:p>
                  </a:txBody>
                  <a:tcPr anchor="ctr"/>
                </a:tc>
                <a:tc>
                  <a:txBody>
                    <a:bodyPr/>
                    <a:lstStyle/>
                    <a:p>
                      <a:pPr algn="ctr"/>
                      <a:r>
                        <a:rPr lang="en-US" sz="1800" dirty="0">
                          <a:latin typeface="Arial" panose="020B0604020202020204" pitchFamily="34" charset="0"/>
                          <a:cs typeface="Arial" panose="020B0604020202020204" pitchFamily="34" charset="0"/>
                        </a:rPr>
                        <a:t>&gt;12</a:t>
                      </a:r>
                    </a:p>
                  </a:txBody>
                  <a:tcPr anchor="ctr"/>
                </a:tc>
                <a:tc>
                  <a:txBody>
                    <a:bodyPr/>
                    <a:lstStyle/>
                    <a:p>
                      <a:pPr algn="ctr"/>
                      <a:r>
                        <a:rPr lang="en-US" sz="1800" dirty="0">
                          <a:latin typeface="Arial" panose="020B0604020202020204" pitchFamily="34" charset="0"/>
                          <a:cs typeface="Arial" panose="020B0604020202020204" pitchFamily="34" charset="0"/>
                        </a:rPr>
                        <a:t>&gt;10</a:t>
                      </a:r>
                    </a:p>
                  </a:txBody>
                  <a:tcPr anchor="ctr">
                    <a:lnR w="12700" cap="flat" cmpd="sng" algn="ctr">
                      <a:solidFill>
                        <a:schemeClr val="bg1">
                          <a:lumMod val="50000"/>
                        </a:schemeClr>
                      </a:solidFill>
                      <a:prstDash val="solid"/>
                      <a:round/>
                      <a:headEnd type="none" w="med" len="med"/>
                      <a:tailEnd type="none" w="med" len="med"/>
                    </a:lnR>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tcPr>
                </a:tc>
                <a:extLst>
                  <a:ext uri="{0D108BD9-81ED-4DB2-BD59-A6C34878D82A}">
                    <a16:rowId xmlns:a16="http://schemas.microsoft.com/office/drawing/2014/main" val="10005"/>
                  </a:ext>
                </a:extLst>
              </a:tr>
              <a:tr h="370840">
                <a:tc>
                  <a:txBody>
                    <a:bodyPr/>
                    <a:lstStyle/>
                    <a:p>
                      <a:pPr algn="ctr"/>
                      <a:r>
                        <a:rPr lang="en-US" sz="1800" dirty="0">
                          <a:latin typeface="Arial" panose="020B0604020202020204" pitchFamily="34" charset="0"/>
                          <a:cs typeface="Arial" panose="020B0604020202020204" pitchFamily="34" charset="0"/>
                        </a:rPr>
                        <a:t>E</a:t>
                      </a:r>
                    </a:p>
                  </a:txBody>
                  <a:tcPr anchor="ctr">
                    <a:lnR w="12700" cap="flat" cmpd="sng" algn="ctr">
                      <a:solidFill>
                        <a:schemeClr val="bg1">
                          <a:lumMod val="50000"/>
                        </a:schemeClr>
                      </a:solidFill>
                      <a:prstDash val="solid"/>
                      <a:round/>
                      <a:headEnd type="none" w="med" len="med"/>
                      <a:tailEnd type="none" w="med" len="med"/>
                    </a:lnR>
                  </a:tcPr>
                </a:tc>
                <a:tc>
                  <a:txBody>
                    <a:bodyPr/>
                    <a:lstStyle/>
                    <a:p>
                      <a:pPr algn="ctr"/>
                      <a:r>
                        <a:rPr lang="en-US" sz="1800" b="1" dirty="0">
                          <a:latin typeface="Arial" panose="020B0604020202020204" pitchFamily="34" charset="0"/>
                          <a:cs typeface="Arial" panose="020B0604020202020204" pitchFamily="34" charset="0"/>
                        </a:rPr>
                        <a:t>30-40%</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tcPr>
                </a:tc>
                <a:tc>
                  <a:txBody>
                    <a:bodyPr/>
                    <a:lstStyle/>
                    <a:p>
                      <a:pPr algn="ctr"/>
                      <a:r>
                        <a:rPr lang="en-US" sz="1800" dirty="0">
                          <a:latin typeface="Arial" panose="020B0604020202020204" pitchFamily="34" charset="0"/>
                          <a:cs typeface="Arial" panose="020B0604020202020204" pitchFamily="34" charset="0"/>
                        </a:rPr>
                        <a:t>&gt;17</a:t>
                      </a:r>
                    </a:p>
                  </a:txBody>
                  <a:tcPr anchor="ctr">
                    <a:lnL w="12700" cap="flat" cmpd="sng" algn="ctr">
                      <a:solidFill>
                        <a:schemeClr val="bg1">
                          <a:lumMod val="50000"/>
                        </a:schemeClr>
                      </a:solidFill>
                      <a:prstDash val="solid"/>
                      <a:round/>
                      <a:headEnd type="none" w="med" len="med"/>
                      <a:tailEnd type="none" w="med" len="med"/>
                    </a:lnL>
                  </a:tcPr>
                </a:tc>
                <a:tc>
                  <a:txBody>
                    <a:bodyPr/>
                    <a:lstStyle/>
                    <a:p>
                      <a:pPr algn="ctr"/>
                      <a:r>
                        <a:rPr lang="en-US" sz="1800" dirty="0">
                          <a:latin typeface="Arial" panose="020B0604020202020204" pitchFamily="34" charset="0"/>
                          <a:cs typeface="Arial" panose="020B0604020202020204" pitchFamily="34" charset="0"/>
                        </a:rPr>
                        <a:t>&gt;15</a:t>
                      </a:r>
                    </a:p>
                  </a:txBody>
                  <a:tcPr anchor="ctr"/>
                </a:tc>
                <a:tc>
                  <a:txBody>
                    <a:bodyPr/>
                    <a:lstStyle/>
                    <a:p>
                      <a:pPr algn="ctr"/>
                      <a:r>
                        <a:rPr lang="en-US" sz="1800" dirty="0">
                          <a:latin typeface="Arial" panose="020B0604020202020204" pitchFamily="34" charset="0"/>
                          <a:cs typeface="Arial" panose="020B0604020202020204" pitchFamily="34" charset="0"/>
                        </a:rPr>
                        <a:t>&gt;14</a:t>
                      </a:r>
                    </a:p>
                  </a:txBody>
                  <a:tcPr anchor="ctr"/>
                </a:tc>
                <a:tc>
                  <a:txBody>
                    <a:bodyPr/>
                    <a:lstStyle/>
                    <a:p>
                      <a:pPr algn="ctr"/>
                      <a:r>
                        <a:rPr lang="en-US" sz="1800" dirty="0">
                          <a:latin typeface="Arial" panose="020B0604020202020204" pitchFamily="34" charset="0"/>
                          <a:cs typeface="Arial" panose="020B0604020202020204" pitchFamily="34" charset="0"/>
                        </a:rPr>
                        <a:t>&gt;12</a:t>
                      </a:r>
                    </a:p>
                  </a:txBody>
                  <a:tcPr anchor="ctr"/>
                </a:tc>
                <a:tc>
                  <a:txBody>
                    <a:bodyPr/>
                    <a:lstStyle/>
                    <a:p>
                      <a:pPr algn="ctr"/>
                      <a:r>
                        <a:rPr lang="en-US" sz="1800" dirty="0">
                          <a:latin typeface="Arial" panose="020B0604020202020204" pitchFamily="34" charset="0"/>
                          <a:cs typeface="Arial" panose="020B0604020202020204" pitchFamily="34" charset="0"/>
                        </a:rPr>
                        <a:t>&gt;11</a:t>
                      </a:r>
                    </a:p>
                  </a:txBody>
                  <a:tcPr anchor="ctr"/>
                </a:tc>
                <a:tc>
                  <a:txBody>
                    <a:bodyPr/>
                    <a:lstStyle/>
                    <a:p>
                      <a:pPr algn="ctr"/>
                      <a:r>
                        <a:rPr lang="en-US" sz="1800" dirty="0">
                          <a:latin typeface="Arial" panose="020B0604020202020204" pitchFamily="34" charset="0"/>
                          <a:cs typeface="Arial" panose="020B0604020202020204" pitchFamily="34" charset="0"/>
                        </a:rPr>
                        <a:t>&gt;9</a:t>
                      </a:r>
                    </a:p>
                  </a:txBody>
                  <a:tcPr anchor="ctr"/>
                </a:tc>
                <a:tc>
                  <a:txBody>
                    <a:bodyPr/>
                    <a:lstStyle/>
                    <a:p>
                      <a:pPr algn="ctr"/>
                      <a:r>
                        <a:rPr lang="en-US" sz="1800" dirty="0">
                          <a:latin typeface="Arial" panose="020B0604020202020204" pitchFamily="34" charset="0"/>
                          <a:cs typeface="Arial" panose="020B0604020202020204" pitchFamily="34" charset="0"/>
                        </a:rPr>
                        <a:t>&gt;8</a:t>
                      </a:r>
                    </a:p>
                  </a:txBody>
                  <a:tcPr anchor="ctr">
                    <a:lnR w="12700" cap="flat" cmpd="sng" algn="ctr">
                      <a:solidFill>
                        <a:schemeClr val="bg1">
                          <a:lumMod val="50000"/>
                        </a:schemeClr>
                      </a:solidFill>
                      <a:prstDash val="solid"/>
                      <a:round/>
                      <a:headEnd type="none" w="med" len="med"/>
                      <a:tailEnd type="none" w="med" len="med"/>
                    </a:lnR>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tcPr>
                </a:tc>
                <a:extLst>
                  <a:ext uri="{0D108BD9-81ED-4DB2-BD59-A6C34878D82A}">
                    <a16:rowId xmlns:a16="http://schemas.microsoft.com/office/drawing/2014/main" val="10006"/>
                  </a:ext>
                </a:extLst>
              </a:tr>
              <a:tr h="370840">
                <a:tc>
                  <a:txBody>
                    <a:bodyPr/>
                    <a:lstStyle/>
                    <a:p>
                      <a:pPr algn="ctr"/>
                      <a:r>
                        <a:rPr lang="en-US" sz="1800" dirty="0">
                          <a:latin typeface="Arial" panose="020B0604020202020204" pitchFamily="34" charset="0"/>
                          <a:cs typeface="Arial" panose="020B0604020202020204" pitchFamily="34" charset="0"/>
                        </a:rPr>
                        <a:t>F</a:t>
                      </a:r>
                    </a:p>
                  </a:txBody>
                  <a:tcPr anchor="ctr">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tcPr>
                </a:tc>
                <a:tc>
                  <a:txBody>
                    <a:bodyPr/>
                    <a:lstStyle/>
                    <a:p>
                      <a:pPr algn="ctr"/>
                      <a:r>
                        <a:rPr lang="en-US" sz="1800" b="1" dirty="0">
                          <a:latin typeface="Arial" panose="020B0604020202020204" pitchFamily="34" charset="0"/>
                          <a:cs typeface="Arial" panose="020B0604020202020204" pitchFamily="34" charset="0"/>
                        </a:rPr>
                        <a:t>&lt; 30%</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tcPr>
                </a:tc>
                <a:tc>
                  <a:txBody>
                    <a:bodyPr/>
                    <a:lstStyle/>
                    <a:p>
                      <a:pPr algn="ctr"/>
                      <a:r>
                        <a:rPr lang="en-US" sz="1800" dirty="0">
                          <a:latin typeface="Arial" panose="020B0604020202020204" pitchFamily="34" charset="0"/>
                          <a:cs typeface="Arial" panose="020B0604020202020204" pitchFamily="34" charset="0"/>
                        </a:rPr>
                        <a:t>≤17</a:t>
                      </a:r>
                    </a:p>
                  </a:txBody>
                  <a:tcPr anchor="ctr">
                    <a:lnL w="12700" cap="flat" cmpd="sng" algn="ctr">
                      <a:solidFill>
                        <a:schemeClr val="bg1">
                          <a:lumMod val="50000"/>
                        </a:schemeClr>
                      </a:solidFill>
                      <a:prstDash val="solid"/>
                      <a:round/>
                      <a:headEnd type="none" w="med" len="med"/>
                      <a:tailEnd type="none" w="med" len="med"/>
                    </a:lnL>
                    <a:lnB w="12700" cap="flat" cmpd="sng" algn="ctr">
                      <a:solidFill>
                        <a:schemeClr val="bg1">
                          <a:lumMod val="50000"/>
                        </a:schemeClr>
                      </a:solidFill>
                      <a:prstDash val="solid"/>
                      <a:round/>
                      <a:headEnd type="none" w="med" len="med"/>
                      <a:tailEnd type="none" w="med" len="med"/>
                    </a:lnB>
                  </a:tcPr>
                </a:tc>
                <a:tc>
                  <a:txBody>
                    <a:bodyPr/>
                    <a:lstStyle/>
                    <a:p>
                      <a:pPr algn="ctr"/>
                      <a:r>
                        <a:rPr lang="en-US" sz="1800" dirty="0">
                          <a:latin typeface="Arial" panose="020B0604020202020204" pitchFamily="34" charset="0"/>
                          <a:cs typeface="Arial" panose="020B0604020202020204" pitchFamily="34" charset="0"/>
                        </a:rPr>
                        <a:t>≤15</a:t>
                      </a:r>
                    </a:p>
                  </a:txBody>
                  <a:tcPr anchor="ctr">
                    <a:lnB w="12700" cap="flat" cmpd="sng" algn="ctr">
                      <a:solidFill>
                        <a:schemeClr val="bg1">
                          <a:lumMod val="50000"/>
                        </a:schemeClr>
                      </a:solidFill>
                      <a:prstDash val="solid"/>
                      <a:round/>
                      <a:headEnd type="none" w="med" len="med"/>
                      <a:tailEnd type="none" w="med" len="med"/>
                    </a:lnB>
                  </a:tcPr>
                </a:tc>
                <a:tc>
                  <a:txBody>
                    <a:bodyPr/>
                    <a:lstStyle/>
                    <a:p>
                      <a:pPr algn="ctr"/>
                      <a:r>
                        <a:rPr lang="en-US" sz="1800" dirty="0">
                          <a:latin typeface="Arial" panose="020B0604020202020204" pitchFamily="34" charset="0"/>
                          <a:cs typeface="Arial" panose="020B0604020202020204" pitchFamily="34" charset="0"/>
                        </a:rPr>
                        <a:t>≤14</a:t>
                      </a:r>
                    </a:p>
                  </a:txBody>
                  <a:tcPr anchor="ctr">
                    <a:lnB w="12700" cap="flat" cmpd="sng" algn="ctr">
                      <a:solidFill>
                        <a:schemeClr val="bg1">
                          <a:lumMod val="50000"/>
                        </a:schemeClr>
                      </a:solidFill>
                      <a:prstDash val="solid"/>
                      <a:round/>
                      <a:headEnd type="none" w="med" len="med"/>
                      <a:tailEnd type="none" w="med" len="med"/>
                    </a:lnB>
                  </a:tcPr>
                </a:tc>
                <a:tc>
                  <a:txBody>
                    <a:bodyPr/>
                    <a:lstStyle/>
                    <a:p>
                      <a:pPr algn="ctr"/>
                      <a:r>
                        <a:rPr lang="en-US" sz="1800" dirty="0">
                          <a:latin typeface="Arial" panose="020B0604020202020204" pitchFamily="34" charset="0"/>
                          <a:cs typeface="Arial" panose="020B0604020202020204" pitchFamily="34" charset="0"/>
                        </a:rPr>
                        <a:t>≤12</a:t>
                      </a:r>
                    </a:p>
                  </a:txBody>
                  <a:tcPr anchor="ctr">
                    <a:lnB w="12700" cap="flat" cmpd="sng" algn="ctr">
                      <a:solidFill>
                        <a:schemeClr val="bg1">
                          <a:lumMod val="50000"/>
                        </a:schemeClr>
                      </a:solidFill>
                      <a:prstDash val="solid"/>
                      <a:round/>
                      <a:headEnd type="none" w="med" len="med"/>
                      <a:tailEnd type="none" w="med" len="med"/>
                    </a:lnB>
                  </a:tcPr>
                </a:tc>
                <a:tc>
                  <a:txBody>
                    <a:bodyPr/>
                    <a:lstStyle/>
                    <a:p>
                      <a:pPr algn="ctr"/>
                      <a:r>
                        <a:rPr lang="en-US" sz="1800" dirty="0">
                          <a:latin typeface="Arial" panose="020B0604020202020204" pitchFamily="34" charset="0"/>
                          <a:cs typeface="Arial" panose="020B0604020202020204" pitchFamily="34" charset="0"/>
                        </a:rPr>
                        <a:t>≤11</a:t>
                      </a:r>
                    </a:p>
                  </a:txBody>
                  <a:tcPr anchor="ctr">
                    <a:lnB w="12700" cap="flat" cmpd="sng" algn="ctr">
                      <a:solidFill>
                        <a:schemeClr val="bg1">
                          <a:lumMod val="50000"/>
                        </a:schemeClr>
                      </a:solidFill>
                      <a:prstDash val="solid"/>
                      <a:round/>
                      <a:headEnd type="none" w="med" len="med"/>
                      <a:tailEnd type="none" w="med" len="med"/>
                    </a:lnB>
                  </a:tcPr>
                </a:tc>
                <a:tc>
                  <a:txBody>
                    <a:bodyPr/>
                    <a:lstStyle/>
                    <a:p>
                      <a:pPr algn="ctr"/>
                      <a:r>
                        <a:rPr lang="en-US" sz="1800" dirty="0">
                          <a:latin typeface="Arial" panose="020B0604020202020204" pitchFamily="34" charset="0"/>
                          <a:cs typeface="Arial" panose="020B0604020202020204" pitchFamily="34" charset="0"/>
                        </a:rPr>
                        <a:t>≤9</a:t>
                      </a:r>
                    </a:p>
                  </a:txBody>
                  <a:tcPr anchor="ctr">
                    <a:lnB w="12700" cap="flat" cmpd="sng" algn="ctr">
                      <a:solidFill>
                        <a:schemeClr val="bg1">
                          <a:lumMod val="50000"/>
                        </a:schemeClr>
                      </a:solidFill>
                      <a:prstDash val="solid"/>
                      <a:round/>
                      <a:headEnd type="none" w="med" len="med"/>
                      <a:tailEnd type="none" w="med" len="med"/>
                    </a:lnB>
                  </a:tcPr>
                </a:tc>
                <a:tc>
                  <a:txBody>
                    <a:bodyPr/>
                    <a:lstStyle/>
                    <a:p>
                      <a:pPr algn="ctr"/>
                      <a:r>
                        <a:rPr lang="en-US" sz="1800" dirty="0">
                          <a:latin typeface="Arial" panose="020B0604020202020204" pitchFamily="34" charset="0"/>
                          <a:cs typeface="Arial" panose="020B0604020202020204" pitchFamily="34" charset="0"/>
                        </a:rPr>
                        <a:t>≤8</a:t>
                      </a:r>
                    </a:p>
                  </a:txBody>
                  <a:tcPr anchor="ctr">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bg1">
                          <a:lumMod val="50000"/>
                        </a:schemeClr>
                      </a:solidFill>
                      <a:prstDash val="solid"/>
                      <a:round/>
                      <a:headEnd type="none" w="med" len="med"/>
                      <a:tailEnd type="none" w="med" len="med"/>
                    </a:lnL>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pPr algn="ctr"/>
                      <a:r>
                        <a:rPr lang="en-US" sz="1800" dirty="0">
                          <a:latin typeface="Arial" panose="020B0604020202020204" pitchFamily="34" charset="0"/>
                          <a:cs typeface="Arial" panose="020B0604020202020204" pitchFamily="34" charset="0"/>
                        </a:rPr>
                        <a:t>F</a:t>
                      </a:r>
                    </a:p>
                  </a:txBody>
                  <a:tcPr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tcPr>
                </a:tc>
                <a:tc>
                  <a:txBody>
                    <a:bodyPr/>
                    <a:lstStyle/>
                    <a:p>
                      <a:pPr algn="ctr"/>
                      <a:r>
                        <a:rPr lang="en-US" sz="1800" b="1" dirty="0">
                          <a:latin typeface="Arial" panose="020B0604020202020204" pitchFamily="34" charset="0"/>
                          <a:cs typeface="Arial" panose="020B0604020202020204" pitchFamily="34" charset="0"/>
                        </a:rPr>
                        <a:t>any</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tcPr>
                </a:tc>
                <a:tc gridSpan="7">
                  <a:txBody>
                    <a:bodyPr/>
                    <a:lstStyle/>
                    <a:p>
                      <a:pPr algn="ctr"/>
                      <a:r>
                        <a:rPr lang="en-US" sz="1800" dirty="0">
                          <a:latin typeface="Arial" panose="020B0604020202020204" pitchFamily="34" charset="0"/>
                          <a:cs typeface="Arial" panose="020B0604020202020204" pitchFamily="34" charset="0"/>
                        </a:rPr>
                        <a:t>any</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800" dirty="0">
                          <a:latin typeface="Arial" panose="020B0604020202020204" pitchFamily="34" charset="0"/>
                          <a:cs typeface="Arial" panose="020B0604020202020204" pitchFamily="34" charset="0"/>
                        </a:rPr>
                        <a:t>&gt; 1.0</a:t>
                      </a:r>
                    </a:p>
                  </a:txBody>
                  <a:tcPr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10008"/>
                  </a:ext>
                </a:extLst>
              </a:tr>
            </a:tbl>
          </a:graphicData>
        </a:graphic>
      </p:graphicFrame>
      <p:sp>
        <p:nvSpPr>
          <p:cNvPr id="4" name="TextBox 3">
            <a:extLst>
              <a:ext uri="{FF2B5EF4-FFF2-40B4-BE49-F238E27FC236}">
                <a16:creationId xmlns:a16="http://schemas.microsoft.com/office/drawing/2014/main" id="{4898D685-E52F-A9EA-F48C-C8E93520D405}"/>
              </a:ext>
            </a:extLst>
          </p:cNvPr>
          <p:cNvSpPr txBox="1"/>
          <p:nvPr/>
        </p:nvSpPr>
        <p:spPr>
          <a:xfrm>
            <a:off x="1089084" y="1494784"/>
            <a:ext cx="9642175" cy="369332"/>
          </a:xfrm>
          <a:prstGeom prst="rect">
            <a:avLst/>
          </a:prstGeom>
          <a:noFill/>
        </p:spPr>
        <p:txBody>
          <a:bodyPr wrap="square">
            <a:spAutoFit/>
          </a:bodyPr>
          <a:lstStyle/>
          <a:p>
            <a:r>
              <a:rPr lang="en-US" b="1" dirty="0"/>
              <a:t>Service measure: Travel Speed (mi/h) as a percentage of base free-flow speed (BFFS)</a:t>
            </a:r>
          </a:p>
        </p:txBody>
      </p:sp>
    </p:spTree>
    <p:extLst>
      <p:ext uri="{BB962C8B-B14F-4D97-AF65-F5344CB8AC3E}">
        <p14:creationId xmlns:p14="http://schemas.microsoft.com/office/powerpoint/2010/main" val="2968364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549269C-BB71-4E48-AB54-B05282CE379A}"/>
              </a:ext>
            </a:extLst>
          </p:cNvPr>
          <p:cNvSpPr>
            <a:spLocks noGrp="1"/>
          </p:cNvSpPr>
          <p:nvPr>
            <p:ph type="sldNum" sz="quarter" idx="12"/>
          </p:nvPr>
        </p:nvSpPr>
        <p:spPr/>
        <p:txBody>
          <a:bodyPr/>
          <a:lstStyle/>
          <a:p>
            <a:fld id="{51238FAE-B189-440B-8AFA-85D97C10EA2D}" type="slidenum">
              <a:rPr lang="en-US" sz="1400" smtClean="0">
                <a:latin typeface="+mn-lt"/>
              </a:rPr>
              <a:pPr/>
              <a:t>19</a:t>
            </a:fld>
            <a:endParaRPr lang="en-US" sz="1400" dirty="0">
              <a:latin typeface="+mn-lt"/>
            </a:endParaRPr>
          </a:p>
        </p:txBody>
      </p:sp>
      <p:sp>
        <p:nvSpPr>
          <p:cNvPr id="2" name="Title 1">
            <a:extLst>
              <a:ext uri="{FF2B5EF4-FFF2-40B4-BE49-F238E27FC236}">
                <a16:creationId xmlns:a16="http://schemas.microsoft.com/office/drawing/2014/main" id="{74B8BC54-707E-446B-B487-19886769802D}"/>
              </a:ext>
            </a:extLst>
          </p:cNvPr>
          <p:cNvSpPr>
            <a:spLocks noGrp="1"/>
          </p:cNvSpPr>
          <p:nvPr>
            <p:ph type="title"/>
          </p:nvPr>
        </p:nvSpPr>
        <p:spPr/>
        <p:txBody>
          <a:bodyPr/>
          <a:lstStyle/>
          <a:p>
            <a:r>
              <a:rPr lang="en-US" altLang="en-US" dirty="0"/>
              <a:t>Limitations</a:t>
            </a:r>
            <a:endParaRPr lang="en-US" dirty="0"/>
          </a:p>
        </p:txBody>
      </p:sp>
      <p:sp>
        <p:nvSpPr>
          <p:cNvPr id="5" name="Text Placeholder 4">
            <a:extLst>
              <a:ext uri="{FF2B5EF4-FFF2-40B4-BE49-F238E27FC236}">
                <a16:creationId xmlns:a16="http://schemas.microsoft.com/office/drawing/2014/main" id="{C5285FBA-3720-4761-BB7F-9B007D86EC37}"/>
              </a:ext>
            </a:extLst>
          </p:cNvPr>
          <p:cNvSpPr>
            <a:spLocks noGrp="1"/>
          </p:cNvSpPr>
          <p:nvPr>
            <p:ph type="body" sz="quarter" idx="14"/>
          </p:nvPr>
        </p:nvSpPr>
        <p:spPr/>
        <p:txBody>
          <a:bodyPr/>
          <a:lstStyle/>
          <a:p>
            <a:r>
              <a:rPr lang="en-US" dirty="0"/>
              <a:t>URBAN STREET SEGMENTS</a:t>
            </a:r>
          </a:p>
          <a:p>
            <a:endParaRPr lang="en-US" dirty="0"/>
          </a:p>
        </p:txBody>
      </p:sp>
      <p:sp>
        <p:nvSpPr>
          <p:cNvPr id="6" name="Text Placeholder 5">
            <a:extLst>
              <a:ext uri="{FF2B5EF4-FFF2-40B4-BE49-F238E27FC236}">
                <a16:creationId xmlns:a16="http://schemas.microsoft.com/office/drawing/2014/main" id="{1F7D0934-45C7-4C9E-98EB-FCB799839C29}"/>
              </a:ext>
            </a:extLst>
          </p:cNvPr>
          <p:cNvSpPr>
            <a:spLocks noGrp="1"/>
          </p:cNvSpPr>
          <p:nvPr>
            <p:ph type="body" sz="quarter" idx="16"/>
          </p:nvPr>
        </p:nvSpPr>
        <p:spPr/>
        <p:txBody>
          <a:bodyPr/>
          <a:lstStyle/>
          <a:p>
            <a:r>
              <a:rPr lang="en-US" altLang="en-US" dirty="0">
                <a:solidFill>
                  <a:schemeClr val="bg1">
                    <a:lumMod val="50000"/>
                  </a:schemeClr>
                </a:solidFill>
              </a:rPr>
              <a:t>HCM Page 18-13</a:t>
            </a:r>
          </a:p>
        </p:txBody>
      </p:sp>
      <p:sp>
        <p:nvSpPr>
          <p:cNvPr id="9" name="Content Placeholder 8">
            <a:extLst>
              <a:ext uri="{FF2B5EF4-FFF2-40B4-BE49-F238E27FC236}">
                <a16:creationId xmlns:a16="http://schemas.microsoft.com/office/drawing/2014/main" id="{8F95B3F3-B021-4EAD-B6D2-07C49B4624B0}"/>
              </a:ext>
            </a:extLst>
          </p:cNvPr>
          <p:cNvSpPr>
            <a:spLocks noGrp="1"/>
          </p:cNvSpPr>
          <p:nvPr>
            <p:ph idx="1"/>
          </p:nvPr>
        </p:nvSpPr>
        <p:spPr/>
        <p:txBody>
          <a:bodyPr/>
          <a:lstStyle/>
          <a:p>
            <a:pPr marL="285750" indent="-285750">
              <a:buFont typeface="Arial" panose="020B0604020202020204" pitchFamily="34" charset="0"/>
              <a:buChar char="•"/>
            </a:pPr>
            <a:r>
              <a:rPr lang="en-US" dirty="0"/>
              <a:t>Significant Grade along the Link</a:t>
            </a:r>
          </a:p>
          <a:p>
            <a:pPr marL="285750" indent="-285750">
              <a:buFont typeface="Arial" panose="020B0604020202020204" pitchFamily="34" charset="0"/>
              <a:buChar char="•"/>
            </a:pPr>
            <a:r>
              <a:rPr lang="en-US" dirty="0"/>
              <a:t>Cyclic Queue Spillback (queue grows and discharges at every cycle)</a:t>
            </a:r>
          </a:p>
          <a:p>
            <a:pPr marL="285750" indent="-285750">
              <a:buFont typeface="Arial" panose="020B0604020202020204" pitchFamily="34" charset="0"/>
              <a:buChar char="•"/>
            </a:pPr>
            <a:r>
              <a:rPr lang="en-US" dirty="0"/>
              <a:t>Cross-street Congestion Blockage</a:t>
            </a:r>
          </a:p>
          <a:p>
            <a:pPr marL="285750" indent="-285750">
              <a:buFont typeface="Arial" panose="020B0604020202020204" pitchFamily="34" charset="0"/>
              <a:buChar char="•"/>
            </a:pPr>
            <a:r>
              <a:rPr lang="en-US" dirty="0"/>
              <a:t>Bicycles in Traffic Stream</a:t>
            </a:r>
          </a:p>
          <a:p>
            <a:endParaRPr lang="en-US" dirty="0"/>
          </a:p>
        </p:txBody>
      </p:sp>
    </p:spTree>
    <p:extLst>
      <p:ext uri="{BB962C8B-B14F-4D97-AF65-F5344CB8AC3E}">
        <p14:creationId xmlns:p14="http://schemas.microsoft.com/office/powerpoint/2010/main" val="3679828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A263A42-8D04-4887-904C-369E770ED5FC}"/>
              </a:ext>
            </a:extLst>
          </p:cNvPr>
          <p:cNvSpPr>
            <a:spLocks noGrp="1"/>
          </p:cNvSpPr>
          <p:nvPr>
            <p:ph idx="1"/>
          </p:nvPr>
        </p:nvSpPr>
        <p:spPr/>
        <p:txBody>
          <a:bodyPr vert="horz" lIns="91440" tIns="45720" rIns="91440" bIns="45720" rtlCol="0" anchor="t">
            <a:normAutofit fontScale="85000" lnSpcReduction="20000"/>
          </a:bodyPr>
          <a:lstStyle/>
          <a:p>
            <a:pPr marL="285750" indent="-285750">
              <a:spcAft>
                <a:spcPts val="2400"/>
              </a:spcAft>
              <a:buFont typeface="Arial" panose="020B0604020202020204" pitchFamily="34" charset="0"/>
              <a:buChar char="•"/>
            </a:pPr>
            <a:r>
              <a:rPr lang="en-US" sz="1800" dirty="0"/>
              <a:t>Overview of the HCM 7</a:t>
            </a:r>
            <a:r>
              <a:rPr lang="en-US" sz="1800" baseline="30000" dirty="0"/>
              <a:t>th</a:t>
            </a:r>
            <a:r>
              <a:rPr lang="en-US" sz="1800" dirty="0"/>
              <a:t> Edition’s “</a:t>
            </a:r>
            <a:r>
              <a:rPr lang="en-US" sz="1800" i="1" dirty="0"/>
              <a:t>Urban Streets Segment Analysis</a:t>
            </a:r>
            <a:r>
              <a:rPr lang="en-US" sz="1800" dirty="0"/>
              <a:t>” method.</a:t>
            </a:r>
          </a:p>
          <a:p>
            <a:pPr marL="285750" indent="-285750">
              <a:spcAft>
                <a:spcPts val="2400"/>
              </a:spcAft>
              <a:buFont typeface="Arial" panose="020B0604020202020204" pitchFamily="34" charset="0"/>
              <a:buChar char="•"/>
            </a:pPr>
            <a:r>
              <a:rPr lang="en-US" sz="1800" dirty="0"/>
              <a:t>Overview of the HCM’s proposed method on “</a:t>
            </a:r>
            <a:r>
              <a:rPr lang="en-US" sz="1800" i="1" dirty="0"/>
              <a:t>Arterial’s Weaving Operational Performance</a:t>
            </a:r>
            <a:r>
              <a:rPr lang="en-US" sz="1800" dirty="0"/>
              <a:t>” based on NCHRP 15-66</a:t>
            </a:r>
          </a:p>
          <a:p>
            <a:pPr marL="285750" indent="-285750">
              <a:spcAft>
                <a:spcPts val="2400"/>
              </a:spcAft>
              <a:buFont typeface="Arial" panose="020B0604020202020204" pitchFamily="34" charset="0"/>
              <a:buChar char="•"/>
            </a:pPr>
            <a:r>
              <a:rPr lang="en-US" dirty="0"/>
              <a:t>Case Study #1, Settlers Blvd in Round Rock, TX; Assessing the impact of channelized right turn on urban street segment performance due to weaving</a:t>
            </a:r>
          </a:p>
          <a:p>
            <a:pPr marL="285750" indent="-285750">
              <a:spcAft>
                <a:spcPts val="2400"/>
              </a:spcAft>
              <a:buFont typeface="Arial" panose="020B0604020202020204" pitchFamily="34" charset="0"/>
              <a:buChar char="•"/>
            </a:pPr>
            <a:r>
              <a:rPr lang="en-US" sz="1800" dirty="0"/>
              <a:t>Case Study </a:t>
            </a:r>
            <a:r>
              <a:rPr lang="en-US" dirty="0"/>
              <a:t>#2, Y Freedom Dr, Charlotte, NC; Assessing the impact of an access point on urban street segment performance due to weaving</a:t>
            </a:r>
          </a:p>
          <a:p>
            <a:pPr marL="285750" indent="-285750">
              <a:spcAft>
                <a:spcPts val="2400"/>
              </a:spcAft>
              <a:buFont typeface="Arial" panose="020B0604020202020204" pitchFamily="34" charset="0"/>
              <a:buChar char="•"/>
            </a:pPr>
            <a:r>
              <a:rPr lang="en-US" dirty="0"/>
              <a:t>Safety Analysis of Arterial Weaving Segments</a:t>
            </a:r>
            <a:endParaRPr lang="en-US" dirty="0">
              <a:cs typeface="Arial"/>
            </a:endParaRPr>
          </a:p>
          <a:p>
            <a:pPr marL="285750" indent="-285750">
              <a:spcAft>
                <a:spcPts val="2400"/>
              </a:spcAft>
              <a:buFont typeface="Arial" panose="020B0604020202020204" pitchFamily="34" charset="0"/>
              <a:buChar char="•"/>
            </a:pPr>
            <a:r>
              <a:rPr lang="en-US" sz="1800" dirty="0"/>
              <a:t>Conclusions and Take Aways</a:t>
            </a:r>
          </a:p>
          <a:p>
            <a:pPr marL="285750" indent="-285750">
              <a:buFont typeface="Arial" panose="020B0604020202020204" pitchFamily="34" charset="0"/>
              <a:buChar char="•"/>
            </a:pPr>
            <a:endParaRPr lang="en-US" sz="1800" dirty="0"/>
          </a:p>
        </p:txBody>
      </p:sp>
      <p:sp>
        <p:nvSpPr>
          <p:cNvPr id="4" name="Slide Number Placeholder 3">
            <a:extLst>
              <a:ext uri="{FF2B5EF4-FFF2-40B4-BE49-F238E27FC236}">
                <a16:creationId xmlns:a16="http://schemas.microsoft.com/office/drawing/2014/main" id="{D125C2D0-6509-477C-9ADD-2B4433BA225E}"/>
              </a:ext>
            </a:extLst>
          </p:cNvPr>
          <p:cNvSpPr>
            <a:spLocks noGrp="1"/>
          </p:cNvSpPr>
          <p:nvPr>
            <p:ph type="sldNum" sz="quarter" idx="12"/>
          </p:nvPr>
        </p:nvSpPr>
        <p:spPr/>
        <p:txBody>
          <a:bodyPr/>
          <a:lstStyle/>
          <a:p>
            <a:pPr>
              <a:defRPr/>
            </a:pPr>
            <a:fld id="{959824DB-2C68-4882-88E1-F373352289FC}" type="slidenum">
              <a:rPr lang="en-US" smtClean="0"/>
              <a:pPr>
                <a:defRPr/>
              </a:pPr>
              <a:t>2</a:t>
            </a:fld>
            <a:endParaRPr lang="en-US" dirty="0"/>
          </a:p>
        </p:txBody>
      </p:sp>
      <p:sp>
        <p:nvSpPr>
          <p:cNvPr id="2" name="Title 1">
            <a:extLst>
              <a:ext uri="{FF2B5EF4-FFF2-40B4-BE49-F238E27FC236}">
                <a16:creationId xmlns:a16="http://schemas.microsoft.com/office/drawing/2014/main" id="{5D423EB3-22F6-47D8-9E19-80BAD3F789A5}"/>
              </a:ext>
            </a:extLst>
          </p:cNvPr>
          <p:cNvSpPr>
            <a:spLocks noGrp="1"/>
          </p:cNvSpPr>
          <p:nvPr>
            <p:ph type="title"/>
          </p:nvPr>
        </p:nvSpPr>
        <p:spPr/>
        <p:txBody>
          <a:bodyPr/>
          <a:lstStyle/>
          <a:p>
            <a:r>
              <a:rPr lang="en-US" dirty="0"/>
              <a:t>Outline</a:t>
            </a:r>
          </a:p>
        </p:txBody>
      </p:sp>
      <p:sp>
        <p:nvSpPr>
          <p:cNvPr id="5" name="Text Placeholder 4">
            <a:extLst>
              <a:ext uri="{FF2B5EF4-FFF2-40B4-BE49-F238E27FC236}">
                <a16:creationId xmlns:a16="http://schemas.microsoft.com/office/drawing/2014/main" id="{C8B50940-6C8D-4E64-B6EC-173E5ACD959E}"/>
              </a:ext>
            </a:extLst>
          </p:cNvPr>
          <p:cNvSpPr>
            <a:spLocks noGrp="1"/>
          </p:cNvSpPr>
          <p:nvPr>
            <p:ph type="body" sz="quarter" idx="14"/>
          </p:nvPr>
        </p:nvSpPr>
        <p:spPr/>
        <p:txBody>
          <a:bodyPr/>
          <a:lstStyle/>
          <a:p>
            <a:r>
              <a:rPr lang="en-US" dirty="0"/>
              <a:t>HCM: Urban Street Weaving Method</a:t>
            </a:r>
          </a:p>
        </p:txBody>
      </p:sp>
      <p:sp>
        <p:nvSpPr>
          <p:cNvPr id="9" name="Text Placeholder 8">
            <a:extLst>
              <a:ext uri="{FF2B5EF4-FFF2-40B4-BE49-F238E27FC236}">
                <a16:creationId xmlns:a16="http://schemas.microsoft.com/office/drawing/2014/main" id="{AB01DEAD-E99E-4BA1-A116-39DEB06E829A}"/>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1866226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90144F7-6E64-440A-85EC-7A6607CDD543}"/>
              </a:ext>
            </a:extLst>
          </p:cNvPr>
          <p:cNvSpPr>
            <a:spLocks noGrp="1"/>
          </p:cNvSpPr>
          <p:nvPr>
            <p:ph type="sldNum" sz="quarter" idx="12"/>
          </p:nvPr>
        </p:nvSpPr>
        <p:spPr/>
        <p:txBody>
          <a:bodyPr/>
          <a:lstStyle/>
          <a:p>
            <a:fld id="{51238FAE-B189-440B-8AFA-85D97C10EA2D}" type="slidenum">
              <a:rPr lang="en-US" sz="1400" smtClean="0">
                <a:latin typeface="+mn-lt"/>
              </a:rPr>
              <a:pPr/>
              <a:t>20</a:t>
            </a:fld>
            <a:endParaRPr lang="en-US" sz="1400" dirty="0">
              <a:latin typeface="+mn-lt"/>
            </a:endParaRPr>
          </a:p>
        </p:txBody>
      </p:sp>
      <p:sp>
        <p:nvSpPr>
          <p:cNvPr id="2" name="Title 1">
            <a:extLst>
              <a:ext uri="{FF2B5EF4-FFF2-40B4-BE49-F238E27FC236}">
                <a16:creationId xmlns:a16="http://schemas.microsoft.com/office/drawing/2014/main" id="{568477BB-58AD-45B7-8D94-B752806A38EC}"/>
              </a:ext>
            </a:extLst>
          </p:cNvPr>
          <p:cNvSpPr>
            <a:spLocks noGrp="1"/>
          </p:cNvSpPr>
          <p:nvPr>
            <p:ph type="title"/>
          </p:nvPr>
        </p:nvSpPr>
        <p:spPr/>
        <p:txBody>
          <a:bodyPr/>
          <a:lstStyle/>
          <a:p>
            <a:r>
              <a:rPr lang="en-US" altLang="en-US" dirty="0"/>
              <a:t>Required Input Data</a:t>
            </a:r>
            <a:endParaRPr lang="en-US" dirty="0"/>
          </a:p>
        </p:txBody>
      </p:sp>
      <p:sp>
        <p:nvSpPr>
          <p:cNvPr id="5" name="Text Placeholder 4">
            <a:extLst>
              <a:ext uri="{FF2B5EF4-FFF2-40B4-BE49-F238E27FC236}">
                <a16:creationId xmlns:a16="http://schemas.microsoft.com/office/drawing/2014/main" id="{599ADBEF-C6AB-484A-B855-70F2993BAAC8}"/>
              </a:ext>
            </a:extLst>
          </p:cNvPr>
          <p:cNvSpPr>
            <a:spLocks noGrp="1"/>
          </p:cNvSpPr>
          <p:nvPr>
            <p:ph type="body" sz="quarter" idx="14"/>
          </p:nvPr>
        </p:nvSpPr>
        <p:spPr/>
        <p:txBody>
          <a:bodyPr/>
          <a:lstStyle/>
          <a:p>
            <a:r>
              <a:rPr lang="en-US" dirty="0"/>
              <a:t>URBAN STREET SEGMENTS</a:t>
            </a:r>
          </a:p>
          <a:p>
            <a:endParaRPr lang="en-US" dirty="0"/>
          </a:p>
        </p:txBody>
      </p:sp>
      <p:sp>
        <p:nvSpPr>
          <p:cNvPr id="6" name="Text Placeholder 5">
            <a:extLst>
              <a:ext uri="{FF2B5EF4-FFF2-40B4-BE49-F238E27FC236}">
                <a16:creationId xmlns:a16="http://schemas.microsoft.com/office/drawing/2014/main" id="{75C7E166-FAF0-43F7-BA10-146376F89AB8}"/>
              </a:ext>
            </a:extLst>
          </p:cNvPr>
          <p:cNvSpPr>
            <a:spLocks noGrp="1"/>
          </p:cNvSpPr>
          <p:nvPr>
            <p:ph type="body" sz="quarter" idx="16"/>
          </p:nvPr>
        </p:nvSpPr>
        <p:spPr/>
        <p:txBody>
          <a:bodyPr/>
          <a:lstStyle/>
          <a:p>
            <a:r>
              <a:rPr lang="en-US" altLang="en-US" dirty="0">
                <a:solidFill>
                  <a:schemeClr val="bg1">
                    <a:lumMod val="50000"/>
                  </a:schemeClr>
                </a:solidFill>
              </a:rPr>
              <a:t>HCM Exhibit 18-5</a:t>
            </a:r>
          </a:p>
        </p:txBody>
      </p:sp>
      <p:graphicFrame>
        <p:nvGraphicFramePr>
          <p:cNvPr id="8" name="Table 7">
            <a:extLst>
              <a:ext uri="{FF2B5EF4-FFF2-40B4-BE49-F238E27FC236}">
                <a16:creationId xmlns:a16="http://schemas.microsoft.com/office/drawing/2014/main" id="{E65D4DFF-C6AE-4AEB-949D-9DB9BD74F4F0}"/>
              </a:ext>
            </a:extLst>
          </p:cNvPr>
          <p:cNvGraphicFramePr>
            <a:graphicFrameLocks noGrp="1"/>
          </p:cNvGraphicFramePr>
          <p:nvPr/>
        </p:nvGraphicFramePr>
        <p:xfrm>
          <a:off x="838200" y="2141697"/>
          <a:ext cx="10515600" cy="2651760"/>
        </p:xfrm>
        <a:graphic>
          <a:graphicData uri="http://schemas.openxmlformats.org/drawingml/2006/table">
            <a:tbl>
              <a:tblPr firstRow="1" bandRow="1">
                <a:tableStyleId>{C083E6E3-FA7D-4D7B-A595-EF9225AFEA82}</a:tableStyleId>
              </a:tblPr>
              <a:tblGrid>
                <a:gridCol w="3505200">
                  <a:extLst>
                    <a:ext uri="{9D8B030D-6E8A-4147-A177-3AD203B41FA5}">
                      <a16:colId xmlns:a16="http://schemas.microsoft.com/office/drawing/2014/main" val="20000"/>
                    </a:ext>
                  </a:extLst>
                </a:gridCol>
                <a:gridCol w="564266">
                  <a:extLst>
                    <a:ext uri="{9D8B030D-6E8A-4147-A177-3AD203B41FA5}">
                      <a16:colId xmlns:a16="http://schemas.microsoft.com/office/drawing/2014/main" val="20001"/>
                    </a:ext>
                  </a:extLst>
                </a:gridCol>
                <a:gridCol w="2940934">
                  <a:extLst>
                    <a:ext uri="{9D8B030D-6E8A-4147-A177-3AD203B41FA5}">
                      <a16:colId xmlns:a16="http://schemas.microsoft.com/office/drawing/2014/main" val="2094268877"/>
                    </a:ext>
                  </a:extLst>
                </a:gridCol>
                <a:gridCol w="3505200">
                  <a:extLst>
                    <a:ext uri="{9D8B030D-6E8A-4147-A177-3AD203B41FA5}">
                      <a16:colId xmlns:a16="http://schemas.microsoft.com/office/drawing/2014/main" val="20002"/>
                    </a:ext>
                  </a:extLst>
                </a:gridCol>
              </a:tblGrid>
              <a:tr h="203200">
                <a:tc>
                  <a:txBody>
                    <a:bodyPr/>
                    <a:lstStyle/>
                    <a:p>
                      <a:pPr algn="ctr"/>
                      <a:r>
                        <a:rPr lang="en-US" sz="1600" dirty="0">
                          <a:latin typeface="Arial" panose="020B0604020202020204" pitchFamily="34" charset="0"/>
                          <a:cs typeface="Arial" panose="020B0604020202020204" pitchFamily="34" charset="0"/>
                        </a:rPr>
                        <a:t>Required Data and Units</a:t>
                      </a:r>
                    </a:p>
                  </a:txBody>
                  <a:tcPr anchor="ctr"/>
                </a:tc>
                <a:tc gridSpan="2">
                  <a:txBody>
                    <a:bodyPr/>
                    <a:lstStyle/>
                    <a:p>
                      <a:pPr algn="ctr"/>
                      <a:r>
                        <a:rPr lang="en-US" sz="1600" dirty="0">
                          <a:latin typeface="Arial" panose="020B0604020202020204" pitchFamily="34" charset="0"/>
                          <a:cs typeface="Arial" panose="020B0604020202020204" pitchFamily="34" charset="0"/>
                        </a:rPr>
                        <a:t>Potential Data Source(s)</a:t>
                      </a:r>
                    </a:p>
                  </a:txBody>
                  <a:tcPr anchor="ctr"/>
                </a:tc>
                <a:tc hMerge="1">
                  <a:txBody>
                    <a:bodyPr/>
                    <a:lstStyle/>
                    <a:p>
                      <a:pPr algn="ctr"/>
                      <a:endParaRPr lang="en-US" sz="1800">
                        <a:latin typeface="Arial" panose="020B0604020202020204" pitchFamily="34" charset="0"/>
                        <a:cs typeface="Arial" panose="020B0604020202020204" pitchFamily="34" charset="0"/>
                      </a:endParaRPr>
                    </a:p>
                  </a:txBody>
                  <a:tcPr anchor="ctr"/>
                </a:tc>
                <a:tc>
                  <a:txBody>
                    <a:bodyPr/>
                    <a:lstStyle/>
                    <a:p>
                      <a:pPr algn="ctr"/>
                      <a:r>
                        <a:rPr lang="en-US" sz="1600" dirty="0">
                          <a:latin typeface="Arial" panose="020B0604020202020204" pitchFamily="34" charset="0"/>
                          <a:cs typeface="Arial" panose="020B0604020202020204" pitchFamily="34" charset="0"/>
                        </a:rPr>
                        <a:t>Suggested Default Value</a:t>
                      </a:r>
                    </a:p>
                  </a:txBody>
                  <a:tcPr anchor="ctr"/>
                </a:tc>
                <a:extLst>
                  <a:ext uri="{0D108BD9-81ED-4DB2-BD59-A6C34878D82A}">
                    <a16:rowId xmlns:a16="http://schemas.microsoft.com/office/drawing/2014/main" val="10000"/>
                  </a:ext>
                </a:extLst>
              </a:tr>
              <a:tr h="137160">
                <a:tc gridSpan="4">
                  <a:txBody>
                    <a:bodyPr/>
                    <a:lstStyle/>
                    <a:p>
                      <a:pPr algn="ctr"/>
                      <a:r>
                        <a:rPr lang="en-US" sz="1600" i="1" dirty="0">
                          <a:latin typeface="Arial" panose="020B0604020202020204" pitchFamily="34" charset="0"/>
                          <a:cs typeface="Arial" panose="020B0604020202020204" pitchFamily="34" charset="0"/>
                        </a:rPr>
                        <a:t>Traffic Characteristics Data</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1800">
                <a:tc gridSpan="2">
                  <a:txBody>
                    <a:bodyPr/>
                    <a:lstStyle/>
                    <a:p>
                      <a:pPr algn="ctr"/>
                      <a:r>
                        <a:rPr lang="en-US" sz="1600" dirty="0">
                          <a:latin typeface="Arial" panose="020B0604020202020204" pitchFamily="34" charset="0"/>
                          <a:cs typeface="Arial" panose="020B0604020202020204" pitchFamily="34" charset="0"/>
                        </a:rPr>
                        <a:t>Demand flow rate by</a:t>
                      </a:r>
                      <a:r>
                        <a:rPr lang="en-US" sz="1600" baseline="0" dirty="0">
                          <a:latin typeface="Arial" panose="020B0604020202020204" pitchFamily="34" charset="0"/>
                          <a:cs typeface="Arial" panose="020B0604020202020204" pitchFamily="34" charset="0"/>
                        </a:rPr>
                        <a:t> movement group at boundary intersection (veh/h)</a:t>
                      </a:r>
                      <a:endParaRPr lang="en-US" sz="1600" dirty="0">
                        <a:latin typeface="Arial" panose="020B0604020202020204" pitchFamily="34" charset="0"/>
                        <a:cs typeface="Arial" panose="020B0604020202020204" pitchFamily="34" charset="0"/>
                      </a:endParaRPr>
                    </a:p>
                  </a:txBody>
                  <a:tcPr anchor="ctr"/>
                </a:tc>
                <a:tc hMerge="1">
                  <a:txBody>
                    <a:bodyPr/>
                    <a:lstStyle/>
                    <a:p>
                      <a:pPr algn="ctr"/>
                      <a:r>
                        <a:rPr lang="en-US" sz="1800">
                          <a:latin typeface="Arial" panose="020B0604020202020204" pitchFamily="34" charset="0"/>
                          <a:cs typeface="Arial" panose="020B0604020202020204" pitchFamily="34" charset="0"/>
                        </a:rPr>
                        <a:t>Field</a:t>
                      </a:r>
                      <a:r>
                        <a:rPr lang="en-US" sz="1800" baseline="0">
                          <a:latin typeface="Arial" panose="020B0604020202020204" pitchFamily="34" charset="0"/>
                          <a:cs typeface="Arial" panose="020B0604020202020204" pitchFamily="34" charset="0"/>
                        </a:rPr>
                        <a:t> data, past counts </a:t>
                      </a:r>
                      <a:endParaRPr lang="en-US" sz="1800">
                        <a:latin typeface="Arial" panose="020B0604020202020204" pitchFamily="34" charset="0"/>
                        <a:cs typeface="Arial" panose="020B0604020202020204" pitchFamily="34" charset="0"/>
                      </a:endParaRPr>
                    </a:p>
                  </a:txBody>
                  <a:tcPr anchor="ctr"/>
                </a:tc>
                <a:tc>
                  <a:txBody>
                    <a:bodyPr/>
                    <a:lstStyle/>
                    <a:p>
                      <a:pPr algn="ctr"/>
                      <a:r>
                        <a:rPr lang="en-US" sz="1600" dirty="0">
                          <a:latin typeface="Arial" panose="020B0604020202020204" pitchFamily="34" charset="0"/>
                          <a:cs typeface="Arial" panose="020B0604020202020204" pitchFamily="34" charset="0"/>
                        </a:rPr>
                        <a:t>Field</a:t>
                      </a:r>
                      <a:r>
                        <a:rPr lang="en-US" sz="1600" baseline="0" dirty="0">
                          <a:latin typeface="Arial" panose="020B0604020202020204" pitchFamily="34" charset="0"/>
                          <a:cs typeface="Arial" panose="020B0604020202020204" pitchFamily="34" charset="0"/>
                        </a:rPr>
                        <a:t> data, past counts </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latin typeface="Arial" panose="020B0604020202020204" pitchFamily="34" charset="0"/>
                          <a:cs typeface="Arial" panose="020B0604020202020204" pitchFamily="34" charset="0"/>
                        </a:rPr>
                        <a:t>Must be provided</a:t>
                      </a:r>
                    </a:p>
                  </a:txBody>
                  <a:tcPr anchor="ctr"/>
                </a:tc>
                <a:extLst>
                  <a:ext uri="{0D108BD9-81ED-4DB2-BD59-A6C34878D82A}">
                    <a16:rowId xmlns:a16="http://schemas.microsoft.com/office/drawing/2014/main" val="10002"/>
                  </a:ext>
                </a:extLst>
              </a:tr>
              <a:tr h="157480">
                <a:tc gridSpan="2">
                  <a:txBody>
                    <a:bodyPr/>
                    <a:lstStyle/>
                    <a:p>
                      <a:pPr algn="ctr"/>
                      <a:r>
                        <a:rPr lang="en-US" sz="1600" dirty="0">
                          <a:latin typeface="Arial" panose="020B0604020202020204" pitchFamily="34" charset="0"/>
                          <a:cs typeface="Arial" panose="020B0604020202020204" pitchFamily="34" charset="0"/>
                        </a:rPr>
                        <a:t>Access point flow rate by movement group (veh/h)</a:t>
                      </a:r>
                    </a:p>
                  </a:txBody>
                  <a:tcPr anchor="ctr"/>
                </a:tc>
                <a:tc hMerge="1">
                  <a:txBody>
                    <a:bodyPr/>
                    <a:lstStyle/>
                    <a:p>
                      <a:pPr algn="ctr"/>
                      <a:r>
                        <a:rPr lang="en-US" sz="1800">
                          <a:latin typeface="Arial" panose="020B0604020202020204" pitchFamily="34" charset="0"/>
                          <a:cs typeface="Arial" panose="020B0604020202020204" pitchFamily="34" charset="0"/>
                        </a:rPr>
                        <a:t>Field data,</a:t>
                      </a:r>
                      <a:r>
                        <a:rPr lang="en-US" sz="1800" baseline="0">
                          <a:latin typeface="Arial" panose="020B0604020202020204" pitchFamily="34" charset="0"/>
                          <a:cs typeface="Arial" panose="020B0604020202020204" pitchFamily="34" charset="0"/>
                        </a:rPr>
                        <a:t> past counts</a:t>
                      </a:r>
                      <a:endParaRPr lang="en-US" sz="1800">
                        <a:latin typeface="Arial" panose="020B0604020202020204" pitchFamily="34" charset="0"/>
                        <a:cs typeface="Arial" panose="020B0604020202020204" pitchFamily="34" charset="0"/>
                      </a:endParaRPr>
                    </a:p>
                  </a:txBody>
                  <a:tcPr anchor="ctr"/>
                </a:tc>
                <a:tc>
                  <a:txBody>
                    <a:bodyPr/>
                    <a:lstStyle/>
                    <a:p>
                      <a:pPr algn="ctr"/>
                      <a:r>
                        <a:rPr lang="en-US" sz="1600" dirty="0">
                          <a:latin typeface="Arial" panose="020B0604020202020204" pitchFamily="34" charset="0"/>
                          <a:cs typeface="Arial" panose="020B0604020202020204" pitchFamily="34" charset="0"/>
                        </a:rPr>
                        <a:t>Field data,</a:t>
                      </a:r>
                      <a:r>
                        <a:rPr lang="en-US" sz="1600" baseline="0" dirty="0">
                          <a:latin typeface="Arial" panose="020B0604020202020204" pitchFamily="34" charset="0"/>
                          <a:cs typeface="Arial" panose="020B0604020202020204" pitchFamily="34" charset="0"/>
                        </a:rPr>
                        <a:t> past counts</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latin typeface="Arial" panose="020B0604020202020204" pitchFamily="34" charset="0"/>
                          <a:cs typeface="Arial" panose="020B0604020202020204" pitchFamily="34" charset="0"/>
                        </a:rPr>
                        <a:t>See discussion in text</a:t>
                      </a:r>
                    </a:p>
                  </a:txBody>
                  <a:tcPr anchor="ctr"/>
                </a:tc>
                <a:extLst>
                  <a:ext uri="{0D108BD9-81ED-4DB2-BD59-A6C34878D82A}">
                    <a16:rowId xmlns:a16="http://schemas.microsoft.com/office/drawing/2014/main" val="10003"/>
                  </a:ext>
                </a:extLst>
              </a:tr>
              <a:tr h="477520">
                <a:tc gridSpan="2">
                  <a:txBody>
                    <a:bodyPr/>
                    <a:lstStyle/>
                    <a:p>
                      <a:pPr algn="ctr"/>
                      <a:r>
                        <a:rPr lang="en-US" sz="1600" dirty="0">
                          <a:latin typeface="Arial" panose="020B0604020202020204" pitchFamily="34" charset="0"/>
                          <a:cs typeface="Arial" panose="020B0604020202020204" pitchFamily="34" charset="0"/>
                        </a:rPr>
                        <a:t>Midsegment flow rate (veh/h)</a:t>
                      </a:r>
                    </a:p>
                  </a:txBody>
                  <a:tcPr anchor="ctr"/>
                </a:tc>
                <a:tc hMerge="1">
                  <a:txBody>
                    <a:bodyPr/>
                    <a:lstStyle/>
                    <a:p>
                      <a:pPr algn="ctr"/>
                      <a:r>
                        <a:rPr lang="en-US" sz="1800">
                          <a:latin typeface="Arial" panose="020B0604020202020204" pitchFamily="34" charset="0"/>
                          <a:cs typeface="Arial" panose="020B0604020202020204" pitchFamily="34" charset="0"/>
                        </a:rPr>
                        <a:t>Field data, past counts</a:t>
                      </a:r>
                    </a:p>
                  </a:txBody>
                  <a:tcPr anchor="ctr"/>
                </a:tc>
                <a:tc>
                  <a:txBody>
                    <a:bodyPr/>
                    <a:lstStyle/>
                    <a:p>
                      <a:pPr algn="ctr"/>
                      <a:r>
                        <a:rPr lang="en-US" sz="1600" dirty="0">
                          <a:latin typeface="Arial" panose="020B0604020202020204" pitchFamily="34" charset="0"/>
                          <a:cs typeface="Arial" panose="020B0604020202020204" pitchFamily="34" charset="0"/>
                        </a:rPr>
                        <a:t>Field data, past counts</a:t>
                      </a:r>
                    </a:p>
                  </a:txBody>
                  <a:tcPr anchor="ctr"/>
                </a:tc>
                <a:tc>
                  <a:txBody>
                    <a:bodyPr/>
                    <a:lstStyle/>
                    <a:p>
                      <a:pPr algn="ctr"/>
                      <a:r>
                        <a:rPr lang="en-US" sz="1600" dirty="0">
                          <a:latin typeface="Arial" panose="020B0604020202020204" pitchFamily="34" charset="0"/>
                          <a:cs typeface="Arial" panose="020B0604020202020204" pitchFamily="34" charset="0"/>
                        </a:rPr>
                        <a:t>Estimate</a:t>
                      </a:r>
                      <a:r>
                        <a:rPr lang="en-US" sz="1600" baseline="0" dirty="0">
                          <a:latin typeface="Arial" panose="020B0604020202020204" pitchFamily="34" charset="0"/>
                          <a:cs typeface="Arial" panose="020B0604020202020204" pitchFamily="34" charset="0"/>
                        </a:rPr>
                        <a:t> using demand flow rate at the downstream boundary int. approach </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27685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B21C3C34-EFD1-4BE8-AC98-14CA5F8E0230}"/>
              </a:ext>
            </a:extLst>
          </p:cNvPr>
          <p:cNvSpPr>
            <a:spLocks noGrp="1"/>
          </p:cNvSpPr>
          <p:nvPr>
            <p:ph type="sldNum" sz="quarter" idx="12"/>
          </p:nvPr>
        </p:nvSpPr>
        <p:spPr/>
        <p:txBody>
          <a:bodyPr/>
          <a:lstStyle/>
          <a:p>
            <a:fld id="{51238FAE-B189-440B-8AFA-85D97C10EA2D}" type="slidenum">
              <a:rPr lang="en-US" sz="1400" smtClean="0">
                <a:latin typeface="+mn-lt"/>
              </a:rPr>
              <a:pPr/>
              <a:t>21</a:t>
            </a:fld>
            <a:endParaRPr lang="en-US" sz="1400" dirty="0">
              <a:latin typeface="+mn-lt"/>
            </a:endParaRPr>
          </a:p>
        </p:txBody>
      </p:sp>
      <p:sp>
        <p:nvSpPr>
          <p:cNvPr id="2" name="Title 1">
            <a:extLst>
              <a:ext uri="{FF2B5EF4-FFF2-40B4-BE49-F238E27FC236}">
                <a16:creationId xmlns:a16="http://schemas.microsoft.com/office/drawing/2014/main" id="{2EAE8675-916D-46D8-8D76-99644FD1BFC9}"/>
              </a:ext>
            </a:extLst>
          </p:cNvPr>
          <p:cNvSpPr>
            <a:spLocks noGrp="1"/>
          </p:cNvSpPr>
          <p:nvPr>
            <p:ph type="title"/>
          </p:nvPr>
        </p:nvSpPr>
        <p:spPr/>
        <p:txBody>
          <a:bodyPr/>
          <a:lstStyle/>
          <a:p>
            <a:r>
              <a:rPr lang="en-US" altLang="en-US" dirty="0"/>
              <a:t>Required Input Data</a:t>
            </a:r>
            <a:endParaRPr lang="en-US" dirty="0"/>
          </a:p>
        </p:txBody>
      </p:sp>
      <p:sp>
        <p:nvSpPr>
          <p:cNvPr id="5" name="Text Placeholder 4">
            <a:extLst>
              <a:ext uri="{FF2B5EF4-FFF2-40B4-BE49-F238E27FC236}">
                <a16:creationId xmlns:a16="http://schemas.microsoft.com/office/drawing/2014/main" id="{73BD3A95-A342-4E7C-BBE9-3FB7128CFFA2}"/>
              </a:ext>
            </a:extLst>
          </p:cNvPr>
          <p:cNvSpPr>
            <a:spLocks noGrp="1"/>
          </p:cNvSpPr>
          <p:nvPr>
            <p:ph type="body" sz="quarter" idx="14"/>
          </p:nvPr>
        </p:nvSpPr>
        <p:spPr/>
        <p:txBody>
          <a:bodyPr/>
          <a:lstStyle/>
          <a:p>
            <a:r>
              <a:rPr lang="en-US" dirty="0"/>
              <a:t>URBAN STREET SEGMENTS</a:t>
            </a:r>
          </a:p>
          <a:p>
            <a:endParaRPr lang="en-US" dirty="0"/>
          </a:p>
        </p:txBody>
      </p:sp>
      <p:sp>
        <p:nvSpPr>
          <p:cNvPr id="6" name="Text Placeholder 5">
            <a:extLst>
              <a:ext uri="{FF2B5EF4-FFF2-40B4-BE49-F238E27FC236}">
                <a16:creationId xmlns:a16="http://schemas.microsoft.com/office/drawing/2014/main" id="{63BFF118-2DBE-4A2C-AD4D-CF8598F8DA86}"/>
              </a:ext>
            </a:extLst>
          </p:cNvPr>
          <p:cNvSpPr>
            <a:spLocks noGrp="1"/>
          </p:cNvSpPr>
          <p:nvPr>
            <p:ph type="body" sz="quarter" idx="16"/>
          </p:nvPr>
        </p:nvSpPr>
        <p:spPr/>
        <p:txBody>
          <a:bodyPr/>
          <a:lstStyle/>
          <a:p>
            <a:r>
              <a:rPr lang="en-US" altLang="en-US" dirty="0">
                <a:solidFill>
                  <a:schemeClr val="bg1">
                    <a:lumMod val="50000"/>
                  </a:schemeClr>
                </a:solidFill>
              </a:rPr>
              <a:t>HCM Exhibit 18-5</a:t>
            </a:r>
          </a:p>
        </p:txBody>
      </p:sp>
      <p:graphicFrame>
        <p:nvGraphicFramePr>
          <p:cNvPr id="8" name="Table 7">
            <a:extLst>
              <a:ext uri="{FF2B5EF4-FFF2-40B4-BE49-F238E27FC236}">
                <a16:creationId xmlns:a16="http://schemas.microsoft.com/office/drawing/2014/main" id="{03529CA1-325B-4D78-B9F3-07966FC28D7E}"/>
              </a:ext>
            </a:extLst>
          </p:cNvPr>
          <p:cNvGraphicFramePr>
            <a:graphicFrameLocks noGrp="1"/>
          </p:cNvGraphicFramePr>
          <p:nvPr/>
        </p:nvGraphicFramePr>
        <p:xfrm>
          <a:off x="567852" y="1603046"/>
          <a:ext cx="11111697" cy="4510710"/>
        </p:xfrm>
        <a:graphic>
          <a:graphicData uri="http://schemas.openxmlformats.org/drawingml/2006/table">
            <a:tbl>
              <a:tblPr firstRow="1" bandRow="1">
                <a:tableStyleId>{C083E6E3-FA7D-4D7B-A595-EF9225AFEA82}</a:tableStyleId>
              </a:tblPr>
              <a:tblGrid>
                <a:gridCol w="4504434">
                  <a:extLst>
                    <a:ext uri="{9D8B030D-6E8A-4147-A177-3AD203B41FA5}">
                      <a16:colId xmlns:a16="http://schemas.microsoft.com/office/drawing/2014/main" val="20000"/>
                    </a:ext>
                  </a:extLst>
                </a:gridCol>
                <a:gridCol w="734920">
                  <a:extLst>
                    <a:ext uri="{9D8B030D-6E8A-4147-A177-3AD203B41FA5}">
                      <a16:colId xmlns:a16="http://schemas.microsoft.com/office/drawing/2014/main" val="20001"/>
                    </a:ext>
                  </a:extLst>
                </a:gridCol>
                <a:gridCol w="2320129">
                  <a:extLst>
                    <a:ext uri="{9D8B030D-6E8A-4147-A177-3AD203B41FA5}">
                      <a16:colId xmlns:a16="http://schemas.microsoft.com/office/drawing/2014/main" val="4123055855"/>
                    </a:ext>
                  </a:extLst>
                </a:gridCol>
                <a:gridCol w="215814">
                  <a:extLst>
                    <a:ext uri="{9D8B030D-6E8A-4147-A177-3AD203B41FA5}">
                      <a16:colId xmlns:a16="http://schemas.microsoft.com/office/drawing/2014/main" val="20003"/>
                    </a:ext>
                  </a:extLst>
                </a:gridCol>
                <a:gridCol w="3336400">
                  <a:extLst>
                    <a:ext uri="{9D8B030D-6E8A-4147-A177-3AD203B41FA5}">
                      <a16:colId xmlns:a16="http://schemas.microsoft.com/office/drawing/2014/main" val="3975187210"/>
                    </a:ext>
                  </a:extLst>
                </a:gridCol>
              </a:tblGrid>
              <a:tr h="152400">
                <a:tc>
                  <a:txBody>
                    <a:bodyPr/>
                    <a:lstStyle/>
                    <a:p>
                      <a:pPr algn="ctr"/>
                      <a:r>
                        <a:rPr lang="en-US" sz="1600" dirty="0">
                          <a:latin typeface="Arial" panose="020B0604020202020204" pitchFamily="34" charset="0"/>
                          <a:cs typeface="Arial" panose="020B0604020202020204" pitchFamily="34" charset="0"/>
                        </a:rPr>
                        <a:t>Required Data and Units</a:t>
                      </a:r>
                    </a:p>
                  </a:txBody>
                  <a:tcPr anchor="ctr"/>
                </a:tc>
                <a:tc gridSpan="2">
                  <a:txBody>
                    <a:bodyPr/>
                    <a:lstStyle/>
                    <a:p>
                      <a:pPr algn="ctr"/>
                      <a:r>
                        <a:rPr lang="en-US" sz="1600" dirty="0">
                          <a:latin typeface="Arial" panose="020B0604020202020204" pitchFamily="34" charset="0"/>
                          <a:cs typeface="Arial" panose="020B0604020202020204" pitchFamily="34" charset="0"/>
                        </a:rPr>
                        <a:t>Potential Data Source(s)</a:t>
                      </a:r>
                      <a:endParaRPr lang="en-US" sz="2400" dirty="0"/>
                    </a:p>
                  </a:txBody>
                  <a:tcPr anchor="ctr"/>
                </a:tc>
                <a:tc hMerge="1">
                  <a:txBody>
                    <a:bodyPr/>
                    <a:lstStyle/>
                    <a:p>
                      <a:pPr algn="ctr"/>
                      <a:endParaRPr lang="en-US"/>
                    </a:p>
                  </a:txBody>
                  <a:tcPr anchor="ctr"/>
                </a:tc>
                <a:tc gridSpan="2">
                  <a:txBody>
                    <a:bodyPr/>
                    <a:lstStyle/>
                    <a:p>
                      <a:pPr algn="ctr"/>
                      <a:r>
                        <a:rPr lang="en-US" sz="1600" dirty="0">
                          <a:latin typeface="Arial" panose="020B0604020202020204" pitchFamily="34" charset="0"/>
                          <a:cs typeface="Arial" panose="020B0604020202020204" pitchFamily="34" charset="0"/>
                        </a:rPr>
                        <a:t>Suggested Default Value</a:t>
                      </a:r>
                    </a:p>
                  </a:txBody>
                  <a:tcPr anchor="ctr"/>
                </a:tc>
                <a:tc hMerge="1">
                  <a:txBody>
                    <a:bodyPr/>
                    <a:lstStyle/>
                    <a:p>
                      <a:pPr algn="ctr"/>
                      <a:endParaRPr 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121920">
                <a:tc gridSpan="5">
                  <a:txBody>
                    <a:bodyPr/>
                    <a:lstStyle/>
                    <a:p>
                      <a:pPr algn="ctr"/>
                      <a:r>
                        <a:rPr lang="en-US" sz="1200" i="1" dirty="0">
                          <a:latin typeface="Arial" panose="020B0604020202020204" pitchFamily="34" charset="0"/>
                          <a:cs typeface="Arial" panose="020B0604020202020204" pitchFamily="34" charset="0"/>
                        </a:rPr>
                        <a:t>Geometric Data</a:t>
                      </a:r>
                    </a:p>
                  </a:txBody>
                  <a:tcPr marL="45720" marR="4572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i="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222354">
                <a:tc gridSpan="2">
                  <a:txBody>
                    <a:bodyPr/>
                    <a:lstStyle/>
                    <a:p>
                      <a:pPr algn="ctr"/>
                      <a:r>
                        <a:rPr lang="en-US" sz="1400" dirty="0">
                          <a:latin typeface="Arial" panose="020B0604020202020204" pitchFamily="34" charset="0"/>
                          <a:cs typeface="Arial" panose="020B0604020202020204" pitchFamily="34" charset="0"/>
                        </a:rPr>
                        <a:t>Number of lanes by movement group at boundary intersection</a:t>
                      </a:r>
                    </a:p>
                  </a:txBody>
                  <a:tcPr marL="45720" marR="45720" anchor="ctr"/>
                </a:tc>
                <a:tc hMerge="1">
                  <a:txBody>
                    <a:bodyPr/>
                    <a:lstStyle/>
                    <a:p>
                      <a:pPr algn="ctr"/>
                      <a:r>
                        <a:rPr lang="en-US" sz="1200">
                          <a:latin typeface="Arial" panose="020B0604020202020204" pitchFamily="34" charset="0"/>
                          <a:cs typeface="Arial" panose="020B0604020202020204" pitchFamily="34" charset="0"/>
                        </a:rPr>
                        <a:t>Field data, aerial photo</a:t>
                      </a:r>
                    </a:p>
                  </a:txBody>
                  <a:tcPr anchor="ctr"/>
                </a:tc>
                <a:tc gridSpan="2">
                  <a:txBody>
                    <a:bodyPr/>
                    <a:lstStyle/>
                    <a:p>
                      <a:r>
                        <a:rPr lang="en-US" sz="1400" dirty="0">
                          <a:latin typeface="Arial" panose="020B0604020202020204" pitchFamily="34" charset="0"/>
                          <a:cs typeface="Arial" panose="020B0604020202020204" pitchFamily="34" charset="0"/>
                        </a:rPr>
                        <a:t>Field data, aerial photo</a:t>
                      </a:r>
                      <a:endParaRPr lang="en-US" sz="2000" dirty="0"/>
                    </a:p>
                  </a:txBody>
                  <a:tcPr marL="45720" marR="45720" anchor="ctr"/>
                </a:tc>
                <a:tc hMerge="1">
                  <a:txBody>
                    <a:bodyPr/>
                    <a:lstStyle/>
                    <a:p>
                      <a:pPr algn="l"/>
                      <a:r>
                        <a:rPr lang="en-US" sz="1200">
                          <a:latin typeface="Arial" panose="020B0604020202020204" pitchFamily="34" charset="0"/>
                          <a:cs typeface="Arial" panose="020B0604020202020204" pitchFamily="34" charset="0"/>
                        </a:rPr>
                        <a:t>Must be provided</a:t>
                      </a:r>
                    </a:p>
                  </a:txBody>
                  <a:tcPr anchor="ctr"/>
                </a:tc>
                <a:tc>
                  <a:txBody>
                    <a:bodyPr/>
                    <a:lstStyle/>
                    <a:p>
                      <a:pPr algn="l"/>
                      <a:r>
                        <a:rPr lang="en-US" sz="1400" dirty="0">
                          <a:latin typeface="Arial" panose="020B0604020202020204" pitchFamily="34" charset="0"/>
                          <a:cs typeface="Arial" panose="020B0604020202020204" pitchFamily="34" charset="0"/>
                        </a:rPr>
                        <a:t>Must be provided</a:t>
                      </a:r>
                    </a:p>
                  </a:txBody>
                  <a:tcPr anchor="ctr"/>
                </a:tc>
                <a:extLst>
                  <a:ext uri="{0D108BD9-81ED-4DB2-BD59-A6C34878D82A}">
                    <a16:rowId xmlns:a16="http://schemas.microsoft.com/office/drawing/2014/main" val="10002"/>
                  </a:ext>
                </a:extLst>
              </a:tr>
              <a:tr h="157480">
                <a:tc gridSpan="2">
                  <a:txBody>
                    <a:bodyPr/>
                    <a:lstStyle/>
                    <a:p>
                      <a:pPr algn="ctr"/>
                      <a:r>
                        <a:rPr lang="en-US" sz="1400" dirty="0">
                          <a:latin typeface="Arial" panose="020B0604020202020204" pitchFamily="34" charset="0"/>
                          <a:cs typeface="Arial" panose="020B0604020202020204" pitchFamily="34" charset="0"/>
                        </a:rPr>
                        <a:t>Upstream intersection width (ft)</a:t>
                      </a:r>
                    </a:p>
                  </a:txBody>
                  <a:tcPr marL="45720" marR="45720" anchor="ctr"/>
                </a:tc>
                <a:tc hMerge="1">
                  <a:txBody>
                    <a:bodyPr/>
                    <a:lstStyle/>
                    <a:p>
                      <a:pPr algn="ctr"/>
                      <a:r>
                        <a:rPr lang="en-US" sz="1200">
                          <a:latin typeface="Arial" panose="020B0604020202020204" pitchFamily="34" charset="0"/>
                          <a:cs typeface="Arial" panose="020B0604020202020204" pitchFamily="34" charset="0"/>
                        </a:rPr>
                        <a:t>Field data, aerial photo</a:t>
                      </a:r>
                    </a:p>
                  </a:txBody>
                  <a:tcPr anchor="ctr"/>
                </a:tc>
                <a:tc gridSpan="2">
                  <a:txBody>
                    <a:bodyPr/>
                    <a:lstStyle/>
                    <a:p>
                      <a:r>
                        <a:rPr lang="en-US" sz="1400" dirty="0">
                          <a:latin typeface="Arial" panose="020B0604020202020204" pitchFamily="34" charset="0"/>
                          <a:cs typeface="Arial" panose="020B0604020202020204" pitchFamily="34" charset="0"/>
                        </a:rPr>
                        <a:t>Field data, aerial photo</a:t>
                      </a:r>
                      <a:endParaRPr lang="en-US" sz="2000" dirty="0"/>
                    </a:p>
                  </a:txBody>
                  <a:tcPr marL="45720" marR="45720" anchor="ctr"/>
                </a:tc>
                <a:tc hMerge="1">
                  <a:txBody>
                    <a:bodyPr/>
                    <a:lstStyle/>
                    <a:p>
                      <a:pPr algn="l"/>
                      <a:r>
                        <a:rPr lang="en-US" sz="1200">
                          <a:latin typeface="Arial" panose="020B0604020202020204" pitchFamily="34" charset="0"/>
                          <a:cs typeface="Arial" panose="020B0604020202020204" pitchFamily="34" charset="0"/>
                        </a:rPr>
                        <a:t>Must be provided</a:t>
                      </a:r>
                    </a:p>
                  </a:txBody>
                  <a:tcPr anchor="ctr"/>
                </a:tc>
                <a:tc>
                  <a:txBody>
                    <a:bodyPr/>
                    <a:lstStyle/>
                    <a:p>
                      <a:pPr algn="l"/>
                      <a:r>
                        <a:rPr lang="en-US" sz="1400" dirty="0">
                          <a:latin typeface="Arial" panose="020B0604020202020204" pitchFamily="34" charset="0"/>
                          <a:cs typeface="Arial" panose="020B0604020202020204" pitchFamily="34" charset="0"/>
                        </a:rPr>
                        <a:t>Must be provided</a:t>
                      </a:r>
                    </a:p>
                  </a:txBody>
                  <a:tcPr anchor="ctr"/>
                </a:tc>
                <a:extLst>
                  <a:ext uri="{0D108BD9-81ED-4DB2-BD59-A6C34878D82A}">
                    <a16:rowId xmlns:a16="http://schemas.microsoft.com/office/drawing/2014/main" val="10003"/>
                  </a:ext>
                </a:extLst>
              </a:tr>
              <a:tr h="365430">
                <a:tc gridSpan="2">
                  <a:txBody>
                    <a:bodyPr/>
                    <a:lstStyle/>
                    <a:p>
                      <a:pPr algn="ctr"/>
                      <a:r>
                        <a:rPr lang="en-US" sz="1400" dirty="0">
                          <a:latin typeface="Arial" panose="020B0604020202020204" pitchFamily="34" charset="0"/>
                          <a:cs typeface="Arial" panose="020B0604020202020204" pitchFamily="34" charset="0"/>
                        </a:rPr>
                        <a:t>Segment approach turn bay length at boundary intersection (ft)</a:t>
                      </a:r>
                    </a:p>
                  </a:txBody>
                  <a:tcPr marL="45720" marR="45720" anchor="ctr"/>
                </a:tc>
                <a:tc hMerge="1">
                  <a:txBody>
                    <a:bodyPr/>
                    <a:lstStyle/>
                    <a:p>
                      <a:pPr algn="ctr"/>
                      <a:r>
                        <a:rPr lang="en-US" sz="1200">
                          <a:latin typeface="Arial" panose="020B0604020202020204" pitchFamily="34" charset="0"/>
                          <a:cs typeface="Arial" panose="020B0604020202020204" pitchFamily="34" charset="0"/>
                        </a:rPr>
                        <a:t>Field data,</a:t>
                      </a:r>
                      <a:r>
                        <a:rPr lang="en-US" sz="1200" baseline="0">
                          <a:latin typeface="Arial" panose="020B0604020202020204" pitchFamily="34" charset="0"/>
                          <a:cs typeface="Arial" panose="020B0604020202020204" pitchFamily="34" charset="0"/>
                        </a:rPr>
                        <a:t> aerial photo</a:t>
                      </a:r>
                      <a:endParaRPr lang="en-US" sz="1200">
                        <a:latin typeface="Arial" panose="020B0604020202020204" pitchFamily="34" charset="0"/>
                        <a:cs typeface="Arial" panose="020B0604020202020204" pitchFamily="34" charset="0"/>
                      </a:endParaRPr>
                    </a:p>
                  </a:txBody>
                  <a:tcPr anchor="ctr"/>
                </a:tc>
                <a:tc gridSpan="2">
                  <a:txBody>
                    <a:bodyPr/>
                    <a:lstStyle/>
                    <a:p>
                      <a:r>
                        <a:rPr lang="en-US" sz="1400" dirty="0">
                          <a:latin typeface="Arial" panose="020B0604020202020204" pitchFamily="34" charset="0"/>
                          <a:cs typeface="Arial" panose="020B0604020202020204" pitchFamily="34" charset="0"/>
                        </a:rPr>
                        <a:t>Field data,</a:t>
                      </a:r>
                      <a:r>
                        <a:rPr lang="en-US" sz="1400" baseline="0" dirty="0">
                          <a:latin typeface="Arial" panose="020B0604020202020204" pitchFamily="34" charset="0"/>
                          <a:cs typeface="Arial" panose="020B0604020202020204" pitchFamily="34" charset="0"/>
                        </a:rPr>
                        <a:t> aerial photo</a:t>
                      </a:r>
                      <a:endParaRPr lang="en-US" sz="2000" dirty="0"/>
                    </a:p>
                  </a:txBody>
                  <a:tcPr marL="45720" marR="45720" anchor="ctr"/>
                </a:tc>
                <a:tc hMerge="1">
                  <a:txBody>
                    <a:bodyPr/>
                    <a:lstStyle/>
                    <a:p>
                      <a:pPr algn="l"/>
                      <a:r>
                        <a:rPr lang="en-US" sz="1200">
                          <a:latin typeface="Arial" panose="020B0604020202020204" pitchFamily="34" charset="0"/>
                          <a:cs typeface="Arial" panose="020B0604020202020204" pitchFamily="34" charset="0"/>
                        </a:rPr>
                        <a:t>Must be provided</a:t>
                      </a:r>
                    </a:p>
                  </a:txBody>
                  <a:tcPr anchor="ctr"/>
                </a:tc>
                <a:tc>
                  <a:txBody>
                    <a:bodyPr/>
                    <a:lstStyle/>
                    <a:p>
                      <a:pPr algn="l"/>
                      <a:r>
                        <a:rPr lang="en-US" sz="1400" dirty="0">
                          <a:latin typeface="Arial" panose="020B0604020202020204" pitchFamily="34" charset="0"/>
                          <a:cs typeface="Arial" panose="020B0604020202020204" pitchFamily="34" charset="0"/>
                        </a:rPr>
                        <a:t>Must be provided</a:t>
                      </a:r>
                    </a:p>
                  </a:txBody>
                  <a:tcPr anchor="ctr"/>
                </a:tc>
                <a:extLst>
                  <a:ext uri="{0D108BD9-81ED-4DB2-BD59-A6C34878D82A}">
                    <a16:rowId xmlns:a16="http://schemas.microsoft.com/office/drawing/2014/main" val="10004"/>
                  </a:ext>
                </a:extLst>
              </a:tr>
              <a:tr h="231173">
                <a:tc gridSpan="2">
                  <a:txBody>
                    <a:bodyPr/>
                    <a:lstStyle/>
                    <a:p>
                      <a:pPr algn="ctr"/>
                      <a:r>
                        <a:rPr lang="en-US" sz="1400" dirty="0">
                          <a:latin typeface="Arial" panose="020B0604020202020204" pitchFamily="34" charset="0"/>
                          <a:cs typeface="Arial" panose="020B0604020202020204" pitchFamily="34" charset="0"/>
                        </a:rPr>
                        <a:t>Number of midsegment through lanes</a:t>
                      </a:r>
                    </a:p>
                  </a:txBody>
                  <a:tcPr marL="45720" marR="45720" anchor="ctr"/>
                </a:tc>
                <a:tc hMerge="1">
                  <a:txBody>
                    <a:bodyPr/>
                    <a:lstStyle/>
                    <a:p>
                      <a:pPr algn="ctr"/>
                      <a:r>
                        <a:rPr lang="en-US" sz="1200">
                          <a:latin typeface="Arial" panose="020B0604020202020204" pitchFamily="34" charset="0"/>
                          <a:cs typeface="Arial" panose="020B0604020202020204" pitchFamily="34" charset="0"/>
                        </a:rPr>
                        <a:t>Field data, aerial photo</a:t>
                      </a:r>
                    </a:p>
                  </a:txBody>
                  <a:tcPr anchor="ctr"/>
                </a:tc>
                <a:tc gridSpan="2">
                  <a:txBody>
                    <a:bodyPr/>
                    <a:lstStyle/>
                    <a:p>
                      <a:r>
                        <a:rPr lang="en-US" sz="1400" dirty="0">
                          <a:latin typeface="Arial" panose="020B0604020202020204" pitchFamily="34" charset="0"/>
                          <a:cs typeface="Arial" panose="020B0604020202020204" pitchFamily="34" charset="0"/>
                        </a:rPr>
                        <a:t>Field data, aerial photo</a:t>
                      </a:r>
                      <a:endParaRPr lang="en-US" sz="2000" dirty="0"/>
                    </a:p>
                  </a:txBody>
                  <a:tcPr marL="45720" marR="45720" anchor="ctr"/>
                </a:tc>
                <a:tc hMerge="1">
                  <a:txBody>
                    <a:bodyPr/>
                    <a:lstStyle/>
                    <a:p>
                      <a:pPr algn="l"/>
                      <a:r>
                        <a:rPr lang="en-US" sz="1200">
                          <a:latin typeface="Arial" panose="020B0604020202020204" pitchFamily="34" charset="0"/>
                          <a:cs typeface="Arial" panose="020B0604020202020204" pitchFamily="34" charset="0"/>
                        </a:rPr>
                        <a:t>Must be provided</a:t>
                      </a:r>
                    </a:p>
                  </a:txBody>
                  <a:tcPr anchor="ctr"/>
                </a:tc>
                <a:tc>
                  <a:txBody>
                    <a:bodyPr/>
                    <a:lstStyle/>
                    <a:p>
                      <a:pPr algn="l"/>
                      <a:r>
                        <a:rPr lang="en-US" sz="1400" dirty="0">
                          <a:latin typeface="Arial" panose="020B0604020202020204" pitchFamily="34" charset="0"/>
                          <a:cs typeface="Arial" panose="020B0604020202020204" pitchFamily="34" charset="0"/>
                        </a:rPr>
                        <a:t>Must be provided</a:t>
                      </a:r>
                    </a:p>
                  </a:txBody>
                  <a:tcPr anchor="ctr"/>
                </a:tc>
                <a:extLst>
                  <a:ext uri="{0D108BD9-81ED-4DB2-BD59-A6C34878D82A}">
                    <a16:rowId xmlns:a16="http://schemas.microsoft.com/office/drawing/2014/main" val="10005"/>
                  </a:ext>
                </a:extLst>
              </a:tr>
              <a:tr h="505750">
                <a:tc gridSpan="2">
                  <a:txBody>
                    <a:bodyPr/>
                    <a:lstStyle/>
                    <a:p>
                      <a:pPr algn="ctr"/>
                      <a:r>
                        <a:rPr lang="en-US" sz="1400" dirty="0">
                          <a:latin typeface="Arial" panose="020B0604020202020204" pitchFamily="34" charset="0"/>
                          <a:cs typeface="Arial" panose="020B0604020202020204" pitchFamily="34" charset="0"/>
                        </a:rPr>
                        <a:t>Number of lanes at access points – segment approach</a:t>
                      </a:r>
                    </a:p>
                  </a:txBody>
                  <a:tcPr marL="45720" marR="45720" anchor="ctr"/>
                </a:tc>
                <a:tc hMerge="1">
                  <a:txBody>
                    <a:bodyPr/>
                    <a:lstStyle/>
                    <a:p>
                      <a:pPr algn="ctr"/>
                      <a:r>
                        <a:rPr lang="en-US" sz="1200">
                          <a:latin typeface="Arial" panose="020B0604020202020204" pitchFamily="34" charset="0"/>
                          <a:cs typeface="Arial" panose="020B0604020202020204" pitchFamily="34" charset="0"/>
                        </a:rPr>
                        <a:t>Field data, aerial photo</a:t>
                      </a:r>
                    </a:p>
                  </a:txBody>
                  <a:tcPr anchor="ctr"/>
                </a:tc>
                <a:tc gridSpan="2">
                  <a:txBody>
                    <a:bodyPr/>
                    <a:lstStyle/>
                    <a:p>
                      <a:r>
                        <a:rPr lang="en-US" sz="1400" dirty="0">
                          <a:latin typeface="Arial" panose="020B0604020202020204" pitchFamily="34" charset="0"/>
                          <a:cs typeface="Arial" panose="020B0604020202020204" pitchFamily="34" charset="0"/>
                        </a:rPr>
                        <a:t>Field data, aerial photo</a:t>
                      </a:r>
                      <a:endParaRPr lang="en-US" sz="2000" dirty="0"/>
                    </a:p>
                  </a:txBody>
                  <a:tcPr marL="45720" marR="45720" anchor="ctr"/>
                </a:tc>
                <a:tc hMerge="1">
                  <a:txBody>
                    <a:bodyPr/>
                    <a:lstStyle/>
                    <a:p>
                      <a:pPr marL="342900" indent="-342900" algn="l">
                        <a:buAutoNum type="alphaLcParenBoth"/>
                      </a:pPr>
                      <a:r>
                        <a:rPr lang="en-US" sz="1200">
                          <a:latin typeface="Arial" panose="020B0604020202020204" pitchFamily="34" charset="0"/>
                          <a:cs typeface="Arial" panose="020B0604020202020204" pitchFamily="34" charset="0"/>
                        </a:rPr>
                        <a:t>Number of through lanes on approach = number of midsegment through lanes</a:t>
                      </a:r>
                    </a:p>
                    <a:p>
                      <a:pPr marL="342900" indent="-342900" algn="l">
                        <a:buAutoNum type="alphaLcParenBoth"/>
                      </a:pPr>
                      <a:r>
                        <a:rPr lang="en-US" sz="1200">
                          <a:latin typeface="Arial" panose="020B0604020202020204" pitchFamily="34" charset="0"/>
                          <a:cs typeface="Arial" panose="020B0604020202020204" pitchFamily="34" charset="0"/>
                        </a:rPr>
                        <a:t>No</a:t>
                      </a:r>
                      <a:r>
                        <a:rPr lang="en-US" sz="1200" baseline="0">
                          <a:latin typeface="Arial" panose="020B0604020202020204" pitchFamily="34" charset="0"/>
                          <a:cs typeface="Arial" panose="020B0604020202020204" pitchFamily="34" charset="0"/>
                        </a:rPr>
                        <a:t> right-turn lanes</a:t>
                      </a:r>
                    </a:p>
                    <a:p>
                      <a:pPr marL="342900" indent="-342900" algn="l">
                        <a:buAutoNum type="alphaLcParenBoth"/>
                      </a:pPr>
                      <a:r>
                        <a:rPr lang="en-US" sz="1200" baseline="0">
                          <a:latin typeface="Arial" panose="020B0604020202020204" pitchFamily="34" charset="0"/>
                          <a:cs typeface="Arial" panose="020B0604020202020204" pitchFamily="34" charset="0"/>
                        </a:rPr>
                        <a:t>If median present, one left-turn lane per approach; otherwise, no left-turn lanes</a:t>
                      </a:r>
                      <a:endParaRPr lang="en-US" sz="1200">
                        <a:latin typeface="Arial" panose="020B0604020202020204" pitchFamily="34" charset="0"/>
                        <a:cs typeface="Arial" panose="020B0604020202020204" pitchFamily="34" charset="0"/>
                      </a:endParaRPr>
                    </a:p>
                  </a:txBody>
                  <a:tcPr anchor="ctr"/>
                </a:tc>
                <a:tc>
                  <a:txBody>
                    <a:bodyPr/>
                    <a:lstStyle/>
                    <a:p>
                      <a:pPr marL="342900" indent="-342900" algn="l">
                        <a:buAutoNum type="alphaLcParenBoth"/>
                      </a:pPr>
                      <a:r>
                        <a:rPr lang="en-US" sz="1400" dirty="0">
                          <a:latin typeface="Arial" panose="020B0604020202020204" pitchFamily="34" charset="0"/>
                          <a:cs typeface="Arial" panose="020B0604020202020204" pitchFamily="34" charset="0"/>
                        </a:rPr>
                        <a:t>Number of through lanes on approach = number of midsegment through lanes</a:t>
                      </a:r>
                    </a:p>
                    <a:p>
                      <a:pPr marL="342900" indent="-342900" algn="l">
                        <a:buAutoNum type="alphaLcParenBoth"/>
                      </a:pPr>
                      <a:r>
                        <a:rPr lang="en-US" sz="1400" dirty="0">
                          <a:latin typeface="Arial" panose="020B0604020202020204" pitchFamily="34" charset="0"/>
                          <a:cs typeface="Arial" panose="020B0604020202020204" pitchFamily="34" charset="0"/>
                        </a:rPr>
                        <a:t>No</a:t>
                      </a:r>
                      <a:r>
                        <a:rPr lang="en-US" sz="1400" baseline="0" dirty="0">
                          <a:latin typeface="Arial" panose="020B0604020202020204" pitchFamily="34" charset="0"/>
                          <a:cs typeface="Arial" panose="020B0604020202020204" pitchFamily="34" charset="0"/>
                        </a:rPr>
                        <a:t> right-turn lanes</a:t>
                      </a:r>
                    </a:p>
                    <a:p>
                      <a:pPr marL="342900" indent="-342900" algn="l">
                        <a:buAutoNum type="alphaLcParenBoth"/>
                      </a:pPr>
                      <a:r>
                        <a:rPr lang="en-US" sz="1400" baseline="0" dirty="0">
                          <a:latin typeface="Arial" panose="020B0604020202020204" pitchFamily="34" charset="0"/>
                          <a:cs typeface="Arial" panose="020B0604020202020204" pitchFamily="34" charset="0"/>
                        </a:rPr>
                        <a:t>If median present, one left-turn lane per approach; otherwise, no left-turn lanes</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181787">
                <a:tc gridSpan="2">
                  <a:txBody>
                    <a:bodyPr/>
                    <a:lstStyle/>
                    <a:p>
                      <a:pPr algn="ctr"/>
                      <a:r>
                        <a:rPr lang="en-US" sz="1400" dirty="0">
                          <a:latin typeface="Arial" panose="020B0604020202020204" pitchFamily="34" charset="0"/>
                          <a:cs typeface="Arial" panose="020B0604020202020204" pitchFamily="34" charset="0"/>
                        </a:rPr>
                        <a:t>Number of lanes at access</a:t>
                      </a:r>
                      <a:r>
                        <a:rPr lang="en-US" sz="1400" baseline="0" dirty="0">
                          <a:latin typeface="Arial" panose="020B0604020202020204" pitchFamily="34" charset="0"/>
                          <a:cs typeface="Arial" panose="020B0604020202020204" pitchFamily="34" charset="0"/>
                        </a:rPr>
                        <a:t> points – access point approach</a:t>
                      </a:r>
                      <a:endParaRPr lang="en-US" sz="1400" dirty="0">
                        <a:latin typeface="Arial" panose="020B0604020202020204" pitchFamily="34" charset="0"/>
                        <a:cs typeface="Arial" panose="020B0604020202020204" pitchFamily="34" charset="0"/>
                      </a:endParaRPr>
                    </a:p>
                  </a:txBody>
                  <a:tcPr marL="45720" marR="45720" anchor="ctr"/>
                </a:tc>
                <a:tc hMerge="1">
                  <a:txBody>
                    <a:bodyPr/>
                    <a:lstStyle/>
                    <a:p>
                      <a:pPr algn="ctr"/>
                      <a:r>
                        <a:rPr lang="en-US" sz="1200">
                          <a:latin typeface="Arial" panose="020B0604020202020204" pitchFamily="34" charset="0"/>
                          <a:cs typeface="Arial" panose="020B0604020202020204" pitchFamily="34" charset="0"/>
                        </a:rPr>
                        <a:t>Field data,</a:t>
                      </a:r>
                      <a:r>
                        <a:rPr lang="en-US" sz="1200" baseline="0">
                          <a:latin typeface="Arial" panose="020B0604020202020204" pitchFamily="34" charset="0"/>
                          <a:cs typeface="Arial" panose="020B0604020202020204" pitchFamily="34" charset="0"/>
                        </a:rPr>
                        <a:t> aerial photo</a:t>
                      </a:r>
                      <a:endParaRPr lang="en-US" sz="1200">
                        <a:latin typeface="Arial" panose="020B0604020202020204" pitchFamily="34" charset="0"/>
                        <a:cs typeface="Arial" panose="020B0604020202020204" pitchFamily="34" charset="0"/>
                      </a:endParaRPr>
                    </a:p>
                  </a:txBody>
                  <a:tcPr anchor="ctr"/>
                </a:tc>
                <a:tc gridSpan="2">
                  <a:txBody>
                    <a:bodyPr/>
                    <a:lstStyle/>
                    <a:p>
                      <a:r>
                        <a:rPr lang="en-US" sz="1400" dirty="0">
                          <a:latin typeface="Arial" panose="020B0604020202020204" pitchFamily="34" charset="0"/>
                          <a:cs typeface="Arial" panose="020B0604020202020204" pitchFamily="34" charset="0"/>
                        </a:rPr>
                        <a:t>Field data,</a:t>
                      </a:r>
                      <a:r>
                        <a:rPr lang="en-US" sz="1400" baseline="0" dirty="0">
                          <a:latin typeface="Arial" panose="020B0604020202020204" pitchFamily="34" charset="0"/>
                          <a:cs typeface="Arial" panose="020B0604020202020204" pitchFamily="34" charset="0"/>
                        </a:rPr>
                        <a:t> aerial photo</a:t>
                      </a:r>
                      <a:endParaRPr lang="en-US" sz="2000" dirty="0"/>
                    </a:p>
                  </a:txBody>
                  <a:tcPr marL="45720" marR="45720" anchor="ctr"/>
                </a:tc>
                <a:tc hMerge="1">
                  <a:txBody>
                    <a:bodyPr/>
                    <a:lstStyle/>
                    <a:p>
                      <a:pPr algn="l"/>
                      <a:r>
                        <a:rPr lang="en-US" sz="1200">
                          <a:latin typeface="Arial" panose="020B0604020202020204" pitchFamily="34" charset="0"/>
                          <a:cs typeface="Arial" panose="020B0604020202020204" pitchFamily="34" charset="0"/>
                        </a:rPr>
                        <a:t>One left-turn and</a:t>
                      </a:r>
                      <a:r>
                        <a:rPr lang="en-US" sz="1200" baseline="0">
                          <a:latin typeface="Arial" panose="020B0604020202020204" pitchFamily="34" charset="0"/>
                          <a:cs typeface="Arial" panose="020B0604020202020204" pitchFamily="34" charset="0"/>
                        </a:rPr>
                        <a:t> one right-turn lane</a:t>
                      </a:r>
                      <a:endParaRPr lang="en-US" sz="1200">
                        <a:latin typeface="Arial" panose="020B0604020202020204" pitchFamily="34" charset="0"/>
                        <a:cs typeface="Arial" panose="020B0604020202020204" pitchFamily="34" charset="0"/>
                      </a:endParaRPr>
                    </a:p>
                  </a:txBody>
                  <a:tcPr anchor="ctr"/>
                </a:tc>
                <a:tc>
                  <a:txBody>
                    <a:bodyPr/>
                    <a:lstStyle/>
                    <a:p>
                      <a:pPr algn="l"/>
                      <a:r>
                        <a:rPr lang="en-US" sz="1400" dirty="0">
                          <a:latin typeface="Arial" panose="020B0604020202020204" pitchFamily="34" charset="0"/>
                          <a:cs typeface="Arial" panose="020B0604020202020204" pitchFamily="34" charset="0"/>
                        </a:rPr>
                        <a:t>One left-turn and</a:t>
                      </a:r>
                      <a:r>
                        <a:rPr lang="en-US" sz="1400" baseline="0" dirty="0">
                          <a:latin typeface="Arial" panose="020B0604020202020204" pitchFamily="34" charset="0"/>
                          <a:cs typeface="Arial" panose="020B0604020202020204" pitchFamily="34" charset="0"/>
                        </a:rPr>
                        <a:t> one right-turn lane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477520">
                <a:tc gridSpan="2">
                  <a:txBody>
                    <a:bodyPr/>
                    <a:lstStyle/>
                    <a:p>
                      <a:pPr algn="ctr"/>
                      <a:r>
                        <a:rPr lang="en-US" sz="1400" dirty="0">
                          <a:latin typeface="Arial" panose="020B0604020202020204" pitchFamily="34" charset="0"/>
                          <a:cs typeface="Arial" panose="020B0604020202020204" pitchFamily="34" charset="0"/>
                        </a:rPr>
                        <a:t>Segment approach</a:t>
                      </a:r>
                      <a:r>
                        <a:rPr lang="en-US" sz="1400" baseline="0" dirty="0">
                          <a:latin typeface="Arial" panose="020B0604020202020204" pitchFamily="34" charset="0"/>
                          <a:cs typeface="Arial" panose="020B0604020202020204" pitchFamily="34" charset="0"/>
                        </a:rPr>
                        <a:t> turn bay length at access points (ft)</a:t>
                      </a:r>
                      <a:endParaRPr lang="en-US" sz="1400" dirty="0">
                        <a:latin typeface="Arial" panose="020B0604020202020204" pitchFamily="34" charset="0"/>
                        <a:cs typeface="Arial" panose="020B0604020202020204" pitchFamily="34" charset="0"/>
                      </a:endParaRPr>
                    </a:p>
                  </a:txBody>
                  <a:tcPr marL="45720" marR="45720" anchor="ctr"/>
                </a:tc>
                <a:tc hMerge="1">
                  <a:txBody>
                    <a:bodyPr/>
                    <a:lstStyle/>
                    <a:p>
                      <a:pPr algn="ctr"/>
                      <a:r>
                        <a:rPr lang="en-US" sz="1200">
                          <a:latin typeface="Arial" panose="020B0604020202020204" pitchFamily="34" charset="0"/>
                          <a:cs typeface="Arial" panose="020B0604020202020204" pitchFamily="34" charset="0"/>
                        </a:rPr>
                        <a:t>Field data, aerial photo</a:t>
                      </a:r>
                    </a:p>
                  </a:txBody>
                  <a:tcPr anchor="ctr"/>
                </a:tc>
                <a:tc gridSpan="2">
                  <a:txBody>
                    <a:bodyPr/>
                    <a:lstStyle/>
                    <a:p>
                      <a:r>
                        <a:rPr lang="en-US" sz="1400" dirty="0">
                          <a:latin typeface="Arial" panose="020B0604020202020204" pitchFamily="34" charset="0"/>
                          <a:cs typeface="Arial" panose="020B0604020202020204" pitchFamily="34" charset="0"/>
                        </a:rPr>
                        <a:t>Field data, aerial photo</a:t>
                      </a:r>
                      <a:endParaRPr lang="en-US" sz="2000" dirty="0"/>
                    </a:p>
                  </a:txBody>
                  <a:tcPr marL="45720" marR="45720" anchor="ctr"/>
                </a:tc>
                <a:tc hMerge="1">
                  <a:txBody>
                    <a:bodyPr/>
                    <a:lstStyle/>
                    <a:p>
                      <a:pPr algn="l"/>
                      <a:r>
                        <a:rPr lang="en-US" sz="1200">
                          <a:latin typeface="Arial" panose="020B0604020202020204" pitchFamily="34" charset="0"/>
                          <a:cs typeface="Arial" panose="020B0604020202020204" pitchFamily="34" charset="0"/>
                        </a:rPr>
                        <a:t>40% of the</a:t>
                      </a:r>
                      <a:r>
                        <a:rPr lang="en-US" sz="1200" baseline="0">
                          <a:latin typeface="Arial" panose="020B0604020202020204" pitchFamily="34" charset="0"/>
                          <a:cs typeface="Arial" panose="020B0604020202020204" pitchFamily="34" charset="0"/>
                        </a:rPr>
                        <a:t> access point spacing, where spacing = 2 x (5,280)/</a:t>
                      </a:r>
                      <a:r>
                        <a:rPr lang="en-US" sz="1200" i="1" baseline="0">
                          <a:latin typeface="Arial" panose="020B0604020202020204" pitchFamily="34" charset="0"/>
                          <a:cs typeface="Arial" panose="020B0604020202020204" pitchFamily="34" charset="0"/>
                        </a:rPr>
                        <a:t>D</a:t>
                      </a:r>
                      <a:r>
                        <a:rPr lang="en-US" sz="900" i="1" baseline="0">
                          <a:latin typeface="Arial" panose="020B0604020202020204" pitchFamily="34" charset="0"/>
                          <a:cs typeface="Arial" panose="020B0604020202020204" pitchFamily="34" charset="0"/>
                        </a:rPr>
                        <a:t>a</a:t>
                      </a:r>
                      <a:r>
                        <a:rPr lang="en-US" sz="1200" i="0" baseline="0">
                          <a:latin typeface="Arial" panose="020B0604020202020204" pitchFamily="34" charset="0"/>
                          <a:cs typeface="Arial" panose="020B0604020202020204" pitchFamily="34" charset="0"/>
                        </a:rPr>
                        <a:t> in feet, but not more than 300 </a:t>
                      </a:r>
                      <a:r>
                        <a:rPr lang="en-US" sz="1200" i="0" baseline="0" err="1">
                          <a:latin typeface="Arial" panose="020B0604020202020204" pitchFamily="34" charset="0"/>
                          <a:cs typeface="Arial" panose="020B0604020202020204" pitchFamily="34" charset="0"/>
                        </a:rPr>
                        <a:t>ft</a:t>
                      </a:r>
                      <a:r>
                        <a:rPr lang="en-US" sz="1200" i="0" baseline="0">
                          <a:latin typeface="Arial" panose="020B0604020202020204" pitchFamily="34" charset="0"/>
                          <a:cs typeface="Arial" panose="020B0604020202020204" pitchFamily="34" charset="0"/>
                        </a:rPr>
                        <a:t> nor less than 50 </a:t>
                      </a:r>
                      <a:r>
                        <a:rPr lang="en-US" sz="1200" i="0" baseline="0" err="1">
                          <a:latin typeface="Arial" panose="020B0604020202020204" pitchFamily="34" charset="0"/>
                          <a:cs typeface="Arial" panose="020B0604020202020204" pitchFamily="34" charset="0"/>
                        </a:rPr>
                        <a:t>ft</a:t>
                      </a:r>
                      <a:endParaRPr lang="en-US" sz="1200">
                        <a:latin typeface="Arial" panose="020B0604020202020204" pitchFamily="34" charset="0"/>
                        <a:cs typeface="Arial" panose="020B0604020202020204" pitchFamily="34" charset="0"/>
                      </a:endParaRPr>
                    </a:p>
                  </a:txBody>
                  <a:tcPr anchor="ctr"/>
                </a:tc>
                <a:tc>
                  <a:txBody>
                    <a:bodyPr/>
                    <a:lstStyle/>
                    <a:p>
                      <a:pPr algn="l"/>
                      <a:r>
                        <a:rPr lang="en-US" sz="1400" dirty="0">
                          <a:latin typeface="Arial" panose="020B0604020202020204" pitchFamily="34" charset="0"/>
                          <a:cs typeface="Arial" panose="020B0604020202020204" pitchFamily="34" charset="0"/>
                        </a:rPr>
                        <a:t>40% of the</a:t>
                      </a:r>
                      <a:r>
                        <a:rPr lang="en-US" sz="1400" baseline="0" dirty="0">
                          <a:latin typeface="Arial" panose="020B0604020202020204" pitchFamily="34" charset="0"/>
                          <a:cs typeface="Arial" panose="020B0604020202020204" pitchFamily="34" charset="0"/>
                        </a:rPr>
                        <a:t> access point spacing, where spacing = 2 x (5,280)/</a:t>
                      </a:r>
                      <a:r>
                        <a:rPr lang="en-US" sz="1400" i="1" baseline="0" dirty="0">
                          <a:latin typeface="Arial" panose="020B0604020202020204" pitchFamily="34" charset="0"/>
                          <a:cs typeface="Arial" panose="020B0604020202020204" pitchFamily="34" charset="0"/>
                        </a:rPr>
                        <a:t>D</a:t>
                      </a:r>
                      <a:r>
                        <a:rPr lang="en-US" sz="1000" i="1" baseline="0" dirty="0">
                          <a:latin typeface="Arial" panose="020B0604020202020204" pitchFamily="34" charset="0"/>
                          <a:cs typeface="Arial" panose="020B0604020202020204" pitchFamily="34" charset="0"/>
                        </a:rPr>
                        <a:t>a</a:t>
                      </a:r>
                      <a:r>
                        <a:rPr lang="en-US" sz="1400" i="0" baseline="0" dirty="0">
                          <a:latin typeface="Arial" panose="020B0604020202020204" pitchFamily="34" charset="0"/>
                          <a:cs typeface="Arial" panose="020B0604020202020204" pitchFamily="34" charset="0"/>
                        </a:rPr>
                        <a:t> in feet, but not more than 300 ft nor less than 50 ft</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14522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A6825D8-B9F5-4CEF-B56E-3DF8F903D14C}"/>
              </a:ext>
            </a:extLst>
          </p:cNvPr>
          <p:cNvSpPr>
            <a:spLocks noGrp="1"/>
          </p:cNvSpPr>
          <p:nvPr>
            <p:ph type="sldNum" sz="quarter" idx="12"/>
          </p:nvPr>
        </p:nvSpPr>
        <p:spPr/>
        <p:txBody>
          <a:bodyPr/>
          <a:lstStyle/>
          <a:p>
            <a:fld id="{51238FAE-B189-440B-8AFA-85D97C10EA2D}" type="slidenum">
              <a:rPr lang="en-US" sz="1400" smtClean="0">
                <a:latin typeface="+mn-lt"/>
              </a:rPr>
              <a:pPr/>
              <a:t>22</a:t>
            </a:fld>
            <a:endParaRPr lang="en-US" sz="1400" dirty="0">
              <a:latin typeface="+mn-lt"/>
            </a:endParaRPr>
          </a:p>
        </p:txBody>
      </p:sp>
      <p:sp>
        <p:nvSpPr>
          <p:cNvPr id="2" name="Title 1">
            <a:extLst>
              <a:ext uri="{FF2B5EF4-FFF2-40B4-BE49-F238E27FC236}">
                <a16:creationId xmlns:a16="http://schemas.microsoft.com/office/drawing/2014/main" id="{9FA7E1EE-0E80-48E6-AE79-99A80A9CF19B}"/>
              </a:ext>
            </a:extLst>
          </p:cNvPr>
          <p:cNvSpPr>
            <a:spLocks noGrp="1"/>
          </p:cNvSpPr>
          <p:nvPr>
            <p:ph type="title"/>
          </p:nvPr>
        </p:nvSpPr>
        <p:spPr/>
        <p:txBody>
          <a:bodyPr/>
          <a:lstStyle/>
          <a:p>
            <a:r>
              <a:rPr lang="en-US" altLang="en-US" dirty="0"/>
              <a:t>Required Input Data</a:t>
            </a:r>
            <a:endParaRPr lang="en-US" dirty="0"/>
          </a:p>
        </p:txBody>
      </p:sp>
      <p:sp>
        <p:nvSpPr>
          <p:cNvPr id="5" name="Text Placeholder 4">
            <a:extLst>
              <a:ext uri="{FF2B5EF4-FFF2-40B4-BE49-F238E27FC236}">
                <a16:creationId xmlns:a16="http://schemas.microsoft.com/office/drawing/2014/main" id="{531AE4C3-C83A-4705-8ABD-085305B3CD9A}"/>
              </a:ext>
            </a:extLst>
          </p:cNvPr>
          <p:cNvSpPr>
            <a:spLocks noGrp="1"/>
          </p:cNvSpPr>
          <p:nvPr>
            <p:ph type="body" sz="quarter" idx="14"/>
          </p:nvPr>
        </p:nvSpPr>
        <p:spPr/>
        <p:txBody>
          <a:bodyPr/>
          <a:lstStyle/>
          <a:p>
            <a:r>
              <a:rPr lang="en-US" dirty="0"/>
              <a:t>URBAN STREET SEGMENTS</a:t>
            </a:r>
          </a:p>
          <a:p>
            <a:endParaRPr lang="en-US" dirty="0"/>
          </a:p>
        </p:txBody>
      </p:sp>
      <p:sp>
        <p:nvSpPr>
          <p:cNvPr id="6" name="Text Placeholder 5">
            <a:extLst>
              <a:ext uri="{FF2B5EF4-FFF2-40B4-BE49-F238E27FC236}">
                <a16:creationId xmlns:a16="http://schemas.microsoft.com/office/drawing/2014/main" id="{0A9FB99D-2399-4A88-8657-EC97BCFA4A15}"/>
              </a:ext>
            </a:extLst>
          </p:cNvPr>
          <p:cNvSpPr>
            <a:spLocks noGrp="1"/>
          </p:cNvSpPr>
          <p:nvPr>
            <p:ph type="body" sz="quarter" idx="16"/>
          </p:nvPr>
        </p:nvSpPr>
        <p:spPr/>
        <p:txBody>
          <a:bodyPr/>
          <a:lstStyle/>
          <a:p>
            <a:r>
              <a:rPr lang="en-US" altLang="en-US" dirty="0">
                <a:solidFill>
                  <a:schemeClr val="bg1">
                    <a:lumMod val="50000"/>
                  </a:schemeClr>
                </a:solidFill>
              </a:rPr>
              <a:t>HCM Exhibit 18-5</a:t>
            </a:r>
            <a:endParaRPr lang="en-US" dirty="0"/>
          </a:p>
        </p:txBody>
      </p:sp>
      <p:graphicFrame>
        <p:nvGraphicFramePr>
          <p:cNvPr id="8" name="Table 7">
            <a:extLst>
              <a:ext uri="{FF2B5EF4-FFF2-40B4-BE49-F238E27FC236}">
                <a16:creationId xmlns:a16="http://schemas.microsoft.com/office/drawing/2014/main" id="{B383E854-8532-4A40-8CC4-50A78BB5142C}"/>
              </a:ext>
            </a:extLst>
          </p:cNvPr>
          <p:cNvGraphicFramePr>
            <a:graphicFrameLocks noGrp="1"/>
          </p:cNvGraphicFramePr>
          <p:nvPr>
            <p:extLst>
              <p:ext uri="{D42A27DB-BD31-4B8C-83A1-F6EECF244321}">
                <p14:modId xmlns:p14="http://schemas.microsoft.com/office/powerpoint/2010/main" val="4087938936"/>
              </p:ext>
            </p:extLst>
          </p:nvPr>
        </p:nvGraphicFramePr>
        <p:xfrm>
          <a:off x="859820" y="1328500"/>
          <a:ext cx="10771208" cy="4846320"/>
        </p:xfrm>
        <a:graphic>
          <a:graphicData uri="http://schemas.openxmlformats.org/drawingml/2006/table">
            <a:tbl>
              <a:tblPr firstRow="1" bandRow="1">
                <a:tableStyleId>{C083E6E3-FA7D-4D7B-A595-EF9225AFEA82}</a:tableStyleId>
              </a:tblPr>
              <a:tblGrid>
                <a:gridCol w="5335321">
                  <a:extLst>
                    <a:ext uri="{9D8B030D-6E8A-4147-A177-3AD203B41FA5}">
                      <a16:colId xmlns:a16="http://schemas.microsoft.com/office/drawing/2014/main" val="20000"/>
                    </a:ext>
                  </a:extLst>
                </a:gridCol>
                <a:gridCol w="2626996">
                  <a:extLst>
                    <a:ext uri="{9D8B030D-6E8A-4147-A177-3AD203B41FA5}">
                      <a16:colId xmlns:a16="http://schemas.microsoft.com/office/drawing/2014/main" val="20001"/>
                    </a:ext>
                  </a:extLst>
                </a:gridCol>
                <a:gridCol w="308887">
                  <a:extLst>
                    <a:ext uri="{9D8B030D-6E8A-4147-A177-3AD203B41FA5}">
                      <a16:colId xmlns:a16="http://schemas.microsoft.com/office/drawing/2014/main" val="301732091"/>
                    </a:ext>
                  </a:extLst>
                </a:gridCol>
                <a:gridCol w="2500004">
                  <a:extLst>
                    <a:ext uri="{9D8B030D-6E8A-4147-A177-3AD203B41FA5}">
                      <a16:colId xmlns:a16="http://schemas.microsoft.com/office/drawing/2014/main" val="20002"/>
                    </a:ext>
                  </a:extLst>
                </a:gridCol>
              </a:tblGrid>
              <a:tr h="141287">
                <a:tc>
                  <a:txBody>
                    <a:bodyPr/>
                    <a:lstStyle/>
                    <a:p>
                      <a:pPr algn="ctr"/>
                      <a:r>
                        <a:rPr lang="en-US" sz="1200" dirty="0">
                          <a:latin typeface="Arial" panose="020B0604020202020204" pitchFamily="34" charset="0"/>
                          <a:cs typeface="Arial" panose="020B0604020202020204" pitchFamily="34" charset="0"/>
                        </a:rPr>
                        <a:t>Required Data and Units</a:t>
                      </a:r>
                    </a:p>
                  </a:txBody>
                  <a:tcPr marL="45720" marR="45720" anchor="ctr"/>
                </a:tc>
                <a:tc gridSpan="2">
                  <a:txBody>
                    <a:bodyPr/>
                    <a:lstStyle/>
                    <a:p>
                      <a:pPr algn="ctr"/>
                      <a:r>
                        <a:rPr lang="en-US" sz="1200" dirty="0">
                          <a:latin typeface="Arial" panose="020B0604020202020204" pitchFamily="34" charset="0"/>
                          <a:cs typeface="Arial" panose="020B0604020202020204" pitchFamily="34" charset="0"/>
                        </a:rPr>
                        <a:t>Potential Data Source(s)</a:t>
                      </a:r>
                    </a:p>
                  </a:txBody>
                  <a:tcPr marL="45720" marR="45720" anchor="ctr"/>
                </a:tc>
                <a:tc hMerge="1">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Suggested Default Value</a:t>
                      </a:r>
                    </a:p>
                  </a:txBody>
                  <a:tcPr marL="45720" marR="45720" anchor="ctr"/>
                </a:tc>
                <a:extLst>
                  <a:ext uri="{0D108BD9-81ED-4DB2-BD59-A6C34878D82A}">
                    <a16:rowId xmlns:a16="http://schemas.microsoft.com/office/drawing/2014/main" val="10000"/>
                  </a:ext>
                </a:extLst>
              </a:tr>
              <a:tr h="0">
                <a:tc gridSpan="4">
                  <a:txBody>
                    <a:bodyPr/>
                    <a:lstStyle/>
                    <a:p>
                      <a:pPr algn="ctr"/>
                      <a:r>
                        <a:rPr lang="en-US" sz="1200" i="1" dirty="0">
                          <a:latin typeface="Arial" panose="020B0604020202020204" pitchFamily="34" charset="0"/>
                          <a:cs typeface="Arial" panose="020B0604020202020204" pitchFamily="34" charset="0"/>
                        </a:rPr>
                        <a:t>Geometric Data,</a:t>
                      </a:r>
                      <a:r>
                        <a:rPr lang="en-US" sz="1200" i="1" baseline="0" dirty="0">
                          <a:latin typeface="Arial" panose="020B0604020202020204" pitchFamily="34" charset="0"/>
                          <a:cs typeface="Arial" panose="020B0604020202020204" pitchFamily="34" charset="0"/>
                        </a:rPr>
                        <a:t> cont.</a:t>
                      </a:r>
                      <a:endParaRPr lang="en-US" sz="1200" i="1" dirty="0">
                        <a:latin typeface="Arial" panose="020B0604020202020204" pitchFamily="34" charset="0"/>
                        <a:cs typeface="Arial" panose="020B0604020202020204" pitchFamily="34" charset="0"/>
                      </a:endParaRPr>
                    </a:p>
                  </a:txBody>
                  <a:tcPr marL="45720" marR="45720" anchor="ctr"/>
                </a:tc>
                <a:tc hMerge="1">
                  <a:txBody>
                    <a:bodyPr/>
                    <a:lstStyle/>
                    <a:p>
                      <a:endParaRPr lang="en-US"/>
                    </a:p>
                  </a:txBody>
                  <a:tcPr/>
                </a:tc>
                <a:tc hMerge="1">
                  <a:txBody>
                    <a:bodyPr/>
                    <a:lstStyle/>
                    <a:p>
                      <a:endParaRPr lang="en-US"/>
                    </a:p>
                  </a:txBody>
                  <a:tcPr/>
                </a:tc>
                <a:tc hMerge="1">
                  <a:txBody>
                    <a:bodyPr/>
                    <a:lstStyle/>
                    <a:p>
                      <a:pPr algn="ctr"/>
                      <a:endParaRPr lang="en-US" sz="1100" i="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0">
                <a:tc>
                  <a:txBody>
                    <a:bodyPr/>
                    <a:lstStyle/>
                    <a:p>
                      <a:pPr algn="ctr"/>
                      <a:r>
                        <a:rPr lang="en-US" sz="1200" dirty="0">
                          <a:latin typeface="Arial" panose="020B0604020202020204" pitchFamily="34" charset="0"/>
                          <a:cs typeface="Arial" panose="020B0604020202020204" pitchFamily="34" charset="0"/>
                        </a:rPr>
                        <a:t>Segment </a:t>
                      </a:r>
                      <a:r>
                        <a:rPr lang="en-US" sz="1200">
                          <a:latin typeface="Arial" panose="020B0604020202020204" pitchFamily="34" charset="0"/>
                          <a:cs typeface="Arial" panose="020B0604020202020204" pitchFamily="34" charset="0"/>
                        </a:rPr>
                        <a:t>(site)</a:t>
                      </a:r>
                      <a:r>
                        <a:rPr lang="en-US" sz="1200" baseline="0">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length (ft)</a:t>
                      </a:r>
                      <a:endParaRPr lang="en-US" sz="1200" dirty="0">
                        <a:latin typeface="Arial" panose="020B0604020202020204" pitchFamily="34" charset="0"/>
                        <a:cs typeface="Arial" panose="020B0604020202020204" pitchFamily="34" charset="0"/>
                      </a:endParaRPr>
                    </a:p>
                  </a:txBody>
                  <a:tcPr marL="45720" marR="45720" anchor="ctr"/>
                </a:tc>
                <a:tc>
                  <a:txBody>
                    <a:bodyPr/>
                    <a:lstStyle/>
                    <a:p>
                      <a:pPr algn="ctr"/>
                      <a:r>
                        <a:rPr lang="en-US" sz="1200" dirty="0">
                          <a:latin typeface="Arial" panose="020B0604020202020204" pitchFamily="34" charset="0"/>
                          <a:cs typeface="Arial" panose="020B0604020202020204" pitchFamily="34" charset="0"/>
                        </a:rPr>
                        <a:t>Field data,</a:t>
                      </a:r>
                      <a:r>
                        <a:rPr lang="en-US" sz="1200" baseline="0" dirty="0">
                          <a:latin typeface="Arial" panose="020B0604020202020204" pitchFamily="34" charset="0"/>
                          <a:cs typeface="Arial" panose="020B0604020202020204" pitchFamily="34" charset="0"/>
                        </a:rPr>
                        <a:t> aerial photo</a:t>
                      </a:r>
                      <a:endParaRPr lang="en-US" sz="1200" dirty="0">
                        <a:latin typeface="Arial" panose="020B0604020202020204" pitchFamily="34" charset="0"/>
                        <a:cs typeface="Arial" panose="020B0604020202020204" pitchFamily="34" charset="0"/>
                      </a:endParaRPr>
                    </a:p>
                  </a:txBody>
                  <a:tcPr marL="45720" marR="45720" anchor="ctr"/>
                </a:tc>
                <a:tc gridSpan="2">
                  <a:txBody>
                    <a:bodyPr/>
                    <a:lstStyle/>
                    <a:p>
                      <a:pPr algn="ctr"/>
                      <a:r>
                        <a:rPr lang="en-US" sz="1200" dirty="0">
                          <a:latin typeface="Arial" panose="020B0604020202020204" pitchFamily="34" charset="0"/>
                          <a:cs typeface="Arial" panose="020B0604020202020204" pitchFamily="34" charset="0"/>
                        </a:rPr>
                        <a:t>Must be</a:t>
                      </a:r>
                      <a:r>
                        <a:rPr lang="en-US" sz="1200" baseline="0" dirty="0">
                          <a:latin typeface="Arial" panose="020B0604020202020204" pitchFamily="34" charset="0"/>
                          <a:cs typeface="Arial" panose="020B0604020202020204" pitchFamily="34" charset="0"/>
                        </a:rPr>
                        <a:t> provided</a:t>
                      </a:r>
                      <a:endParaRPr lang="en-US" sz="1200" dirty="0">
                        <a:latin typeface="Arial" panose="020B0604020202020204" pitchFamily="34" charset="0"/>
                        <a:cs typeface="Arial" panose="020B0604020202020204" pitchFamily="34" charset="0"/>
                      </a:endParaRPr>
                    </a:p>
                  </a:txBody>
                  <a:tcPr marL="45720" marR="45720" anchor="ctr"/>
                </a:tc>
                <a:tc hMerge="1">
                  <a:txBody>
                    <a:bodyPr/>
                    <a:lstStyle/>
                    <a:p>
                      <a:pPr algn="ctr"/>
                      <a:r>
                        <a:rPr lang="en-US" sz="1200">
                          <a:latin typeface="Arial" panose="020B0604020202020204" pitchFamily="34" charset="0"/>
                          <a:cs typeface="Arial" panose="020B0604020202020204" pitchFamily="34" charset="0"/>
                        </a:rPr>
                        <a:t>Must be</a:t>
                      </a:r>
                      <a:r>
                        <a:rPr lang="en-US" sz="1200" baseline="0">
                          <a:latin typeface="Arial" panose="020B0604020202020204" pitchFamily="34" charset="0"/>
                          <a:cs typeface="Arial" panose="020B0604020202020204" pitchFamily="34" charset="0"/>
                        </a:rPr>
                        <a:t> provided</a:t>
                      </a:r>
                      <a:endParaRPr 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0">
                <a:tc>
                  <a:txBody>
                    <a:bodyPr/>
                    <a:lstStyle/>
                    <a:p>
                      <a:pPr algn="ctr"/>
                      <a:r>
                        <a:rPr lang="en-US" sz="1200" dirty="0">
                          <a:latin typeface="Arial" panose="020B0604020202020204" pitchFamily="34" charset="0"/>
                          <a:cs typeface="Arial" panose="020B0604020202020204" pitchFamily="34" charset="0"/>
                        </a:rPr>
                        <a:t>Restrictive median length (ft)</a:t>
                      </a:r>
                    </a:p>
                  </a:txBody>
                  <a:tcPr marL="45720" marR="45720" anchor="ctr"/>
                </a:tc>
                <a:tc>
                  <a:txBody>
                    <a:bodyPr/>
                    <a:lstStyle/>
                    <a:p>
                      <a:pPr algn="ctr"/>
                      <a:r>
                        <a:rPr lang="en-US" sz="1200" dirty="0">
                          <a:latin typeface="Arial" panose="020B0604020202020204" pitchFamily="34" charset="0"/>
                          <a:cs typeface="Arial" panose="020B0604020202020204" pitchFamily="34" charset="0"/>
                        </a:rPr>
                        <a:t>Field data,</a:t>
                      </a:r>
                      <a:r>
                        <a:rPr lang="en-US" sz="1200" baseline="0" dirty="0">
                          <a:latin typeface="Arial" panose="020B0604020202020204" pitchFamily="34" charset="0"/>
                          <a:cs typeface="Arial" panose="020B0604020202020204" pitchFamily="34" charset="0"/>
                        </a:rPr>
                        <a:t> aerial photo</a:t>
                      </a:r>
                      <a:endParaRPr lang="en-US" sz="1200" dirty="0">
                        <a:latin typeface="Arial" panose="020B0604020202020204" pitchFamily="34" charset="0"/>
                        <a:cs typeface="Arial" panose="020B0604020202020204" pitchFamily="34" charset="0"/>
                      </a:endParaRPr>
                    </a:p>
                  </a:txBody>
                  <a:tcPr marL="45720" marR="45720" anchor="ctr"/>
                </a:tc>
                <a:tc gridSpan="2">
                  <a:txBody>
                    <a:bodyPr/>
                    <a:lstStyle/>
                    <a:p>
                      <a:pPr algn="ctr"/>
                      <a:r>
                        <a:rPr lang="en-US" sz="1200" dirty="0">
                          <a:latin typeface="Arial" panose="020B0604020202020204" pitchFamily="34" charset="0"/>
                          <a:cs typeface="Arial" panose="020B0604020202020204" pitchFamily="34" charset="0"/>
                        </a:rPr>
                        <a:t>Must be provided</a:t>
                      </a:r>
                    </a:p>
                  </a:txBody>
                  <a:tcPr marL="45720" marR="45720" anchor="ctr"/>
                </a:tc>
                <a:tc hMerge="1">
                  <a:txBody>
                    <a:bodyPr/>
                    <a:lstStyle/>
                    <a:p>
                      <a:pPr algn="ctr"/>
                      <a:r>
                        <a:rPr lang="en-US" sz="1200">
                          <a:latin typeface="Arial" panose="020B0604020202020204" pitchFamily="34" charset="0"/>
                          <a:cs typeface="Arial" panose="020B0604020202020204" pitchFamily="34" charset="0"/>
                        </a:rPr>
                        <a:t>Must be provided</a:t>
                      </a:r>
                    </a:p>
                  </a:txBody>
                  <a:tcPr anchor="ctr"/>
                </a:tc>
                <a:extLst>
                  <a:ext uri="{0D108BD9-81ED-4DB2-BD59-A6C34878D82A}">
                    <a16:rowId xmlns:a16="http://schemas.microsoft.com/office/drawing/2014/main" val="10003"/>
                  </a:ext>
                </a:extLst>
              </a:tr>
              <a:tr h="247967">
                <a:tc>
                  <a:txBody>
                    <a:bodyPr/>
                    <a:lstStyle/>
                    <a:p>
                      <a:pPr algn="ctr"/>
                      <a:r>
                        <a:rPr lang="en-US" sz="1200" dirty="0">
                          <a:latin typeface="Arial" panose="020B0604020202020204" pitchFamily="34" charset="0"/>
                          <a:cs typeface="Arial" panose="020B0604020202020204" pitchFamily="34" charset="0"/>
                        </a:rPr>
                        <a:t>Proportion</a:t>
                      </a:r>
                      <a:r>
                        <a:rPr lang="en-US" sz="1200" baseline="0" dirty="0">
                          <a:latin typeface="Arial" panose="020B0604020202020204" pitchFamily="34" charset="0"/>
                          <a:cs typeface="Arial" panose="020B0604020202020204" pitchFamily="34" charset="0"/>
                        </a:rPr>
                        <a:t> of segment with curb (decimal)</a:t>
                      </a:r>
                      <a:endParaRPr lang="en-US" sz="1200" dirty="0">
                        <a:latin typeface="Arial" panose="020B0604020202020204" pitchFamily="34" charset="0"/>
                        <a:cs typeface="Arial" panose="020B0604020202020204" pitchFamily="34" charset="0"/>
                      </a:endParaRPr>
                    </a:p>
                  </a:txBody>
                  <a:tcPr marL="45720" marR="45720" anchor="ctr"/>
                </a:tc>
                <a:tc>
                  <a:txBody>
                    <a:bodyPr/>
                    <a:lstStyle/>
                    <a:p>
                      <a:pPr algn="ctr"/>
                      <a:r>
                        <a:rPr lang="en-US" sz="1200" dirty="0">
                          <a:latin typeface="Arial" panose="020B0604020202020204" pitchFamily="34" charset="0"/>
                          <a:cs typeface="Arial" panose="020B0604020202020204" pitchFamily="34" charset="0"/>
                        </a:rPr>
                        <a:t>Field</a:t>
                      </a:r>
                      <a:r>
                        <a:rPr lang="en-US" sz="1200" baseline="0" dirty="0">
                          <a:latin typeface="Arial" panose="020B0604020202020204" pitchFamily="34" charset="0"/>
                          <a:cs typeface="Arial" panose="020B0604020202020204" pitchFamily="34" charset="0"/>
                        </a:rPr>
                        <a:t> data, aerial photo</a:t>
                      </a:r>
                      <a:endParaRPr lang="en-US" sz="1200" dirty="0">
                        <a:latin typeface="Arial" panose="020B0604020202020204" pitchFamily="34" charset="0"/>
                        <a:cs typeface="Arial" panose="020B0604020202020204" pitchFamily="34" charset="0"/>
                      </a:endParaRPr>
                    </a:p>
                  </a:txBody>
                  <a:tcPr marL="45720" marR="45720" anchor="ctr"/>
                </a:tc>
                <a:tc gridSpan="2">
                  <a:txBody>
                    <a:bodyPr/>
                    <a:lstStyle/>
                    <a:p>
                      <a:pPr algn="ctr"/>
                      <a:r>
                        <a:rPr lang="en-US" sz="1200" dirty="0">
                          <a:latin typeface="Arial" panose="020B0604020202020204" pitchFamily="34" charset="0"/>
                          <a:cs typeface="Arial" panose="020B0604020202020204" pitchFamily="34" charset="0"/>
                        </a:rPr>
                        <a:t>1.0 (curb present on both sides)</a:t>
                      </a:r>
                    </a:p>
                  </a:txBody>
                  <a:tcPr marL="45720" marR="45720" anchor="ctr"/>
                </a:tc>
                <a:tc hMerge="1">
                  <a:txBody>
                    <a:bodyPr/>
                    <a:lstStyle/>
                    <a:p>
                      <a:pPr algn="ctr"/>
                      <a:r>
                        <a:rPr lang="en-US" sz="1200">
                          <a:latin typeface="Arial" panose="020B0604020202020204" pitchFamily="34" charset="0"/>
                          <a:cs typeface="Arial" panose="020B0604020202020204" pitchFamily="34" charset="0"/>
                        </a:rPr>
                        <a:t>1.0 (curb present on both sides of segment)</a:t>
                      </a:r>
                    </a:p>
                  </a:txBody>
                  <a:tcPr anchor="ctr"/>
                </a:tc>
                <a:extLst>
                  <a:ext uri="{0D108BD9-81ED-4DB2-BD59-A6C34878D82A}">
                    <a16:rowId xmlns:a16="http://schemas.microsoft.com/office/drawing/2014/main" val="10004"/>
                  </a:ext>
                </a:extLst>
              </a:tr>
              <a:tr h="202247">
                <a:tc>
                  <a:txBody>
                    <a:bodyPr/>
                    <a:lstStyle/>
                    <a:p>
                      <a:pPr algn="ctr"/>
                      <a:r>
                        <a:rPr lang="en-US" sz="1200" dirty="0">
                          <a:latin typeface="Arial" panose="020B0604020202020204" pitchFamily="34" charset="0"/>
                          <a:cs typeface="Arial" panose="020B0604020202020204" pitchFamily="34" charset="0"/>
                        </a:rPr>
                        <a:t>Number of access point approaches</a:t>
                      </a:r>
                    </a:p>
                  </a:txBody>
                  <a:tcPr marL="45720" marR="45720" anchor="ctr"/>
                </a:tc>
                <a:tc>
                  <a:txBody>
                    <a:bodyPr/>
                    <a:lstStyle/>
                    <a:p>
                      <a:pPr algn="ctr"/>
                      <a:r>
                        <a:rPr lang="en-US" sz="1200" dirty="0">
                          <a:latin typeface="Arial" panose="020B0604020202020204" pitchFamily="34" charset="0"/>
                          <a:cs typeface="Arial" panose="020B0604020202020204" pitchFamily="34" charset="0"/>
                        </a:rPr>
                        <a:t>Field data, aerial photo</a:t>
                      </a:r>
                    </a:p>
                  </a:txBody>
                  <a:tcPr marL="45720" marR="45720" anchor="ctr"/>
                </a:tc>
                <a:tc gridSpan="2">
                  <a:txBody>
                    <a:bodyPr/>
                    <a:lstStyle/>
                    <a:p>
                      <a:pPr algn="ctr"/>
                      <a:r>
                        <a:rPr lang="en-US" sz="1200" dirty="0">
                          <a:latin typeface="Arial" panose="020B0604020202020204" pitchFamily="34" charset="0"/>
                          <a:cs typeface="Arial" panose="020B0604020202020204" pitchFamily="34" charset="0"/>
                        </a:rPr>
                        <a:t>See discussion in text</a:t>
                      </a:r>
                    </a:p>
                  </a:txBody>
                  <a:tcPr marL="45720" marR="45720" anchor="ctr"/>
                </a:tc>
                <a:tc hMerge="1">
                  <a:txBody>
                    <a:bodyPr/>
                    <a:lstStyle/>
                    <a:p>
                      <a:pPr algn="ctr"/>
                      <a:r>
                        <a:rPr lang="en-US" sz="1200">
                          <a:latin typeface="Arial" panose="020B0604020202020204" pitchFamily="34" charset="0"/>
                          <a:cs typeface="Arial" panose="020B0604020202020204" pitchFamily="34" charset="0"/>
                        </a:rPr>
                        <a:t>See discussion in text</a:t>
                      </a:r>
                    </a:p>
                  </a:txBody>
                  <a:tcPr anchor="ctr"/>
                </a:tc>
                <a:extLst>
                  <a:ext uri="{0D108BD9-81ED-4DB2-BD59-A6C34878D82A}">
                    <a16:rowId xmlns:a16="http://schemas.microsoft.com/office/drawing/2014/main" val="10005"/>
                  </a:ext>
                </a:extLst>
              </a:tr>
              <a:tr h="0">
                <a:tc>
                  <a:txBody>
                    <a:bodyPr/>
                    <a:lstStyle/>
                    <a:p>
                      <a:pPr algn="ctr"/>
                      <a:r>
                        <a:rPr lang="en-US" sz="1200" dirty="0">
                          <a:latin typeface="Arial" panose="020B0604020202020204" pitchFamily="34" charset="0"/>
                          <a:cs typeface="Arial" panose="020B0604020202020204" pitchFamily="34" charset="0"/>
                        </a:rPr>
                        <a:t>Proportion of segment with in-street parking (decimal)</a:t>
                      </a:r>
                    </a:p>
                  </a:txBody>
                  <a:tcPr marL="45720" marR="45720" anchor="ctr"/>
                </a:tc>
                <a:tc>
                  <a:txBody>
                    <a:bodyPr/>
                    <a:lstStyle/>
                    <a:p>
                      <a:pPr algn="ctr"/>
                      <a:r>
                        <a:rPr lang="en-US" sz="1200" dirty="0">
                          <a:latin typeface="Arial" panose="020B0604020202020204" pitchFamily="34" charset="0"/>
                          <a:cs typeface="Arial" panose="020B0604020202020204" pitchFamily="34" charset="0"/>
                        </a:rPr>
                        <a:t>Field data</a:t>
                      </a:r>
                    </a:p>
                  </a:txBody>
                  <a:tcPr marL="45720" marR="45720" anchor="ctr"/>
                </a:tc>
                <a:tc gridSpan="2">
                  <a:txBody>
                    <a:bodyPr/>
                    <a:lstStyle/>
                    <a:p>
                      <a:pPr algn="ctr"/>
                      <a:r>
                        <a:rPr lang="en-US" sz="1200" dirty="0">
                          <a:latin typeface="Arial" panose="020B0604020202020204" pitchFamily="34" charset="0"/>
                          <a:cs typeface="Arial" panose="020B0604020202020204" pitchFamily="34" charset="0"/>
                        </a:rPr>
                        <a:t>Must be provided</a:t>
                      </a:r>
                    </a:p>
                  </a:txBody>
                  <a:tcPr marL="45720" marR="45720" anchor="ctr"/>
                </a:tc>
                <a:tc hMerge="1">
                  <a:txBody>
                    <a:bodyPr/>
                    <a:lstStyle/>
                    <a:p>
                      <a:pPr algn="ctr"/>
                      <a:r>
                        <a:rPr lang="en-US" sz="1200">
                          <a:latin typeface="Arial" panose="020B0604020202020204" pitchFamily="34" charset="0"/>
                          <a:cs typeface="Arial" panose="020B0604020202020204" pitchFamily="34" charset="0"/>
                        </a:rPr>
                        <a:t>Must be provided</a:t>
                      </a:r>
                    </a:p>
                  </a:txBody>
                  <a:tcPr anchor="ctr"/>
                </a:tc>
                <a:extLst>
                  <a:ext uri="{0D108BD9-81ED-4DB2-BD59-A6C34878D82A}">
                    <a16:rowId xmlns:a16="http://schemas.microsoft.com/office/drawing/2014/main" val="10006"/>
                  </a:ext>
                </a:extLst>
              </a:tr>
              <a:tr h="151447">
                <a:tc gridSpan="4">
                  <a:txBody>
                    <a:bodyPr/>
                    <a:lstStyle/>
                    <a:p>
                      <a:pPr algn="ctr"/>
                      <a:r>
                        <a:rPr lang="en-US" sz="1200" i="1" dirty="0">
                          <a:latin typeface="Arial" panose="020B0604020202020204" pitchFamily="34" charset="0"/>
                          <a:cs typeface="Arial" panose="020B0604020202020204" pitchFamily="34" charset="0"/>
                        </a:rPr>
                        <a:t>Other Data</a:t>
                      </a:r>
                    </a:p>
                  </a:txBody>
                  <a:tcPr marL="45720" marR="45720" anchor="ctr"/>
                </a:tc>
                <a:tc hMerge="1">
                  <a:txBody>
                    <a:bodyPr/>
                    <a:lstStyle/>
                    <a:p>
                      <a:endParaRPr lang="en-US"/>
                    </a:p>
                  </a:txBody>
                  <a:tcPr/>
                </a:tc>
                <a:tc hMerge="1">
                  <a:txBody>
                    <a:bodyPr/>
                    <a:lstStyle/>
                    <a:p>
                      <a:endParaRPr lang="en-US"/>
                    </a:p>
                  </a:txBody>
                  <a:tcPr/>
                </a:tc>
                <a:tc hMerge="1">
                  <a:txBody>
                    <a:bodyPr/>
                    <a:lstStyle/>
                    <a:p>
                      <a:pPr algn="ctr"/>
                      <a:endParaRPr lang="en-US" sz="11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0">
                <a:tc>
                  <a:txBody>
                    <a:bodyPr/>
                    <a:lstStyle/>
                    <a:p>
                      <a:pPr algn="ctr"/>
                      <a:r>
                        <a:rPr lang="en-US" sz="1200" dirty="0">
                          <a:latin typeface="Arial" panose="020B0604020202020204" pitchFamily="34" charset="0"/>
                          <a:cs typeface="Arial" panose="020B0604020202020204" pitchFamily="34" charset="0"/>
                        </a:rPr>
                        <a:t>Analysis period duration (h)</a:t>
                      </a:r>
                    </a:p>
                  </a:txBody>
                  <a:tcPr marL="45720" marR="45720" anchor="ctr"/>
                </a:tc>
                <a:tc gridSpan="2">
                  <a:txBody>
                    <a:bodyPr/>
                    <a:lstStyle/>
                    <a:p>
                      <a:pPr algn="ctr"/>
                      <a:r>
                        <a:rPr lang="en-US" sz="1200" dirty="0">
                          <a:latin typeface="Arial" panose="020B0604020202020204" pitchFamily="34" charset="0"/>
                          <a:cs typeface="Arial" panose="020B0604020202020204" pitchFamily="34" charset="0"/>
                        </a:rPr>
                        <a:t>Set by analyst</a:t>
                      </a:r>
                    </a:p>
                  </a:txBody>
                  <a:tcPr marL="45720" marR="45720" anchor="ctr"/>
                </a:tc>
                <a:tc hMerge="1">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0.25 h</a:t>
                      </a:r>
                    </a:p>
                  </a:txBody>
                  <a:tcPr marL="45720" marR="45720" anchor="ctr"/>
                </a:tc>
                <a:extLst>
                  <a:ext uri="{0D108BD9-81ED-4DB2-BD59-A6C34878D82A}">
                    <a16:rowId xmlns:a16="http://schemas.microsoft.com/office/drawing/2014/main" val="10008"/>
                  </a:ext>
                </a:extLst>
              </a:tr>
              <a:tr h="0">
                <a:tc>
                  <a:txBody>
                    <a:bodyPr/>
                    <a:lstStyle/>
                    <a:p>
                      <a:pPr algn="ctr"/>
                      <a:r>
                        <a:rPr lang="en-US" sz="1200" dirty="0">
                          <a:latin typeface="Arial" panose="020B0604020202020204" pitchFamily="34" charset="0"/>
                          <a:cs typeface="Arial" panose="020B0604020202020204" pitchFamily="34" charset="0"/>
                        </a:rPr>
                        <a:t>Speed limit</a:t>
                      </a:r>
                      <a:r>
                        <a:rPr lang="en-US" sz="1200" baseline="0" dirty="0">
                          <a:latin typeface="Arial" panose="020B0604020202020204" pitchFamily="34" charset="0"/>
                          <a:cs typeface="Arial" panose="020B0604020202020204" pitchFamily="34" charset="0"/>
                        </a:rPr>
                        <a:t> (mi/h)</a:t>
                      </a:r>
                      <a:endParaRPr lang="en-US" sz="1200" dirty="0">
                        <a:latin typeface="Arial" panose="020B0604020202020204" pitchFamily="34" charset="0"/>
                        <a:cs typeface="Arial" panose="020B0604020202020204" pitchFamily="34" charset="0"/>
                      </a:endParaRPr>
                    </a:p>
                  </a:txBody>
                  <a:tcPr marL="45720" marR="45720" anchor="ctr"/>
                </a:tc>
                <a:tc gridSpan="2">
                  <a:txBody>
                    <a:bodyPr/>
                    <a:lstStyle/>
                    <a:p>
                      <a:pPr algn="ctr"/>
                      <a:r>
                        <a:rPr lang="en-US" sz="1200" dirty="0">
                          <a:latin typeface="Arial" panose="020B0604020202020204" pitchFamily="34" charset="0"/>
                          <a:cs typeface="Arial" panose="020B0604020202020204" pitchFamily="34" charset="0"/>
                        </a:rPr>
                        <a:t>Field data,</a:t>
                      </a:r>
                      <a:r>
                        <a:rPr lang="en-US" sz="1200" baseline="0" dirty="0">
                          <a:latin typeface="Arial" panose="020B0604020202020204" pitchFamily="34" charset="0"/>
                          <a:cs typeface="Arial" panose="020B0604020202020204" pitchFamily="34" charset="0"/>
                        </a:rPr>
                        <a:t> road inventory</a:t>
                      </a:r>
                      <a:endParaRPr lang="en-US" sz="1200" dirty="0">
                        <a:latin typeface="Arial" panose="020B0604020202020204" pitchFamily="34" charset="0"/>
                        <a:cs typeface="Arial" panose="020B0604020202020204" pitchFamily="34" charset="0"/>
                      </a:endParaRPr>
                    </a:p>
                  </a:txBody>
                  <a:tcPr marL="45720" marR="45720" anchor="ctr"/>
                </a:tc>
                <a:tc hMerge="1">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Must be provided</a:t>
                      </a:r>
                    </a:p>
                  </a:txBody>
                  <a:tcPr marL="45720" marR="45720" anchor="ctr"/>
                </a:tc>
                <a:extLst>
                  <a:ext uri="{0D108BD9-81ED-4DB2-BD59-A6C34878D82A}">
                    <a16:rowId xmlns:a16="http://schemas.microsoft.com/office/drawing/2014/main" val="10009"/>
                  </a:ext>
                </a:extLst>
              </a:tr>
              <a:tr h="0">
                <a:tc gridSpan="4">
                  <a:txBody>
                    <a:bodyPr/>
                    <a:lstStyle/>
                    <a:p>
                      <a:pPr algn="ctr"/>
                      <a:r>
                        <a:rPr lang="en-US" sz="1200" i="1" dirty="0">
                          <a:latin typeface="Arial" panose="020B0604020202020204" pitchFamily="34" charset="0"/>
                          <a:cs typeface="Arial" panose="020B0604020202020204" pitchFamily="34" charset="0"/>
                        </a:rPr>
                        <a:t>Performance Measure Data</a:t>
                      </a:r>
                    </a:p>
                  </a:txBody>
                  <a:tcPr marL="45720" marR="45720" anchor="ctr"/>
                </a:tc>
                <a:tc hMerge="1">
                  <a:txBody>
                    <a:bodyPr/>
                    <a:lstStyle/>
                    <a:p>
                      <a:endParaRPr lang="en-US"/>
                    </a:p>
                  </a:txBody>
                  <a:tcPr/>
                </a:tc>
                <a:tc hMerge="1">
                  <a:txBody>
                    <a:bodyPr/>
                    <a:lstStyle/>
                    <a:p>
                      <a:endParaRPr lang="en-US"/>
                    </a:p>
                  </a:txBody>
                  <a:tcPr/>
                </a:tc>
                <a:tc hMerge="1">
                  <a:txBody>
                    <a:bodyPr/>
                    <a:lstStyle/>
                    <a:p>
                      <a:pPr algn="ctr"/>
                      <a:endParaRPr lang="en-US" sz="11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10"/>
                  </a:ext>
                </a:extLst>
              </a:tr>
              <a:tr h="0">
                <a:tc>
                  <a:txBody>
                    <a:bodyPr/>
                    <a:lstStyle/>
                    <a:p>
                      <a:pPr algn="ctr"/>
                      <a:r>
                        <a:rPr lang="en-US" sz="1200" dirty="0">
                          <a:latin typeface="Arial" panose="020B0604020202020204" pitchFamily="34" charset="0"/>
                          <a:cs typeface="Arial" panose="020B0604020202020204" pitchFamily="34" charset="0"/>
                        </a:rPr>
                        <a:t>Through control delay</a:t>
                      </a:r>
                      <a:r>
                        <a:rPr lang="en-US" sz="1200" baseline="0" dirty="0">
                          <a:latin typeface="Arial" panose="020B0604020202020204" pitchFamily="34" charset="0"/>
                          <a:cs typeface="Arial" panose="020B0604020202020204" pitchFamily="34" charset="0"/>
                        </a:rPr>
                        <a:t> at boundary intersection (s/veh)</a:t>
                      </a:r>
                      <a:endParaRPr lang="en-US" sz="1200" dirty="0">
                        <a:latin typeface="Arial" panose="020B0604020202020204" pitchFamily="34" charset="0"/>
                        <a:cs typeface="Arial" panose="020B0604020202020204" pitchFamily="34" charset="0"/>
                      </a:endParaRPr>
                    </a:p>
                  </a:txBody>
                  <a:tcPr marL="45720" marR="45720" anchor="ctr"/>
                </a:tc>
                <a:tc gridSpan="2">
                  <a:txBody>
                    <a:bodyPr/>
                    <a:lstStyle/>
                    <a:p>
                      <a:pPr algn="ctr"/>
                      <a:r>
                        <a:rPr lang="en-US" sz="1200" dirty="0">
                          <a:latin typeface="Arial" panose="020B0604020202020204" pitchFamily="34" charset="0"/>
                          <a:cs typeface="Arial" panose="020B0604020202020204" pitchFamily="34" charset="0"/>
                        </a:rPr>
                        <a:t>HCM method</a:t>
                      </a:r>
                      <a:r>
                        <a:rPr lang="en-US" sz="1200" baseline="0" dirty="0">
                          <a:latin typeface="Arial" panose="020B0604020202020204" pitchFamily="34" charset="0"/>
                          <a:cs typeface="Arial" panose="020B0604020202020204" pitchFamily="34" charset="0"/>
                        </a:rPr>
                        <a:t> output</a:t>
                      </a:r>
                      <a:endParaRPr lang="en-US" sz="1200" dirty="0">
                        <a:latin typeface="Arial" panose="020B0604020202020204" pitchFamily="34" charset="0"/>
                        <a:cs typeface="Arial" panose="020B0604020202020204" pitchFamily="34" charset="0"/>
                      </a:endParaRPr>
                    </a:p>
                  </a:txBody>
                  <a:tcPr marL="45720" marR="45720" anchor="ctr"/>
                </a:tc>
                <a:tc hMerge="1">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Must be provided</a:t>
                      </a:r>
                    </a:p>
                  </a:txBody>
                  <a:tcPr marL="45720" marR="45720" anchor="ctr"/>
                </a:tc>
                <a:extLst>
                  <a:ext uri="{0D108BD9-81ED-4DB2-BD59-A6C34878D82A}">
                    <a16:rowId xmlns:a16="http://schemas.microsoft.com/office/drawing/2014/main" val="10011"/>
                  </a:ext>
                </a:extLst>
              </a:tr>
              <a:tr h="0">
                <a:tc>
                  <a:txBody>
                    <a:bodyPr/>
                    <a:lstStyle/>
                    <a:p>
                      <a:pPr algn="ctr"/>
                      <a:r>
                        <a:rPr lang="en-US" sz="1200" dirty="0">
                          <a:latin typeface="Arial" panose="020B0604020202020204" pitchFamily="34" charset="0"/>
                          <a:cs typeface="Arial" panose="020B0604020202020204" pitchFamily="34" charset="0"/>
                        </a:rPr>
                        <a:t>Through stopped</a:t>
                      </a:r>
                      <a:r>
                        <a:rPr lang="en-US" sz="1200" baseline="0" dirty="0">
                          <a:latin typeface="Arial" panose="020B0604020202020204" pitchFamily="34" charset="0"/>
                          <a:cs typeface="Arial" panose="020B0604020202020204" pitchFamily="34" charset="0"/>
                        </a:rPr>
                        <a:t> vehicles at boundary intersection (veh)</a:t>
                      </a:r>
                      <a:endParaRPr lang="en-US" sz="1200" dirty="0">
                        <a:latin typeface="Arial" panose="020B0604020202020204" pitchFamily="34" charset="0"/>
                        <a:cs typeface="Arial" panose="020B0604020202020204" pitchFamily="34" charset="0"/>
                      </a:endParaRPr>
                    </a:p>
                  </a:txBody>
                  <a:tcPr marL="45720" marR="45720" anchor="ctr"/>
                </a:tc>
                <a:tc gridSpan="2">
                  <a:txBody>
                    <a:bodyPr/>
                    <a:lstStyle/>
                    <a:p>
                      <a:pPr algn="ctr"/>
                      <a:r>
                        <a:rPr lang="en-US" sz="1200" dirty="0">
                          <a:latin typeface="Arial" panose="020B0604020202020204" pitchFamily="34" charset="0"/>
                          <a:cs typeface="Arial" panose="020B0604020202020204" pitchFamily="34" charset="0"/>
                        </a:rPr>
                        <a:t>HCM method</a:t>
                      </a:r>
                      <a:r>
                        <a:rPr lang="en-US" sz="1200" baseline="0" dirty="0">
                          <a:latin typeface="Arial" panose="020B0604020202020204" pitchFamily="34" charset="0"/>
                          <a:cs typeface="Arial" panose="020B0604020202020204" pitchFamily="34" charset="0"/>
                        </a:rPr>
                        <a:t> output</a:t>
                      </a:r>
                      <a:endParaRPr lang="en-US" sz="1200" dirty="0">
                        <a:latin typeface="Arial" panose="020B0604020202020204" pitchFamily="34" charset="0"/>
                        <a:cs typeface="Arial" panose="020B0604020202020204" pitchFamily="34" charset="0"/>
                      </a:endParaRPr>
                    </a:p>
                  </a:txBody>
                  <a:tcPr marL="45720" marR="45720" anchor="ctr"/>
                </a:tc>
                <a:tc hMerge="1">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Must</a:t>
                      </a:r>
                      <a:r>
                        <a:rPr lang="en-US" sz="1200" baseline="0" dirty="0">
                          <a:latin typeface="Arial" panose="020B0604020202020204" pitchFamily="34" charset="0"/>
                          <a:cs typeface="Arial" panose="020B0604020202020204" pitchFamily="34" charset="0"/>
                        </a:rPr>
                        <a:t> be provided</a:t>
                      </a:r>
                      <a:endParaRPr lang="en-US" sz="1200" dirty="0">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10012"/>
                  </a:ext>
                </a:extLst>
              </a:tr>
              <a:tr h="0">
                <a:tc>
                  <a:txBody>
                    <a:bodyPr/>
                    <a:lstStyle/>
                    <a:p>
                      <a:pPr algn="ctr"/>
                      <a:r>
                        <a:rPr lang="en-US" sz="1200" dirty="0">
                          <a:latin typeface="Arial" panose="020B0604020202020204" pitchFamily="34" charset="0"/>
                          <a:cs typeface="Arial" panose="020B0604020202020204" pitchFamily="34" charset="0"/>
                        </a:rPr>
                        <a:t>2</a:t>
                      </a:r>
                      <a:r>
                        <a:rPr lang="en-US" sz="1200" baseline="30000" dirty="0">
                          <a:latin typeface="Arial" panose="020B0604020202020204" pitchFamily="34" charset="0"/>
                          <a:cs typeface="Arial" panose="020B0604020202020204" pitchFamily="34" charset="0"/>
                        </a:rPr>
                        <a:t>nd</a:t>
                      </a:r>
                      <a:r>
                        <a:rPr lang="en-US" sz="1200" dirty="0">
                          <a:latin typeface="Arial" panose="020B0604020202020204" pitchFamily="34" charset="0"/>
                          <a:cs typeface="Arial" panose="020B0604020202020204" pitchFamily="34" charset="0"/>
                        </a:rPr>
                        <a:t> and 3</a:t>
                      </a:r>
                      <a:r>
                        <a:rPr lang="en-US" sz="1200" baseline="30000" dirty="0">
                          <a:latin typeface="Arial" panose="020B0604020202020204" pitchFamily="34" charset="0"/>
                          <a:cs typeface="Arial" panose="020B0604020202020204" pitchFamily="34" charset="0"/>
                        </a:rPr>
                        <a:t>rd</a:t>
                      </a:r>
                      <a:r>
                        <a:rPr lang="en-US" sz="1200" dirty="0">
                          <a:latin typeface="Arial" panose="020B0604020202020204" pitchFamily="34" charset="0"/>
                          <a:cs typeface="Arial" panose="020B0604020202020204" pitchFamily="34" charset="0"/>
                        </a:rPr>
                        <a:t> term back-of-queue size for through movement at boundary intersection (veh/lane</a:t>
                      </a:r>
                      <a:r>
                        <a:rPr lang="en-US" sz="1200" baseline="0"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txBody>
                  <a:tcPr marL="45720" marR="45720" anchor="ctr"/>
                </a:tc>
                <a:tc gridSpan="2">
                  <a:txBody>
                    <a:bodyPr/>
                    <a:lstStyle/>
                    <a:p>
                      <a:pPr algn="ctr"/>
                      <a:r>
                        <a:rPr lang="en-US" sz="1200" dirty="0">
                          <a:latin typeface="Arial" panose="020B0604020202020204" pitchFamily="34" charset="0"/>
                          <a:cs typeface="Arial" panose="020B0604020202020204" pitchFamily="34" charset="0"/>
                        </a:rPr>
                        <a:t>HCM method output</a:t>
                      </a:r>
                    </a:p>
                  </a:txBody>
                  <a:tcPr marL="45720" marR="45720" anchor="ctr"/>
                </a:tc>
                <a:tc hMerge="1">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Must</a:t>
                      </a:r>
                      <a:r>
                        <a:rPr lang="en-US" sz="1200" baseline="0" dirty="0">
                          <a:latin typeface="Arial" panose="020B0604020202020204" pitchFamily="34" charset="0"/>
                          <a:cs typeface="Arial" panose="020B0604020202020204" pitchFamily="34" charset="0"/>
                        </a:rPr>
                        <a:t> be provided</a:t>
                      </a:r>
                      <a:endParaRPr lang="en-US" sz="1200" dirty="0">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10013"/>
                  </a:ext>
                </a:extLst>
              </a:tr>
              <a:tr h="0">
                <a:tc>
                  <a:txBody>
                    <a:bodyPr/>
                    <a:lstStyle/>
                    <a:p>
                      <a:pPr algn="ctr"/>
                      <a:r>
                        <a:rPr lang="en-US" sz="1200" dirty="0">
                          <a:latin typeface="Arial" panose="020B0604020202020204" pitchFamily="34" charset="0"/>
                          <a:cs typeface="Arial" panose="020B0604020202020204" pitchFamily="34" charset="0"/>
                        </a:rPr>
                        <a:t>Capacity by movement group at boundary intersection (veh/h)</a:t>
                      </a:r>
                    </a:p>
                  </a:txBody>
                  <a:tcPr marL="45720" marR="45720" anchor="ctr"/>
                </a:tc>
                <a:tc gridSpan="2">
                  <a:txBody>
                    <a:bodyPr/>
                    <a:lstStyle/>
                    <a:p>
                      <a:pPr algn="ctr"/>
                      <a:r>
                        <a:rPr lang="en-US" sz="1200" dirty="0">
                          <a:latin typeface="Arial" panose="020B0604020202020204" pitchFamily="34" charset="0"/>
                          <a:cs typeface="Arial" panose="020B0604020202020204" pitchFamily="34" charset="0"/>
                        </a:rPr>
                        <a:t>HCM method output </a:t>
                      </a:r>
                    </a:p>
                  </a:txBody>
                  <a:tcPr marL="45720" marR="45720" anchor="ctr"/>
                </a:tc>
                <a:tc hMerge="1">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Must be provided</a:t>
                      </a:r>
                    </a:p>
                  </a:txBody>
                  <a:tcPr marL="45720" marR="45720" anchor="ctr"/>
                </a:tc>
                <a:extLst>
                  <a:ext uri="{0D108BD9-81ED-4DB2-BD59-A6C34878D82A}">
                    <a16:rowId xmlns:a16="http://schemas.microsoft.com/office/drawing/2014/main" val="10014"/>
                  </a:ext>
                </a:extLst>
              </a:tr>
              <a:tr h="0">
                <a:tc>
                  <a:txBody>
                    <a:bodyPr/>
                    <a:lstStyle/>
                    <a:p>
                      <a:pPr algn="ctr"/>
                      <a:r>
                        <a:rPr lang="en-US" sz="1200" dirty="0">
                          <a:latin typeface="Arial" panose="020B0604020202020204" pitchFamily="34" charset="0"/>
                          <a:cs typeface="Arial" panose="020B0604020202020204" pitchFamily="34" charset="0"/>
                        </a:rPr>
                        <a:t>Midsegment delay (s/veh)</a:t>
                      </a:r>
                    </a:p>
                  </a:txBody>
                  <a:tcPr marL="45720" marR="45720" anchor="ctr"/>
                </a:tc>
                <a:tc gridSpan="2">
                  <a:txBody>
                    <a:bodyPr/>
                    <a:lstStyle/>
                    <a:p>
                      <a:pPr algn="ctr"/>
                      <a:r>
                        <a:rPr lang="en-US" sz="1200" dirty="0">
                          <a:latin typeface="Arial" panose="020B0604020202020204" pitchFamily="34" charset="0"/>
                          <a:cs typeface="Arial" panose="020B0604020202020204" pitchFamily="34" charset="0"/>
                        </a:rPr>
                        <a:t>Field data</a:t>
                      </a:r>
                    </a:p>
                  </a:txBody>
                  <a:tcPr marL="45720" marR="45720" anchor="ctr"/>
                </a:tc>
                <a:tc hMerge="1">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0.0 s/veh</a:t>
                      </a:r>
                    </a:p>
                  </a:txBody>
                  <a:tcPr marL="45720" marR="45720" anchor="ctr"/>
                </a:tc>
                <a:extLst>
                  <a:ext uri="{0D108BD9-81ED-4DB2-BD59-A6C34878D82A}">
                    <a16:rowId xmlns:a16="http://schemas.microsoft.com/office/drawing/2014/main" val="10015"/>
                  </a:ext>
                </a:extLst>
              </a:tr>
              <a:tr h="0">
                <a:tc>
                  <a:txBody>
                    <a:bodyPr/>
                    <a:lstStyle/>
                    <a:p>
                      <a:pPr algn="ctr"/>
                      <a:r>
                        <a:rPr lang="en-US" sz="1200" dirty="0">
                          <a:latin typeface="Arial" panose="020B0604020202020204" pitchFamily="34" charset="0"/>
                          <a:cs typeface="Arial" panose="020B0604020202020204" pitchFamily="34" charset="0"/>
                        </a:rPr>
                        <a:t>Midsegment stops (stops/veh)</a:t>
                      </a:r>
                    </a:p>
                  </a:txBody>
                  <a:tcPr marL="45720" marR="45720" anchor="ctr"/>
                </a:tc>
                <a:tc gridSpan="2">
                  <a:txBody>
                    <a:bodyPr/>
                    <a:lstStyle/>
                    <a:p>
                      <a:pPr algn="ctr"/>
                      <a:r>
                        <a:rPr lang="en-US" sz="1200" dirty="0">
                          <a:latin typeface="Arial" panose="020B0604020202020204" pitchFamily="34" charset="0"/>
                          <a:cs typeface="Arial" panose="020B0604020202020204" pitchFamily="34" charset="0"/>
                        </a:rPr>
                        <a:t>Field data</a:t>
                      </a:r>
                    </a:p>
                  </a:txBody>
                  <a:tcPr marL="45720" marR="45720" anchor="ctr"/>
                </a:tc>
                <a:tc hMerge="1">
                  <a:txBody>
                    <a:bodyPr/>
                    <a:lstStyle/>
                    <a:p>
                      <a:pPr algn="ctr"/>
                      <a:endParaRPr lang="en-US" sz="1200">
                        <a:latin typeface="Arial" panose="020B0604020202020204" pitchFamily="34" charset="0"/>
                        <a:cs typeface="Arial" panose="020B0604020202020204" pitchFamily="34" charset="0"/>
                      </a:endParaRPr>
                    </a:p>
                  </a:txBody>
                  <a:tcPr anchor="ctr"/>
                </a:tc>
                <a:tc>
                  <a:txBody>
                    <a:bodyPr/>
                    <a:lstStyle/>
                    <a:p>
                      <a:pPr algn="ctr"/>
                      <a:r>
                        <a:rPr lang="en-US" sz="1200" dirty="0">
                          <a:latin typeface="Arial" panose="020B0604020202020204" pitchFamily="34" charset="0"/>
                          <a:cs typeface="Arial" panose="020B0604020202020204" pitchFamily="34" charset="0"/>
                        </a:rPr>
                        <a:t>0.0 stops</a:t>
                      </a:r>
                      <a:r>
                        <a:rPr lang="en-US" sz="1200" baseline="0" dirty="0">
                          <a:latin typeface="Arial" panose="020B0604020202020204" pitchFamily="34" charset="0"/>
                          <a:cs typeface="Arial" panose="020B0604020202020204" pitchFamily="34" charset="0"/>
                        </a:rPr>
                        <a:t>/veh</a:t>
                      </a:r>
                      <a:endParaRPr lang="en-US" sz="1200" dirty="0">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037697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building, sky, outdoor, city&#10;&#10;Description automatically generated">
            <a:extLst>
              <a:ext uri="{FF2B5EF4-FFF2-40B4-BE49-F238E27FC236}">
                <a16:creationId xmlns:a16="http://schemas.microsoft.com/office/drawing/2014/main" id="{E62EAF61-DC38-49D9-BE6B-D0802DA02834}"/>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19078" r="19078"/>
          <a:stretch>
            <a:fillRect/>
          </a:stretch>
        </p:blipFill>
        <p:spPr/>
      </p:pic>
      <p:sp>
        <p:nvSpPr>
          <p:cNvPr id="9" name="Title 8">
            <a:extLst>
              <a:ext uri="{FF2B5EF4-FFF2-40B4-BE49-F238E27FC236}">
                <a16:creationId xmlns:a16="http://schemas.microsoft.com/office/drawing/2014/main" id="{E57DA67D-9AA9-4FE9-A521-34C56037FD24}"/>
              </a:ext>
            </a:extLst>
          </p:cNvPr>
          <p:cNvSpPr>
            <a:spLocks noGrp="1"/>
          </p:cNvSpPr>
          <p:nvPr>
            <p:ph type="title"/>
          </p:nvPr>
        </p:nvSpPr>
        <p:spPr/>
        <p:txBody>
          <a:bodyPr>
            <a:normAutofit/>
          </a:bodyPr>
          <a:lstStyle/>
          <a:p>
            <a:r>
              <a:rPr lang="en-US" dirty="0"/>
              <a:t>New Method to Evaluate Operational Performance of Arterial Weaving</a:t>
            </a:r>
            <a:br>
              <a:rPr lang="en-US" dirty="0"/>
            </a:br>
            <a:br>
              <a:rPr lang="en-US" dirty="0"/>
            </a:br>
            <a:r>
              <a:rPr lang="en-US" b="0" dirty="0"/>
              <a:t>Based on NCHRP Project 15-66</a:t>
            </a:r>
            <a:br>
              <a:rPr lang="en-US" dirty="0"/>
            </a:br>
            <a:endParaRPr lang="en-US" dirty="0"/>
          </a:p>
        </p:txBody>
      </p:sp>
    </p:spTree>
    <p:extLst>
      <p:ext uri="{BB962C8B-B14F-4D97-AF65-F5344CB8AC3E}">
        <p14:creationId xmlns:p14="http://schemas.microsoft.com/office/powerpoint/2010/main" val="562951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3B1E8FF-6FD4-FDD4-8FD3-33CAB7311B67}"/>
              </a:ext>
            </a:extLst>
          </p:cNvPr>
          <p:cNvSpPr>
            <a:spLocks noGrp="1"/>
          </p:cNvSpPr>
          <p:nvPr>
            <p:ph idx="1"/>
          </p:nvPr>
        </p:nvSpPr>
        <p:spPr/>
        <p:txBody>
          <a:bodyPr/>
          <a:lstStyle/>
          <a:p>
            <a:pPr marL="285750" indent="-285750">
              <a:buFont typeface="Arial" panose="020B0604020202020204" pitchFamily="34" charset="0"/>
              <a:buChar char="•"/>
            </a:pPr>
            <a:r>
              <a:rPr lang="en-US" dirty="0"/>
              <a:t>The new method accounts for weaving movements within each urban street link. </a:t>
            </a:r>
          </a:p>
          <a:p>
            <a:pPr marL="285750" indent="-285750">
              <a:buFont typeface="Arial" panose="020B0604020202020204" pitchFamily="34" charset="0"/>
              <a:buChar char="•"/>
            </a:pPr>
            <a:r>
              <a:rPr lang="en-US" dirty="0"/>
              <a:t>Based on the proposed method, two movements can create a weave maneuver in urban streets links:</a:t>
            </a:r>
          </a:p>
          <a:p>
            <a:pPr marL="971550" lvl="1" indent="-285750">
              <a:buFont typeface="Arial" panose="020B0604020202020204" pitchFamily="34" charset="0"/>
              <a:buChar char="•"/>
            </a:pPr>
            <a:r>
              <a:rPr lang="en-US" dirty="0"/>
              <a:t>Right turn from access points into the link</a:t>
            </a:r>
          </a:p>
          <a:p>
            <a:pPr marL="971550" lvl="1" indent="-285750">
              <a:buFont typeface="Arial" panose="020B0604020202020204" pitchFamily="34" charset="0"/>
              <a:buChar char="•"/>
            </a:pPr>
            <a:r>
              <a:rPr lang="en-US" dirty="0"/>
              <a:t>Right turn from unsignalized channelized right turn at the upstream intersection.</a:t>
            </a:r>
          </a:p>
        </p:txBody>
      </p:sp>
      <p:sp>
        <p:nvSpPr>
          <p:cNvPr id="4" name="Slide Number Placeholder 3">
            <a:extLst>
              <a:ext uri="{FF2B5EF4-FFF2-40B4-BE49-F238E27FC236}">
                <a16:creationId xmlns:a16="http://schemas.microsoft.com/office/drawing/2014/main" id="{E3854DF8-EF8C-D4C0-21CD-D5A44C57BE7A}"/>
              </a:ext>
            </a:extLst>
          </p:cNvPr>
          <p:cNvSpPr>
            <a:spLocks noGrp="1"/>
          </p:cNvSpPr>
          <p:nvPr>
            <p:ph type="sldNum" sz="quarter" idx="12"/>
          </p:nvPr>
        </p:nvSpPr>
        <p:spPr/>
        <p:txBody>
          <a:bodyPr/>
          <a:lstStyle/>
          <a:p>
            <a:fld id="{ED38ACD4-9D65-409A-83FD-B2D9369F1EFD}" type="slidenum">
              <a:rPr lang="en-US" smtClean="0"/>
              <a:t>24</a:t>
            </a:fld>
            <a:endParaRPr lang="en-US" dirty="0"/>
          </a:p>
        </p:txBody>
      </p:sp>
      <p:sp>
        <p:nvSpPr>
          <p:cNvPr id="10" name="Title 9">
            <a:extLst>
              <a:ext uri="{FF2B5EF4-FFF2-40B4-BE49-F238E27FC236}">
                <a16:creationId xmlns:a16="http://schemas.microsoft.com/office/drawing/2014/main" id="{88827D61-0EB8-9AB3-70C0-5A889DCC072F}"/>
              </a:ext>
            </a:extLst>
          </p:cNvPr>
          <p:cNvSpPr>
            <a:spLocks noGrp="1"/>
          </p:cNvSpPr>
          <p:nvPr>
            <p:ph type="title"/>
          </p:nvPr>
        </p:nvSpPr>
        <p:spPr/>
        <p:txBody>
          <a:bodyPr/>
          <a:lstStyle/>
          <a:p>
            <a:r>
              <a:rPr lang="en-US" dirty="0"/>
              <a:t>Scope of Urban Streets Weaving Analysis Method</a:t>
            </a:r>
          </a:p>
        </p:txBody>
      </p:sp>
      <p:sp>
        <p:nvSpPr>
          <p:cNvPr id="12" name="Text Placeholder 11">
            <a:extLst>
              <a:ext uri="{FF2B5EF4-FFF2-40B4-BE49-F238E27FC236}">
                <a16:creationId xmlns:a16="http://schemas.microsoft.com/office/drawing/2014/main" id="{2D4A065C-1A50-FAF0-9425-8077C7D5DC9C}"/>
              </a:ext>
            </a:extLst>
          </p:cNvPr>
          <p:cNvSpPr>
            <a:spLocks noGrp="1"/>
          </p:cNvSpPr>
          <p:nvPr>
            <p:ph type="body" sz="quarter" idx="14"/>
          </p:nvPr>
        </p:nvSpPr>
        <p:spPr/>
        <p:txBody>
          <a:bodyPr/>
          <a:lstStyle/>
          <a:p>
            <a:r>
              <a:rPr lang="en-US" dirty="0"/>
              <a:t>Proposed HCM Urban Streets Weaving Method</a:t>
            </a:r>
          </a:p>
        </p:txBody>
      </p:sp>
      <p:sp>
        <p:nvSpPr>
          <p:cNvPr id="13" name="Text Placeholder 12">
            <a:extLst>
              <a:ext uri="{FF2B5EF4-FFF2-40B4-BE49-F238E27FC236}">
                <a16:creationId xmlns:a16="http://schemas.microsoft.com/office/drawing/2014/main" id="{B2B96287-1FC3-2F81-6986-5F93D4C8F400}"/>
              </a:ext>
            </a:extLst>
          </p:cNvPr>
          <p:cNvSpPr>
            <a:spLocks noGrp="1"/>
          </p:cNvSpPr>
          <p:nvPr>
            <p:ph type="body" sz="quarter" idx="16"/>
          </p:nvPr>
        </p:nvSpPr>
        <p:spPr/>
        <p:txBody>
          <a:bodyPr/>
          <a:lstStyle/>
          <a:p>
            <a:endParaRPr lang="en-US" dirty="0"/>
          </a:p>
        </p:txBody>
      </p:sp>
      <p:pic>
        <p:nvPicPr>
          <p:cNvPr id="14" name="Picture 13" descr="Diagram&#10;&#10;Description automatically generated">
            <a:extLst>
              <a:ext uri="{FF2B5EF4-FFF2-40B4-BE49-F238E27FC236}">
                <a16:creationId xmlns:a16="http://schemas.microsoft.com/office/drawing/2014/main" id="{1021DFBE-17A2-647B-0C9A-819088029875}"/>
              </a:ext>
            </a:extLst>
          </p:cNvPr>
          <p:cNvPicPr>
            <a:picLocks noChangeAspect="1"/>
          </p:cNvPicPr>
          <p:nvPr/>
        </p:nvPicPr>
        <p:blipFill rotWithShape="1">
          <a:blip r:embed="rId2"/>
          <a:srcRect t="7910"/>
          <a:stretch/>
        </p:blipFill>
        <p:spPr>
          <a:xfrm>
            <a:off x="1156040" y="4072712"/>
            <a:ext cx="4547856" cy="1970556"/>
          </a:xfrm>
          <a:prstGeom prst="rect">
            <a:avLst/>
          </a:prstGeom>
        </p:spPr>
      </p:pic>
      <p:pic>
        <p:nvPicPr>
          <p:cNvPr id="15" name="Picture 14" descr="Diagram&#10;&#10;Description automatically generated">
            <a:extLst>
              <a:ext uri="{FF2B5EF4-FFF2-40B4-BE49-F238E27FC236}">
                <a16:creationId xmlns:a16="http://schemas.microsoft.com/office/drawing/2014/main" id="{80F0EC4C-E553-201D-84E7-A941AD127F4B}"/>
              </a:ext>
            </a:extLst>
          </p:cNvPr>
          <p:cNvPicPr>
            <a:picLocks noChangeAspect="1"/>
          </p:cNvPicPr>
          <p:nvPr/>
        </p:nvPicPr>
        <p:blipFill rotWithShape="1">
          <a:blip r:embed="rId3"/>
          <a:srcRect t="9677"/>
          <a:stretch/>
        </p:blipFill>
        <p:spPr>
          <a:xfrm>
            <a:off x="6252139" y="4072712"/>
            <a:ext cx="5046259" cy="1970556"/>
          </a:xfrm>
          <a:prstGeom prst="rect">
            <a:avLst/>
          </a:prstGeom>
        </p:spPr>
      </p:pic>
    </p:spTree>
    <p:extLst>
      <p:ext uri="{BB962C8B-B14F-4D97-AF65-F5344CB8AC3E}">
        <p14:creationId xmlns:p14="http://schemas.microsoft.com/office/powerpoint/2010/main" val="1958384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AAEAA1-888B-ED23-7C4E-FED5C0E7F5F6}"/>
              </a:ext>
            </a:extLst>
          </p:cNvPr>
          <p:cNvSpPr>
            <a:spLocks noGrp="1"/>
          </p:cNvSpPr>
          <p:nvPr>
            <p:ph type="title"/>
          </p:nvPr>
        </p:nvSpPr>
        <p:spPr/>
        <p:txBody>
          <a:bodyPr/>
          <a:lstStyle/>
          <a:p>
            <a:r>
              <a:rPr lang="en-US" dirty="0"/>
              <a:t>Changes to the Urban Streets Core Methodology</a:t>
            </a:r>
          </a:p>
        </p:txBody>
      </p:sp>
      <p:sp>
        <p:nvSpPr>
          <p:cNvPr id="10" name="Text Placeholder 9">
            <a:extLst>
              <a:ext uri="{FF2B5EF4-FFF2-40B4-BE49-F238E27FC236}">
                <a16:creationId xmlns:a16="http://schemas.microsoft.com/office/drawing/2014/main" id="{CF70008F-4E54-C7A5-6797-D7661E0460EC}"/>
              </a:ext>
            </a:extLst>
          </p:cNvPr>
          <p:cNvSpPr>
            <a:spLocks noGrp="1"/>
          </p:cNvSpPr>
          <p:nvPr>
            <p:ph type="body" sz="quarter" idx="13"/>
          </p:nvPr>
        </p:nvSpPr>
        <p:spPr/>
        <p:txBody>
          <a:bodyPr/>
          <a:lstStyle/>
          <a:p>
            <a:r>
              <a:rPr lang="en-US" dirty="0"/>
              <a:t>Proposed HCM Urban Streets Weaving Method</a:t>
            </a:r>
          </a:p>
          <a:p>
            <a:endParaRPr lang="en-US" dirty="0"/>
          </a:p>
        </p:txBody>
      </p:sp>
      <p:sp>
        <p:nvSpPr>
          <p:cNvPr id="9" name="Content Placeholder 8">
            <a:extLst>
              <a:ext uri="{FF2B5EF4-FFF2-40B4-BE49-F238E27FC236}">
                <a16:creationId xmlns:a16="http://schemas.microsoft.com/office/drawing/2014/main" id="{D97EBC1D-4453-F80A-836F-46175F96565F}"/>
              </a:ext>
            </a:extLst>
          </p:cNvPr>
          <p:cNvSpPr>
            <a:spLocks noGrp="1"/>
          </p:cNvSpPr>
          <p:nvPr>
            <p:ph sz="half" idx="1"/>
          </p:nvPr>
        </p:nvSpPr>
        <p:spPr/>
        <p:txBody>
          <a:bodyPr>
            <a:normAutofit/>
          </a:bodyPr>
          <a:lstStyle/>
          <a:p>
            <a:pPr lvl="1">
              <a:spcBef>
                <a:spcPts val="1200"/>
              </a:spcBef>
            </a:pPr>
            <a:r>
              <a:rPr lang="en-US" dirty="0"/>
              <a:t>New Step 1.5 to estimate Turbulence Index and assess the weaving maneuver's impact </a:t>
            </a:r>
          </a:p>
          <a:p>
            <a:pPr lvl="1">
              <a:spcBef>
                <a:spcPts val="1200"/>
              </a:spcBef>
            </a:pPr>
            <a:r>
              <a:rPr lang="en-US" dirty="0"/>
              <a:t>Revised Step 2 to adjust the running time to account for the through delay due to weaving </a:t>
            </a:r>
          </a:p>
        </p:txBody>
      </p:sp>
      <p:sp>
        <p:nvSpPr>
          <p:cNvPr id="4" name="Slide Number Placeholder 3">
            <a:extLst>
              <a:ext uri="{FF2B5EF4-FFF2-40B4-BE49-F238E27FC236}">
                <a16:creationId xmlns:a16="http://schemas.microsoft.com/office/drawing/2014/main" id="{1ED5E7C9-28DD-CFB7-8E73-D3682E5F030F}"/>
              </a:ext>
            </a:extLst>
          </p:cNvPr>
          <p:cNvSpPr>
            <a:spLocks noGrp="1"/>
          </p:cNvSpPr>
          <p:nvPr>
            <p:ph type="sldNum" sz="quarter" idx="12"/>
          </p:nvPr>
        </p:nvSpPr>
        <p:spPr/>
        <p:txBody>
          <a:bodyPr/>
          <a:lstStyle/>
          <a:p>
            <a:fld id="{ED38ACD4-9D65-409A-83FD-B2D9369F1EFD}" type="slidenum">
              <a:rPr lang="en-US" smtClean="0"/>
              <a:t>25</a:t>
            </a:fld>
            <a:endParaRPr lang="en-US" dirty="0"/>
          </a:p>
        </p:txBody>
      </p:sp>
      <p:sp>
        <p:nvSpPr>
          <p:cNvPr id="11" name="Text Placeholder 10">
            <a:extLst>
              <a:ext uri="{FF2B5EF4-FFF2-40B4-BE49-F238E27FC236}">
                <a16:creationId xmlns:a16="http://schemas.microsoft.com/office/drawing/2014/main" id="{2424F791-FCAC-70E3-AAE3-7C957FF9BAA4}"/>
              </a:ext>
            </a:extLst>
          </p:cNvPr>
          <p:cNvSpPr>
            <a:spLocks noGrp="1"/>
          </p:cNvSpPr>
          <p:nvPr>
            <p:ph type="body" sz="quarter" idx="16"/>
          </p:nvPr>
        </p:nvSpPr>
        <p:spPr/>
        <p:txBody>
          <a:bodyPr/>
          <a:lstStyle/>
          <a:p>
            <a:endParaRPr lang="en-US" dirty="0"/>
          </a:p>
        </p:txBody>
      </p:sp>
      <p:pic>
        <p:nvPicPr>
          <p:cNvPr id="8" name="Picture 7">
            <a:extLst>
              <a:ext uri="{FF2B5EF4-FFF2-40B4-BE49-F238E27FC236}">
                <a16:creationId xmlns:a16="http://schemas.microsoft.com/office/drawing/2014/main" id="{ED92986B-781B-F576-58DC-F15CC6161763}"/>
              </a:ext>
            </a:extLst>
          </p:cNvPr>
          <p:cNvPicPr>
            <a:picLocks noChangeAspect="1"/>
          </p:cNvPicPr>
          <p:nvPr/>
        </p:nvPicPr>
        <p:blipFill rotWithShape="1">
          <a:blip r:embed="rId2">
            <a:extLst>
              <a:ext uri="{28A0092B-C50C-407E-A947-70E740481C1C}">
                <a14:useLocalDpi xmlns:a14="http://schemas.microsoft.com/office/drawing/2010/main" val="0"/>
              </a:ext>
            </a:extLst>
          </a:blip>
          <a:srcRect b="32763"/>
          <a:stretch/>
        </p:blipFill>
        <p:spPr>
          <a:xfrm>
            <a:off x="6903776" y="454078"/>
            <a:ext cx="4390390" cy="4054819"/>
          </a:xfrm>
          <a:prstGeom prst="rect">
            <a:avLst/>
          </a:prstGeom>
        </p:spPr>
      </p:pic>
      <p:pic>
        <p:nvPicPr>
          <p:cNvPr id="2" name="Picture 1">
            <a:extLst>
              <a:ext uri="{FF2B5EF4-FFF2-40B4-BE49-F238E27FC236}">
                <a16:creationId xmlns:a16="http://schemas.microsoft.com/office/drawing/2014/main" id="{0FD56D5C-812C-DEE8-270C-641EA81B1E67}"/>
              </a:ext>
            </a:extLst>
          </p:cNvPr>
          <p:cNvPicPr>
            <a:picLocks noChangeAspect="1"/>
          </p:cNvPicPr>
          <p:nvPr/>
        </p:nvPicPr>
        <p:blipFill rotWithShape="1">
          <a:blip r:embed="rId2">
            <a:extLst>
              <a:ext uri="{28A0092B-C50C-407E-A947-70E740481C1C}">
                <a14:useLocalDpi xmlns:a14="http://schemas.microsoft.com/office/drawing/2010/main" val="0"/>
              </a:ext>
            </a:extLst>
          </a:blip>
          <a:srcRect t="73674"/>
          <a:stretch/>
        </p:blipFill>
        <p:spPr>
          <a:xfrm>
            <a:off x="6903776" y="4508897"/>
            <a:ext cx="4390390" cy="1587668"/>
          </a:xfrm>
          <a:prstGeom prst="rect">
            <a:avLst/>
          </a:prstGeom>
        </p:spPr>
      </p:pic>
    </p:spTree>
    <p:extLst>
      <p:ext uri="{BB962C8B-B14F-4D97-AF65-F5344CB8AC3E}">
        <p14:creationId xmlns:p14="http://schemas.microsoft.com/office/powerpoint/2010/main" val="2433725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25BC81-2EFC-B40F-6857-967F05D8D77C}"/>
              </a:ext>
            </a:extLst>
          </p:cNvPr>
          <p:cNvSpPr>
            <a:spLocks noGrp="1"/>
          </p:cNvSpPr>
          <p:nvPr>
            <p:ph type="sldNum" sz="quarter" idx="12"/>
          </p:nvPr>
        </p:nvSpPr>
        <p:spPr/>
        <p:txBody>
          <a:bodyPr/>
          <a:lstStyle/>
          <a:p>
            <a:fld id="{ED38ACD4-9D65-409A-83FD-B2D9369F1EFD}" type="slidenum">
              <a:rPr lang="en-US" smtClean="0"/>
              <a:t>26</a:t>
            </a:fld>
            <a:endParaRPr lang="en-US" dirty="0"/>
          </a:p>
        </p:txBody>
      </p:sp>
      <p:sp>
        <p:nvSpPr>
          <p:cNvPr id="2" name="Title 1">
            <a:extLst>
              <a:ext uri="{FF2B5EF4-FFF2-40B4-BE49-F238E27FC236}">
                <a16:creationId xmlns:a16="http://schemas.microsoft.com/office/drawing/2014/main" id="{2AEE6B4B-696F-70C8-2B97-7964A46BE1E5}"/>
              </a:ext>
            </a:extLst>
          </p:cNvPr>
          <p:cNvSpPr>
            <a:spLocks noGrp="1"/>
          </p:cNvSpPr>
          <p:nvPr>
            <p:ph type="title"/>
          </p:nvPr>
        </p:nvSpPr>
        <p:spPr/>
        <p:txBody>
          <a:bodyPr/>
          <a:lstStyle/>
          <a:p>
            <a:r>
              <a:rPr lang="en-US" dirty="0"/>
              <a:t>Step 1.5: Estimate Turbulence Index (TI)</a:t>
            </a:r>
          </a:p>
        </p:txBody>
      </p:sp>
      <p:sp>
        <p:nvSpPr>
          <p:cNvPr id="11" name="Text Placeholder 10">
            <a:extLst>
              <a:ext uri="{FF2B5EF4-FFF2-40B4-BE49-F238E27FC236}">
                <a16:creationId xmlns:a16="http://schemas.microsoft.com/office/drawing/2014/main" id="{AFCD9832-4F37-9D8C-8C9A-142E4AC90675}"/>
              </a:ext>
            </a:extLst>
          </p:cNvPr>
          <p:cNvSpPr>
            <a:spLocks noGrp="1"/>
          </p:cNvSpPr>
          <p:nvPr>
            <p:ph type="body" sz="quarter" idx="13"/>
          </p:nvPr>
        </p:nvSpPr>
        <p:spPr/>
        <p:txBody>
          <a:bodyPr/>
          <a:lstStyle/>
          <a:p>
            <a:r>
              <a:rPr lang="en-US" dirty="0"/>
              <a:t>Proposed HCM Urban Streets Weaving Method</a:t>
            </a:r>
          </a:p>
          <a:p>
            <a:endParaRPr lang="en-US" dirty="0"/>
          </a:p>
          <a:p>
            <a:endParaRPr lang="en-US"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3956815-3C9D-AEE0-EE87-369371D1DA89}"/>
                  </a:ext>
                </a:extLst>
              </p:cNvPr>
              <p:cNvSpPr>
                <a:spLocks noGrp="1"/>
              </p:cNvSpPr>
              <p:nvPr>
                <p:ph sz="half" idx="1"/>
              </p:nvPr>
            </p:nvSpPr>
            <p:spPr/>
            <p:txBody>
              <a:bodyPr>
                <a:normAutofit fontScale="85000" lnSpcReduction="10000"/>
              </a:bodyPr>
              <a:lstStyle/>
              <a:p>
                <a:pPr marL="0" indent="0">
                  <a:buNone/>
                </a:pPr>
                <a:r>
                  <a:rPr lang="en-US" dirty="0"/>
                  <a:t>The Turbulence Index (TI) is calculated to assess the degree of traffic turbulence caused by weaving movements:</a:t>
                </a:r>
              </a:p>
              <a:p>
                <a:endParaRPr lang="en-US" dirty="0"/>
              </a:p>
              <a:p>
                <a:endParaRPr lang="en-US" dirty="0"/>
              </a:p>
              <a:p>
                <a:endParaRPr lang="en-US" dirty="0"/>
              </a:p>
              <a:p>
                <a:endParaRPr lang="en-US" i="1" dirty="0">
                  <a:latin typeface="Cambria Math" panose="02040503050406030204" pitchFamily="18" charset="0"/>
                </a:endParaRPr>
              </a:p>
              <a:p>
                <a14:m>
                  <m:oMath xmlns:m="http://schemas.openxmlformats.org/officeDocument/2006/math">
                    <m:r>
                      <a:rPr lang="en-US" i="1" smtClean="0">
                        <a:latin typeface="Cambria Math" panose="02040503050406030204" pitchFamily="18" charset="0"/>
                      </a:rPr>
                      <m:t>𝑇𝐼</m:t>
                    </m:r>
                  </m:oMath>
                </a14:m>
                <a:r>
                  <a:rPr lang="en-US" dirty="0"/>
                  <a:t> = Turbulence index </a:t>
                </a:r>
                <a:r>
                  <a:rPr lang="en-US" sz="1500" i="1" dirty="0"/>
                  <a:t>(in units of (veh/hr)2 / ft) </a:t>
                </a:r>
              </a:p>
              <a:p>
                <a14:m>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𝑃𝐶𝑂</m:t>
                        </m:r>
                      </m:e>
                      <m:sub>
                        <m:r>
                          <a:rPr lang="en-US" i="1">
                            <a:latin typeface="Cambria Math" panose="02040503050406030204" pitchFamily="18" charset="0"/>
                          </a:rPr>
                          <m:t>𝑖</m:t>
                        </m:r>
                      </m:sub>
                    </m:sSub>
                  </m:oMath>
                </a14:m>
                <a:r>
                  <a:rPr lang="en-US" dirty="0"/>
                  <a:t> = The potential conflict opportunities for the weaving movement i considering the conflicting volume the movement must traverse to its destination</a:t>
                </a:r>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r>
                          <a:rPr lang="en-US" i="1">
                            <a:latin typeface="Cambria Math" panose="02040503050406030204" pitchFamily="18" charset="0"/>
                          </a:rPr>
                          <m:t>𝐿</m:t>
                        </m:r>
                      </m:e>
                      <m:sub>
                        <m:r>
                          <a:rPr lang="en-US" i="1">
                            <a:latin typeface="Cambria Math" panose="02040503050406030204" pitchFamily="18" charset="0"/>
                          </a:rPr>
                          <m:t>𝑖</m:t>
                        </m:r>
                      </m:sub>
                    </m:sSub>
                  </m:oMath>
                </a14:m>
                <a:r>
                  <a:rPr lang="en-US" dirty="0"/>
                  <a:t> = Distance to stop bar for weaving movement i </a:t>
                </a:r>
              </a:p>
              <a:p>
                <a14:m>
                  <m:oMath xmlns:m="http://schemas.openxmlformats.org/officeDocument/2006/math">
                    <m:r>
                      <a:rPr lang="en-US" i="1" smtClean="0">
                        <a:latin typeface="Cambria Math" panose="02040503050406030204" pitchFamily="18" charset="0"/>
                      </a:rPr>
                      <m:t>𝑛</m:t>
                    </m:r>
                  </m:oMath>
                </a14:m>
                <a:r>
                  <a:rPr lang="en-US" dirty="0"/>
                  <a:t> = the Total number of weaving maneuvers within the weaving section (including weaving to and from mid-block access points)</a:t>
                </a:r>
              </a:p>
              <a:p>
                <a:endParaRPr lang="en-US" dirty="0"/>
              </a:p>
            </p:txBody>
          </p:sp>
        </mc:Choice>
        <mc:Fallback xmlns="">
          <p:sp>
            <p:nvSpPr>
              <p:cNvPr id="4" name="Content Placeholder 3">
                <a:extLst>
                  <a:ext uri="{FF2B5EF4-FFF2-40B4-BE49-F238E27FC236}">
                    <a16:creationId xmlns:a16="http://schemas.microsoft.com/office/drawing/2014/main" id="{C3956815-3C9D-AEE0-EE87-369371D1DA89}"/>
                  </a:ext>
                </a:extLst>
              </p:cNvPr>
              <p:cNvSpPr>
                <a:spLocks noGrp="1" noRot="1" noChangeAspect="1" noMove="1" noResize="1" noEditPoints="1" noAdjustHandles="1" noChangeArrowheads="1" noChangeShapeType="1" noTextEdit="1"/>
              </p:cNvSpPr>
              <p:nvPr>
                <p:ph sz="half" idx="1"/>
              </p:nvPr>
            </p:nvSpPr>
            <p:spPr>
              <a:blipFill>
                <a:blip r:embed="rId2"/>
                <a:stretch>
                  <a:fillRect l="-232" t="-161" r="-580"/>
                </a:stretch>
              </a:blipFill>
            </p:spPr>
            <p:txBody>
              <a:bodyPr/>
              <a:lstStyle/>
              <a:p>
                <a:r>
                  <a:rPr lang="en-US">
                    <a:noFill/>
                  </a:rPr>
                  <a:t> </a:t>
                </a:r>
              </a:p>
            </p:txBody>
          </p:sp>
        </mc:Fallback>
      </mc:AlternateContent>
      <p:sp>
        <p:nvSpPr>
          <p:cNvPr id="12" name="Text Placeholder 11">
            <a:extLst>
              <a:ext uri="{FF2B5EF4-FFF2-40B4-BE49-F238E27FC236}">
                <a16:creationId xmlns:a16="http://schemas.microsoft.com/office/drawing/2014/main" id="{48D8C03B-9EEE-FE21-0954-23E01961C708}"/>
              </a:ext>
            </a:extLst>
          </p:cNvPr>
          <p:cNvSpPr>
            <a:spLocks noGrp="1"/>
          </p:cNvSpPr>
          <p:nvPr>
            <p:ph type="body" sz="quarter" idx="16"/>
          </p:nvPr>
        </p:nvSpPr>
        <p:spPr/>
        <p:txBody>
          <a:bodyPr/>
          <a:lstStyle/>
          <a:p>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9CE4511-C663-371F-710E-99D44CAEA44A}"/>
                  </a:ext>
                </a:extLst>
              </p:cNvPr>
              <p:cNvSpPr txBox="1"/>
              <p:nvPr/>
            </p:nvSpPr>
            <p:spPr>
              <a:xfrm>
                <a:off x="4819650" y="2580434"/>
                <a:ext cx="2552700" cy="848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𝑇𝐼</m:t>
                      </m:r>
                      <m:r>
                        <a:rPr lang="en-US" i="0">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a:rPr lang="en-US" i="1">
                              <a:latin typeface="Cambria Math" panose="02040503050406030204" pitchFamily="18" charset="0"/>
                            </a:rPr>
                            <m:t>𝑛</m:t>
                          </m:r>
                        </m:sup>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𝑃𝐶𝑂</m:t>
                                  </m:r>
                                </m:e>
                                <m:sub>
                                  <m:r>
                                    <a:rPr lang="en-US" i="1">
                                      <a:latin typeface="Cambria Math" panose="02040503050406030204" pitchFamily="18" charset="0"/>
                                    </a:rPr>
                                    <m:t>𝑖</m:t>
                                  </m:r>
                                </m:sub>
                              </m:sSub>
                            </m:num>
                            <m:den>
                              <m:sSub>
                                <m:sSubPr>
                                  <m:ctrlPr>
                                    <a:rPr lang="en-US" i="1">
                                      <a:solidFill>
                                        <a:srgbClr val="836967"/>
                                      </a:solidFill>
                                      <a:latin typeface="Cambria Math" panose="02040503050406030204" pitchFamily="18" charset="0"/>
                                    </a:rPr>
                                  </m:ctrlPr>
                                </m:sSubPr>
                                <m:e>
                                  <m:r>
                                    <a:rPr lang="en-US" b="0" i="1" smtClean="0">
                                      <a:effectLst/>
                                      <a:latin typeface="Cambria Math" panose="02040503050406030204" pitchFamily="18" charset="0"/>
                                    </a:rPr>
                                    <m:t>𝑆</m:t>
                                  </m:r>
                                  <m:r>
                                    <a:rPr lang="en-US" i="1">
                                      <a:effectLst/>
                                      <a:latin typeface="Cambria Math" panose="02040503050406030204" pitchFamily="18" charset="0"/>
                                    </a:rPr>
                                    <m:t>𝐿</m:t>
                                  </m:r>
                                </m:e>
                                <m:sub>
                                  <m:r>
                                    <a:rPr lang="en-US" i="1">
                                      <a:latin typeface="Cambria Math" panose="02040503050406030204" pitchFamily="18" charset="0"/>
                                    </a:rPr>
                                    <m:t>𝑖</m:t>
                                  </m:r>
                                </m:sub>
                              </m:sSub>
                            </m:den>
                          </m:f>
                          <m:r>
                            <a:rPr lang="en-US" i="0">
                              <a:latin typeface="Cambria Math" panose="02040503050406030204" pitchFamily="18" charset="0"/>
                            </a:rPr>
                            <m:t> </m:t>
                          </m:r>
                        </m:e>
                      </m:nary>
                    </m:oMath>
                  </m:oMathPara>
                </a14:m>
                <a:endParaRPr lang="en-US" dirty="0"/>
              </a:p>
            </p:txBody>
          </p:sp>
        </mc:Choice>
        <mc:Fallback xmlns="">
          <p:sp>
            <p:nvSpPr>
              <p:cNvPr id="10" name="TextBox 9">
                <a:extLst>
                  <a:ext uri="{FF2B5EF4-FFF2-40B4-BE49-F238E27FC236}">
                    <a16:creationId xmlns:a16="http://schemas.microsoft.com/office/drawing/2014/main" id="{89CE4511-C663-371F-710E-99D44CAEA44A}"/>
                  </a:ext>
                </a:extLst>
              </p:cNvPr>
              <p:cNvSpPr txBox="1">
                <a:spLocks noRot="1" noChangeAspect="1" noMove="1" noResize="1" noEditPoints="1" noAdjustHandles="1" noChangeArrowheads="1" noChangeShapeType="1" noTextEdit="1"/>
              </p:cNvSpPr>
              <p:nvPr/>
            </p:nvSpPr>
            <p:spPr>
              <a:xfrm>
                <a:off x="4819650" y="2580434"/>
                <a:ext cx="2552700" cy="84856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46573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E6B4B-696F-70C8-2B97-7964A46BE1E5}"/>
              </a:ext>
            </a:extLst>
          </p:cNvPr>
          <p:cNvSpPr>
            <a:spLocks noGrp="1"/>
          </p:cNvSpPr>
          <p:nvPr>
            <p:ph type="title"/>
          </p:nvPr>
        </p:nvSpPr>
        <p:spPr/>
        <p:txBody>
          <a:bodyPr/>
          <a:lstStyle/>
          <a:p>
            <a:r>
              <a:rPr lang="en-US" dirty="0"/>
              <a:t>Step 1.5: Estimate Turbulence Index (TI)</a:t>
            </a:r>
          </a:p>
        </p:txBody>
      </p:sp>
      <p:sp>
        <p:nvSpPr>
          <p:cNvPr id="11" name="Text Placeholder 10">
            <a:extLst>
              <a:ext uri="{FF2B5EF4-FFF2-40B4-BE49-F238E27FC236}">
                <a16:creationId xmlns:a16="http://schemas.microsoft.com/office/drawing/2014/main" id="{AFCD9832-4F37-9D8C-8C9A-142E4AC90675}"/>
              </a:ext>
            </a:extLst>
          </p:cNvPr>
          <p:cNvSpPr>
            <a:spLocks noGrp="1"/>
          </p:cNvSpPr>
          <p:nvPr>
            <p:ph type="body" sz="quarter" idx="13"/>
          </p:nvPr>
        </p:nvSpPr>
        <p:spPr/>
        <p:txBody>
          <a:bodyPr/>
          <a:lstStyle/>
          <a:p>
            <a:r>
              <a:rPr lang="en-US" dirty="0"/>
              <a:t>Proposed HCM Urban Streets Weaving Method</a:t>
            </a:r>
          </a:p>
          <a:p>
            <a:endParaRPr lang="en-US" dirty="0"/>
          </a:p>
          <a:p>
            <a:endParaRPr lang="en-US"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3956815-3C9D-AEE0-EE87-369371D1DA89}"/>
                  </a:ext>
                </a:extLst>
              </p:cNvPr>
              <p:cNvSpPr>
                <a:spLocks noGrp="1"/>
              </p:cNvSpPr>
              <p:nvPr>
                <p:ph sz="half" idx="1"/>
              </p:nvPr>
            </p:nvSpPr>
            <p:spPr/>
            <p:txBody>
              <a:bodyPr>
                <a:normAutofit fontScale="85000" lnSpcReduction="20000"/>
              </a:bodyPr>
              <a:lstStyle/>
              <a:p>
                <a:r>
                  <a:rPr lang="en-US" dirty="0"/>
                  <a:t>The PCO for a given movement set is the product of the conflicting demands. Below is an example of a left turn at the downstream intersection originating from the access point and conflicting with the through traffic:</a:t>
                </a:r>
              </a:p>
              <a:p>
                <a:endParaRPr lang="en-US" dirty="0"/>
              </a:p>
              <a:p>
                <a:endParaRPr lang="en-US" dirty="0"/>
              </a:p>
              <a:p>
                <a:endParaRPr lang="en-US" dirty="0"/>
              </a:p>
              <a:p>
                <a:r>
                  <a:rPr lang="en-US" dirty="0"/>
                  <a:t>Where:</a:t>
                </a:r>
              </a:p>
              <a:p>
                <a:pPr lvl="1"/>
                <a14:m>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𝑅𝐿</m:t>
                        </m:r>
                      </m:sub>
                    </m:sSub>
                    <m:r>
                      <a:rPr lang="en-US" i="1">
                        <a:latin typeface="Cambria Math" panose="02040503050406030204" pitchFamily="18" charset="0"/>
                      </a:rPr>
                      <m:t> </m:t>
                    </m:r>
                  </m:oMath>
                </a14:m>
                <a:r>
                  <a:rPr lang="en-US" dirty="0"/>
                  <a:t>= Flow (veh/h) arriving from the access point and making a left turn at the downstream intersection</a:t>
                </a:r>
              </a:p>
              <a:p>
                <a:pPr lvl="1"/>
                <a14:m>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𝐴</m:t>
                        </m:r>
                      </m:sub>
                    </m:sSub>
                    <m:r>
                      <a:rPr lang="en-US" i="1">
                        <a:latin typeface="Cambria Math" panose="02040503050406030204" pitchFamily="18" charset="0"/>
                      </a:rPr>
                      <m:t> </m:t>
                    </m:r>
                  </m:oMath>
                </a14:m>
                <a:r>
                  <a:rPr lang="en-US" dirty="0"/>
                  <a:t>= Total flow (veh/h) arriving from the arterial</a:t>
                </a:r>
              </a:p>
              <a:p>
                <a:endParaRPr lang="en-US" dirty="0"/>
              </a:p>
            </p:txBody>
          </p:sp>
        </mc:Choice>
        <mc:Fallback xmlns="">
          <p:sp>
            <p:nvSpPr>
              <p:cNvPr id="4" name="Content Placeholder 3">
                <a:extLst>
                  <a:ext uri="{FF2B5EF4-FFF2-40B4-BE49-F238E27FC236}">
                    <a16:creationId xmlns:a16="http://schemas.microsoft.com/office/drawing/2014/main" id="{C3956815-3C9D-AEE0-EE87-369371D1DA89}"/>
                  </a:ext>
                </a:extLst>
              </p:cNvPr>
              <p:cNvSpPr>
                <a:spLocks noGrp="1" noRot="1" noChangeAspect="1" noMove="1" noResize="1" noEditPoints="1" noAdjustHandles="1" noChangeArrowheads="1" noChangeShapeType="1" noTextEdit="1"/>
              </p:cNvSpPr>
              <p:nvPr>
                <p:ph sz="half" idx="1"/>
              </p:nvPr>
            </p:nvSpPr>
            <p:spPr>
              <a:blipFill>
                <a:blip r:embed="rId2"/>
                <a:stretch>
                  <a:fillRect l="-374" t="-479"/>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5025BC81-2EFC-B40F-6857-967F05D8D77C}"/>
              </a:ext>
            </a:extLst>
          </p:cNvPr>
          <p:cNvSpPr>
            <a:spLocks noGrp="1"/>
          </p:cNvSpPr>
          <p:nvPr>
            <p:ph type="sldNum" sz="quarter" idx="12"/>
          </p:nvPr>
        </p:nvSpPr>
        <p:spPr/>
        <p:txBody>
          <a:bodyPr/>
          <a:lstStyle/>
          <a:p>
            <a:fld id="{ED38ACD4-9D65-409A-83FD-B2D9369F1EFD}" type="slidenum">
              <a:rPr lang="en-US" smtClean="0"/>
              <a:t>27</a:t>
            </a:fld>
            <a:endParaRPr lang="en-US" dirty="0"/>
          </a:p>
        </p:txBody>
      </p:sp>
      <p:sp>
        <p:nvSpPr>
          <p:cNvPr id="8" name="Text Placeholder 7">
            <a:extLst>
              <a:ext uri="{FF2B5EF4-FFF2-40B4-BE49-F238E27FC236}">
                <a16:creationId xmlns:a16="http://schemas.microsoft.com/office/drawing/2014/main" id="{DF4F729F-43F6-F4E1-D8A0-99EC32A299E0}"/>
              </a:ext>
            </a:extLst>
          </p:cNvPr>
          <p:cNvSpPr>
            <a:spLocks noGrp="1"/>
          </p:cNvSpPr>
          <p:nvPr>
            <p:ph type="body" sz="quarter" idx="16"/>
          </p:nvPr>
        </p:nvSpPr>
        <p:spPr/>
        <p:txBody>
          <a:bodyPr/>
          <a:lstStyle/>
          <a:p>
            <a:endParaRPr lang="en-US" dirty="0"/>
          </a:p>
        </p:txBody>
      </p:sp>
      <p:sp>
        <p:nvSpPr>
          <p:cNvPr id="7" name="Content Placeholder 6">
            <a:extLst>
              <a:ext uri="{FF2B5EF4-FFF2-40B4-BE49-F238E27FC236}">
                <a16:creationId xmlns:a16="http://schemas.microsoft.com/office/drawing/2014/main" id="{F7AF8745-D14E-D333-6B7D-0FDF0B388AC9}"/>
              </a:ext>
            </a:extLst>
          </p:cNvPr>
          <p:cNvSpPr>
            <a:spLocks noGrp="1"/>
          </p:cNvSpPr>
          <p:nvPr>
            <p:ph idx="17"/>
          </p:nvPr>
        </p:nvSpPr>
        <p:spPr>
          <a:xfrm>
            <a:off x="6577617" y="1915064"/>
            <a:ext cx="4902894" cy="2515065"/>
          </a:xfrm>
        </p:spPr>
        <p:txBody>
          <a:bodyPr/>
          <a:lstStyle/>
          <a:p>
            <a:pPr algn="ctr"/>
            <a:r>
              <a:rPr lang="en-US" dirty="0"/>
              <a:t>Illustration of Potential Conflict Points Opportunities for Movement VRL</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43050F1-14B3-A8BC-FC61-E7138028DDEA}"/>
                  </a:ext>
                </a:extLst>
              </p:cNvPr>
              <p:cNvSpPr txBox="1"/>
              <p:nvPr/>
            </p:nvSpPr>
            <p:spPr>
              <a:xfrm>
                <a:off x="1230605" y="3244334"/>
                <a:ext cx="389873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𝑃𝐶𝑂</m:t>
                          </m:r>
                        </m:e>
                        <m:sub>
                          <m:r>
                            <a:rPr lang="en-US" i="1">
                              <a:latin typeface="Cambria Math" panose="02040503050406030204" pitchFamily="18" charset="0"/>
                            </a:rPr>
                            <m:t>𝑅𝐿</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𝑅𝐿</m:t>
                          </m:r>
                        </m:sub>
                      </m:sSub>
                      <m:r>
                        <a:rPr lang="en-US" i="1">
                          <a:latin typeface="Cambria Math" panose="02040503050406030204" pitchFamily="18" charset="0"/>
                        </a:rPr>
                        <m:t>𝑥</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𝐴</m:t>
                          </m:r>
                        </m:sub>
                      </m:sSub>
                    </m:oMath>
                  </m:oMathPara>
                </a14:m>
                <a:endParaRPr lang="en-US" dirty="0"/>
              </a:p>
            </p:txBody>
          </p:sp>
        </mc:Choice>
        <mc:Fallback xmlns="">
          <p:sp>
            <p:nvSpPr>
              <p:cNvPr id="9" name="TextBox 8">
                <a:extLst>
                  <a:ext uri="{FF2B5EF4-FFF2-40B4-BE49-F238E27FC236}">
                    <a16:creationId xmlns:a16="http://schemas.microsoft.com/office/drawing/2014/main" id="{343050F1-14B3-A8BC-FC61-E7138028DDEA}"/>
                  </a:ext>
                </a:extLst>
              </p:cNvPr>
              <p:cNvSpPr txBox="1">
                <a:spLocks noRot="1" noChangeAspect="1" noMove="1" noResize="1" noEditPoints="1" noAdjustHandles="1" noChangeArrowheads="1" noChangeShapeType="1" noTextEdit="1"/>
              </p:cNvSpPr>
              <p:nvPr/>
            </p:nvSpPr>
            <p:spPr>
              <a:xfrm>
                <a:off x="1230605" y="3244334"/>
                <a:ext cx="3898738" cy="369332"/>
              </a:xfrm>
              <a:prstGeom prst="rect">
                <a:avLst/>
              </a:prstGeom>
              <a:blipFill>
                <a:blip r:embed="rId3"/>
                <a:stretch>
                  <a:fillRect/>
                </a:stretch>
              </a:blipFill>
            </p:spPr>
            <p:txBody>
              <a:bodyPr/>
              <a:lstStyle/>
              <a:p>
                <a:r>
                  <a:rPr lang="en-US">
                    <a:noFill/>
                  </a:rPr>
                  <a:t> </a:t>
                </a:r>
              </a:p>
            </p:txBody>
          </p:sp>
        </mc:Fallback>
      </mc:AlternateContent>
      <p:pic>
        <p:nvPicPr>
          <p:cNvPr id="13" name="Picture 12" descr="Arrow&#10;&#10;Description automatically generated with medium confidence">
            <a:extLst>
              <a:ext uri="{FF2B5EF4-FFF2-40B4-BE49-F238E27FC236}">
                <a16:creationId xmlns:a16="http://schemas.microsoft.com/office/drawing/2014/main" id="{1E679BCF-43B4-88D2-5ECC-CCAC410819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5409" y="3009494"/>
            <a:ext cx="4638619" cy="1575445"/>
          </a:xfrm>
          <a:prstGeom prst="rect">
            <a:avLst/>
          </a:prstGeom>
          <a:noFill/>
          <a:ln>
            <a:noFill/>
          </a:ln>
        </p:spPr>
      </p:pic>
    </p:spTree>
    <p:extLst>
      <p:ext uri="{BB962C8B-B14F-4D97-AF65-F5344CB8AC3E}">
        <p14:creationId xmlns:p14="http://schemas.microsoft.com/office/powerpoint/2010/main" val="4022529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E6B4B-696F-70C8-2B97-7964A46BE1E5}"/>
              </a:ext>
            </a:extLst>
          </p:cNvPr>
          <p:cNvSpPr>
            <a:spLocks noGrp="1"/>
          </p:cNvSpPr>
          <p:nvPr>
            <p:ph type="title"/>
          </p:nvPr>
        </p:nvSpPr>
        <p:spPr/>
        <p:txBody>
          <a:bodyPr/>
          <a:lstStyle/>
          <a:p>
            <a:r>
              <a:rPr lang="en-US" dirty="0"/>
              <a:t>Step 1.5: Estimate Turbulence Index (TI)</a:t>
            </a:r>
          </a:p>
        </p:txBody>
      </p:sp>
      <p:sp>
        <p:nvSpPr>
          <p:cNvPr id="11" name="Text Placeholder 10">
            <a:extLst>
              <a:ext uri="{FF2B5EF4-FFF2-40B4-BE49-F238E27FC236}">
                <a16:creationId xmlns:a16="http://schemas.microsoft.com/office/drawing/2014/main" id="{AFCD9832-4F37-9D8C-8C9A-142E4AC90675}"/>
              </a:ext>
            </a:extLst>
          </p:cNvPr>
          <p:cNvSpPr>
            <a:spLocks noGrp="1"/>
          </p:cNvSpPr>
          <p:nvPr>
            <p:ph type="body" sz="quarter" idx="13"/>
          </p:nvPr>
        </p:nvSpPr>
        <p:spPr/>
        <p:txBody>
          <a:bodyPr/>
          <a:lstStyle/>
          <a:p>
            <a:r>
              <a:rPr lang="en-US" dirty="0"/>
              <a:t>Proposed HCM Urban Streets Weaving Method</a:t>
            </a:r>
          </a:p>
          <a:p>
            <a:endParaRPr lang="en-US" dirty="0"/>
          </a:p>
          <a:p>
            <a:endParaRPr lang="en-US" dirty="0"/>
          </a:p>
        </p:txBody>
      </p:sp>
      <p:sp>
        <p:nvSpPr>
          <p:cNvPr id="4" name="Content Placeholder 3">
            <a:extLst>
              <a:ext uri="{FF2B5EF4-FFF2-40B4-BE49-F238E27FC236}">
                <a16:creationId xmlns:a16="http://schemas.microsoft.com/office/drawing/2014/main" id="{C3956815-3C9D-AEE0-EE87-369371D1DA89}"/>
              </a:ext>
            </a:extLst>
          </p:cNvPr>
          <p:cNvSpPr>
            <a:spLocks noGrp="1"/>
          </p:cNvSpPr>
          <p:nvPr>
            <p:ph sz="half" idx="1"/>
          </p:nvPr>
        </p:nvSpPr>
        <p:spPr/>
        <p:txBody>
          <a:bodyPr>
            <a:normAutofit/>
          </a:bodyPr>
          <a:lstStyle/>
          <a:p>
            <a:r>
              <a:rPr lang="en-US" dirty="0"/>
              <a:t>The PCO must be computed for the following conflicting movements:</a:t>
            </a:r>
          </a:p>
          <a:p>
            <a:endParaRPr lang="en-US" dirty="0"/>
          </a:p>
          <a:p>
            <a:endParaRPr lang="en-US" dirty="0"/>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5025BC81-2EFC-B40F-6857-967F05D8D77C}"/>
              </a:ext>
            </a:extLst>
          </p:cNvPr>
          <p:cNvSpPr>
            <a:spLocks noGrp="1"/>
          </p:cNvSpPr>
          <p:nvPr>
            <p:ph type="sldNum" sz="quarter" idx="12"/>
          </p:nvPr>
        </p:nvSpPr>
        <p:spPr/>
        <p:txBody>
          <a:bodyPr/>
          <a:lstStyle/>
          <a:p>
            <a:fld id="{ED38ACD4-9D65-409A-83FD-B2D9369F1EFD}" type="slidenum">
              <a:rPr lang="en-US" smtClean="0"/>
              <a:t>28</a:t>
            </a:fld>
            <a:endParaRPr lang="en-US" dirty="0"/>
          </a:p>
        </p:txBody>
      </p:sp>
      <p:sp>
        <p:nvSpPr>
          <p:cNvPr id="3" name="Text Placeholder 2">
            <a:extLst>
              <a:ext uri="{FF2B5EF4-FFF2-40B4-BE49-F238E27FC236}">
                <a16:creationId xmlns:a16="http://schemas.microsoft.com/office/drawing/2014/main" id="{2D6D9CED-2736-91F2-F2E7-E47A3469E85F}"/>
              </a:ext>
            </a:extLst>
          </p:cNvPr>
          <p:cNvSpPr>
            <a:spLocks noGrp="1"/>
          </p:cNvSpPr>
          <p:nvPr>
            <p:ph type="body" sz="quarter" idx="16"/>
          </p:nvPr>
        </p:nvSpPr>
        <p:spPr/>
        <p:txBody>
          <a:bodyPr/>
          <a:lstStyle/>
          <a:p>
            <a:endParaRPr lang="en-US" dirty="0"/>
          </a:p>
        </p:txBody>
      </p:sp>
      <p:pic>
        <p:nvPicPr>
          <p:cNvPr id="8" name="Picture 7">
            <a:extLst>
              <a:ext uri="{FF2B5EF4-FFF2-40B4-BE49-F238E27FC236}">
                <a16:creationId xmlns:a16="http://schemas.microsoft.com/office/drawing/2014/main" id="{32703B17-B8E2-6273-9B3C-1E65E3BD57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9191" y="1472863"/>
            <a:ext cx="4606689" cy="1569175"/>
          </a:xfrm>
          <a:prstGeom prst="rect">
            <a:avLst/>
          </a:prstGeom>
          <a:noFill/>
        </p:spPr>
      </p:pic>
      <p:pic>
        <p:nvPicPr>
          <p:cNvPr id="10" name="Picture 9" descr="Shape&#10;&#10;Description automatically generated with medium confidence">
            <a:extLst>
              <a:ext uri="{FF2B5EF4-FFF2-40B4-BE49-F238E27FC236}">
                <a16:creationId xmlns:a16="http://schemas.microsoft.com/office/drawing/2014/main" id="{332CA2AE-0B41-BB9B-8FF8-40E38A1D15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9191" y="3815963"/>
            <a:ext cx="4606689" cy="1587701"/>
          </a:xfrm>
          <a:prstGeom prst="rect">
            <a:avLst/>
          </a:prstGeom>
          <a:noFill/>
          <a:ln>
            <a:noFill/>
          </a:ln>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FED1F6D-3FFE-CAEB-1711-70FB876EE1C7}"/>
                  </a:ext>
                </a:extLst>
              </p:cNvPr>
              <p:cNvSpPr txBox="1"/>
              <p:nvPr/>
            </p:nvSpPr>
            <p:spPr>
              <a:xfrm>
                <a:off x="509252" y="4892706"/>
                <a:ext cx="4162891" cy="848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𝑃𝐶𝑂</m:t>
                      </m:r>
                      <m:r>
                        <a:rPr lang="en-US" i="0">
                          <a:latin typeface="Cambria Math" panose="02040503050406030204" pitchFamily="18" charset="0"/>
                        </a:rPr>
                        <m:t>= </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a:rPr lang="en-US" i="1">
                              <a:latin typeface="Cambria Math" panose="02040503050406030204" pitchFamily="18" charset="0"/>
                            </a:rPr>
                            <m:t>𝑛</m:t>
                          </m:r>
                        </m:sup>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𝑃𝐶𝑂</m:t>
                              </m:r>
                            </m:e>
                            <m:sub>
                              <m:r>
                                <a:rPr lang="en-US" i="1">
                                  <a:latin typeface="Cambria Math" panose="02040503050406030204" pitchFamily="18" charset="0"/>
                                </a:rPr>
                                <m:t>𝑖</m:t>
                              </m:r>
                            </m:sub>
                          </m:sSub>
                        </m:e>
                      </m:nary>
                    </m:oMath>
                  </m:oMathPara>
                </a14:m>
                <a:endParaRPr lang="en-US" dirty="0"/>
              </a:p>
            </p:txBody>
          </p:sp>
        </mc:Choice>
        <mc:Fallback xmlns="">
          <p:sp>
            <p:nvSpPr>
              <p:cNvPr id="18" name="TextBox 17">
                <a:extLst>
                  <a:ext uri="{FF2B5EF4-FFF2-40B4-BE49-F238E27FC236}">
                    <a16:creationId xmlns:a16="http://schemas.microsoft.com/office/drawing/2014/main" id="{5FED1F6D-3FFE-CAEB-1711-70FB876EE1C7}"/>
                  </a:ext>
                </a:extLst>
              </p:cNvPr>
              <p:cNvSpPr txBox="1">
                <a:spLocks noRot="1" noChangeAspect="1" noMove="1" noResize="1" noEditPoints="1" noAdjustHandles="1" noChangeArrowheads="1" noChangeShapeType="1" noTextEdit="1"/>
              </p:cNvSpPr>
              <p:nvPr/>
            </p:nvSpPr>
            <p:spPr>
              <a:xfrm>
                <a:off x="509252" y="4892706"/>
                <a:ext cx="4162891" cy="848566"/>
              </a:xfrm>
              <a:prstGeom prst="rect">
                <a:avLst/>
              </a:prstGeom>
              <a:blipFill>
                <a:blip r:embed="rId5"/>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2189825-B8C2-4FBD-B59D-5CD521C0CFF7}"/>
              </a:ext>
            </a:extLst>
          </p:cNvPr>
          <p:cNvPicPr>
            <a:picLocks noChangeAspect="1"/>
          </p:cNvPicPr>
          <p:nvPr/>
        </p:nvPicPr>
        <p:blipFill rotWithShape="1">
          <a:blip r:embed="rId6"/>
          <a:srcRect l="3291" r="8854"/>
          <a:stretch/>
        </p:blipFill>
        <p:spPr>
          <a:xfrm>
            <a:off x="319176" y="3031759"/>
            <a:ext cx="5406947" cy="1557493"/>
          </a:xfrm>
          <a:prstGeom prst="rect">
            <a:avLst/>
          </a:prstGeom>
        </p:spPr>
      </p:pic>
    </p:spTree>
    <p:extLst>
      <p:ext uri="{BB962C8B-B14F-4D97-AF65-F5344CB8AC3E}">
        <p14:creationId xmlns:p14="http://schemas.microsoft.com/office/powerpoint/2010/main" val="2009435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C7FD933F-A6BC-0548-BD83-41D3165ED644}"/>
                  </a:ext>
                </a:extLst>
              </p:cNvPr>
              <p:cNvSpPr>
                <a:spLocks noGrp="1"/>
              </p:cNvSpPr>
              <p:nvPr>
                <p:ph idx="1"/>
              </p:nvPr>
            </p:nvSpPr>
            <p:spPr/>
            <p:txBody>
              <a:bodyPr/>
              <a:lstStyle/>
              <a:p>
                <a:r>
                  <a:rPr lang="en-US" dirty="0"/>
                  <a:t>The new Through Delay due to Weave (</a:t>
                </a:r>
                <a14:m>
                  <m:oMath xmlns:m="http://schemas.openxmlformats.org/officeDocument/2006/math">
                    <m:sSub>
                      <m:sSubPr>
                        <m:ctrlPr>
                          <a:rPr lang="en-US" i="1" smtClean="0">
                            <a:solidFill>
                              <a:srgbClr val="836967"/>
                            </a:solidFill>
                            <a:latin typeface="Cambria Math" panose="02040503050406030204" pitchFamily="18" charset="0"/>
                          </a:rPr>
                        </m:ctrlPr>
                      </m:sSubPr>
                      <m:e>
                        <m:r>
                          <m:rPr>
                            <m:sty m:val="p"/>
                          </m:rPr>
                          <a:rPr lang="en-US" i="0">
                            <a:latin typeface="Cambria Math" panose="02040503050406030204" pitchFamily="18" charset="0"/>
                          </a:rPr>
                          <m:t>d</m:t>
                        </m:r>
                      </m:e>
                      <m:sub>
                        <m:r>
                          <m:rPr>
                            <m:sty m:val="p"/>
                          </m:rPr>
                          <a:rPr lang="en-US" i="0">
                            <a:latin typeface="Cambria Math" panose="02040503050406030204" pitchFamily="18" charset="0"/>
                          </a:rPr>
                          <m:t>wv</m:t>
                        </m:r>
                      </m:sub>
                    </m:sSub>
                    <m:r>
                      <a:rPr lang="en-US" i="0">
                        <a:latin typeface="Cambria Math" panose="02040503050406030204" pitchFamily="18" charset="0"/>
                      </a:rPr>
                      <m:t> </m:t>
                    </m:r>
                  </m:oMath>
                </a14:m>
                <a:r>
                  <a:rPr lang="en-US" dirty="0"/>
                  <a:t>) term is included in the running time model:</a:t>
                </a:r>
              </a:p>
              <a:p>
                <a:endParaRPr lang="en-US" dirty="0"/>
              </a:p>
              <a:p>
                <a:endParaRPr lang="en-US" dirty="0"/>
              </a:p>
              <a:p>
                <a:endParaRPr lang="en-US" dirty="0"/>
              </a:p>
              <a:p>
                <a:r>
                  <a:rPr lang="en-US" dirty="0"/>
                  <a:t>Where:</a:t>
                </a:r>
              </a:p>
              <a:p>
                <a:endParaRPr lang="en-US" dirty="0"/>
              </a:p>
              <a:p>
                <a:endParaRPr lang="en-US" dirty="0"/>
              </a:p>
              <a:p>
                <a:endParaRPr lang="en-US" dirty="0"/>
              </a:p>
            </p:txBody>
          </p:sp>
        </mc:Choice>
        <mc:Fallback xmlns="">
          <p:sp>
            <p:nvSpPr>
              <p:cNvPr id="9" name="Content Placeholder 8">
                <a:extLst>
                  <a:ext uri="{FF2B5EF4-FFF2-40B4-BE49-F238E27FC236}">
                    <a16:creationId xmlns:a16="http://schemas.microsoft.com/office/drawing/2014/main" id="{C7FD933F-A6BC-0548-BD83-41D3165ED644}"/>
                  </a:ext>
                </a:extLst>
              </p:cNvPr>
              <p:cNvSpPr>
                <a:spLocks noGrp="1" noRot="1" noChangeAspect="1" noMove="1" noResize="1" noEditPoints="1" noAdjustHandles="1" noChangeArrowheads="1" noChangeShapeType="1" noTextEdit="1"/>
              </p:cNvSpPr>
              <p:nvPr>
                <p:ph idx="1"/>
              </p:nvPr>
            </p:nvSpPr>
            <p:spPr>
              <a:blipFill>
                <a:blip r:embed="rId2"/>
                <a:stretch>
                  <a:fillRect l="-522"/>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8381326C-910D-E3DB-E78E-6766CA2225F6}"/>
              </a:ext>
            </a:extLst>
          </p:cNvPr>
          <p:cNvSpPr>
            <a:spLocks noGrp="1"/>
          </p:cNvSpPr>
          <p:nvPr>
            <p:ph type="sldNum" sz="quarter" idx="12"/>
          </p:nvPr>
        </p:nvSpPr>
        <p:spPr/>
        <p:txBody>
          <a:bodyPr/>
          <a:lstStyle/>
          <a:p>
            <a:fld id="{ED38ACD4-9D65-409A-83FD-B2D9369F1EFD}" type="slidenum">
              <a:rPr lang="en-US" smtClean="0"/>
              <a:t>29</a:t>
            </a:fld>
            <a:endParaRPr lang="en-US" dirty="0"/>
          </a:p>
        </p:txBody>
      </p:sp>
      <p:sp>
        <p:nvSpPr>
          <p:cNvPr id="8" name="Title 7">
            <a:extLst>
              <a:ext uri="{FF2B5EF4-FFF2-40B4-BE49-F238E27FC236}">
                <a16:creationId xmlns:a16="http://schemas.microsoft.com/office/drawing/2014/main" id="{224C85AF-15AF-5FEB-5642-4F58BF60479F}"/>
              </a:ext>
            </a:extLst>
          </p:cNvPr>
          <p:cNvSpPr>
            <a:spLocks noGrp="1"/>
          </p:cNvSpPr>
          <p:nvPr>
            <p:ph type="title"/>
          </p:nvPr>
        </p:nvSpPr>
        <p:spPr/>
        <p:txBody>
          <a:bodyPr/>
          <a:lstStyle/>
          <a:p>
            <a:r>
              <a:rPr lang="en-US" dirty="0"/>
              <a:t>Step 2: Include the Impact of Weaving in the Running Time</a:t>
            </a:r>
          </a:p>
        </p:txBody>
      </p:sp>
      <p:sp>
        <p:nvSpPr>
          <p:cNvPr id="10" name="Text Placeholder 9">
            <a:extLst>
              <a:ext uri="{FF2B5EF4-FFF2-40B4-BE49-F238E27FC236}">
                <a16:creationId xmlns:a16="http://schemas.microsoft.com/office/drawing/2014/main" id="{8F7657FC-FFA9-6410-280D-E66893022C8B}"/>
              </a:ext>
            </a:extLst>
          </p:cNvPr>
          <p:cNvSpPr>
            <a:spLocks noGrp="1"/>
          </p:cNvSpPr>
          <p:nvPr>
            <p:ph type="body" sz="quarter" idx="14"/>
          </p:nvPr>
        </p:nvSpPr>
        <p:spPr/>
        <p:txBody>
          <a:bodyPr/>
          <a:lstStyle/>
          <a:p>
            <a:r>
              <a:rPr lang="en-US" dirty="0"/>
              <a:t>Proposed HCM Urban Streets Weaving Method</a:t>
            </a:r>
          </a:p>
          <a:p>
            <a:endParaRPr lang="en-US" dirty="0"/>
          </a:p>
          <a:p>
            <a:endParaRPr lang="en-US" dirty="0"/>
          </a:p>
          <a:p>
            <a:endParaRPr lang="en-US" dirty="0"/>
          </a:p>
        </p:txBody>
      </p:sp>
      <p:sp>
        <p:nvSpPr>
          <p:cNvPr id="11" name="Text Placeholder 10">
            <a:extLst>
              <a:ext uri="{FF2B5EF4-FFF2-40B4-BE49-F238E27FC236}">
                <a16:creationId xmlns:a16="http://schemas.microsoft.com/office/drawing/2014/main" id="{4CFCE950-0554-07E1-DF9B-CCAE3FBB2B33}"/>
              </a:ext>
            </a:extLst>
          </p:cNvPr>
          <p:cNvSpPr>
            <a:spLocks noGrp="1"/>
          </p:cNvSpPr>
          <p:nvPr>
            <p:ph type="body" sz="quarter" idx="16"/>
          </p:nvPr>
        </p:nvSpPr>
        <p:spPr/>
        <p:txBody>
          <a:bodyPr/>
          <a:lstStyle/>
          <a:p>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1CC979-66D8-2578-446B-23BC793D9668}"/>
                  </a:ext>
                </a:extLst>
              </p:cNvPr>
              <p:cNvSpPr txBox="1"/>
              <p:nvPr/>
            </p:nvSpPr>
            <p:spPr>
              <a:xfrm>
                <a:off x="3048000" y="2980512"/>
                <a:ext cx="6096000" cy="8969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𝑅</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6.0 −</m:t>
                          </m:r>
                          <m:sSub>
                            <m:sSubPr>
                              <m:ctrlPr>
                                <a:rPr lang="en-US" i="1">
                                  <a:solidFill>
                                    <a:srgbClr val="836967"/>
                                  </a:solidFill>
                                  <a:latin typeface="Cambria Math" panose="02040503050406030204" pitchFamily="18" charset="0"/>
                                </a:rPr>
                              </m:ctrlPr>
                            </m:sSubPr>
                            <m:e>
                              <m:r>
                                <a:rPr lang="en-US" i="0">
                                  <a:latin typeface="Cambria Math" panose="02040503050406030204" pitchFamily="18" charset="0"/>
                                </a:rPr>
                                <m:t> </m:t>
                              </m:r>
                              <m:r>
                                <m:rPr>
                                  <m:sty m:val="p"/>
                                </m:rPr>
                                <a:rPr lang="en-US" i="0">
                                  <a:latin typeface="Cambria Math" panose="02040503050406030204" pitchFamily="18" charset="0"/>
                                </a:rPr>
                                <m:t>l</m:t>
                              </m:r>
                            </m:e>
                            <m:sub>
                              <m:r>
                                <a:rPr lang="en-US" i="0">
                                  <a:latin typeface="Cambria Math" panose="02040503050406030204" pitchFamily="18" charset="0"/>
                                </a:rPr>
                                <m:t>1</m:t>
                              </m:r>
                            </m:sub>
                          </m:sSub>
                        </m:num>
                        <m:den>
                          <m:r>
                            <a:rPr lang="en-US" i="0">
                              <a:latin typeface="Cambria Math" panose="02040503050406030204" pitchFamily="18" charset="0"/>
                            </a:rPr>
                            <m:t>0.0025 </m:t>
                          </m:r>
                          <m:r>
                            <m:rPr>
                              <m:sty m:val="p"/>
                            </m:rPr>
                            <a:rPr lang="en-US" i="0">
                              <a:latin typeface="Cambria Math" panose="02040503050406030204" pitchFamily="18" charset="0"/>
                            </a:rPr>
                            <m:t>L</m:t>
                          </m:r>
                        </m:den>
                      </m:f>
                      <m:r>
                        <a:rPr lang="en-US" i="0">
                          <a:latin typeface="Cambria Math" panose="02040503050406030204" pitchFamily="18" charset="0"/>
                        </a:rPr>
                        <m:t> </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𝑥</m:t>
                          </m:r>
                        </m:sub>
                      </m:sSub>
                      <m:r>
                        <a:rPr lang="en-US" i="0">
                          <a:latin typeface="Cambria Math" panose="02040503050406030204" pitchFamily="18" charset="0"/>
                        </a:rPr>
                        <m:t>+ </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3,600 </m:t>
                          </m:r>
                          <m:r>
                            <m:rPr>
                              <m:sty m:val="p"/>
                            </m:rPr>
                            <a:rPr lang="en-US" i="0">
                              <a:latin typeface="Cambria Math" panose="02040503050406030204" pitchFamily="18" charset="0"/>
                            </a:rPr>
                            <m:t>L</m:t>
                          </m:r>
                        </m:num>
                        <m:den>
                          <m:r>
                            <a:rPr lang="en-US" i="0">
                              <a:latin typeface="Cambria Math" panose="02040503050406030204" pitchFamily="18" charset="0"/>
                            </a:rPr>
                            <m:t>5,280  </m:t>
                          </m:r>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S</m:t>
                              </m:r>
                            </m:e>
                            <m:sub>
                              <m:r>
                                <m:rPr>
                                  <m:sty m:val="p"/>
                                </m:rPr>
                                <a:rPr lang="en-US" i="0">
                                  <a:latin typeface="Cambria Math" panose="02040503050406030204" pitchFamily="18" charset="0"/>
                                </a:rPr>
                                <m:t>f</m:t>
                              </m:r>
                            </m:sub>
                          </m:sSub>
                        </m:den>
                      </m:f>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𝑣</m:t>
                          </m:r>
                        </m:sub>
                      </m:sSub>
                      <m:r>
                        <a:rPr lang="en-US" i="0">
                          <a:latin typeface="Cambria Math" panose="02040503050406030204" pitchFamily="18" charset="0"/>
                        </a:rPr>
                        <m:t>+ </m:t>
                      </m:r>
                      <m:nary>
                        <m:naryPr>
                          <m:chr m:val="∑"/>
                          <m:limLoc m:val="undOvr"/>
                          <m:ctrlPr>
                            <a:rPr lang="en-US" i="1">
                              <a:latin typeface="Cambria Math" panose="02040503050406030204" pitchFamily="18" charset="0"/>
                            </a:rPr>
                          </m:ctrlPr>
                        </m:naryPr>
                        <m:sub>
                          <m:r>
                            <m:rPr>
                              <m:sty m:val="p"/>
                            </m:rPr>
                            <a:rPr lang="en-US" i="0">
                              <a:latin typeface="Cambria Math" panose="02040503050406030204" pitchFamily="18" charset="0"/>
                            </a:rPr>
                            <m:t>i</m:t>
                          </m:r>
                          <m:r>
                            <a:rPr lang="en-US" i="0">
                              <a:latin typeface="Cambria Math" panose="02040503050406030204" pitchFamily="18" charset="0"/>
                            </a:rPr>
                            <m:t>=1</m:t>
                          </m:r>
                        </m:sub>
                        <m:sup>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N</m:t>
                              </m:r>
                            </m:e>
                            <m:sub>
                              <m:r>
                                <m:rPr>
                                  <m:sty m:val="p"/>
                                </m:rPr>
                                <a:rPr lang="en-US" i="0">
                                  <a:latin typeface="Cambria Math" panose="02040503050406030204" pitchFamily="18" charset="0"/>
                                </a:rPr>
                                <m:t>ap</m:t>
                              </m:r>
                            </m:sub>
                          </m:sSub>
                        </m:sup>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𝑑</m:t>
                              </m:r>
                            </m:e>
                            <m:sub>
                              <m:r>
                                <m:rPr>
                                  <m:sty m:val="p"/>
                                </m:rPr>
                                <a:rPr lang="en-US" i="0">
                                  <a:latin typeface="Cambria Math" panose="02040503050406030204" pitchFamily="18" charset="0"/>
                                </a:rPr>
                                <m:t>ap</m:t>
                              </m:r>
                              <m:r>
                                <a:rPr lang="en-US" i="0">
                                  <a:latin typeface="Cambria Math" panose="02040503050406030204" pitchFamily="18" charset="0"/>
                                </a:rPr>
                                <m:t>,</m:t>
                              </m:r>
                              <m:r>
                                <m:rPr>
                                  <m:sty m:val="p"/>
                                </m:rPr>
                                <a:rPr lang="en-US" i="0">
                                  <a:latin typeface="Cambria Math" panose="02040503050406030204" pitchFamily="18" charset="0"/>
                                </a:rPr>
                                <m:t>i</m:t>
                              </m:r>
                            </m:sub>
                          </m:sSub>
                        </m:e>
                      </m:nary>
                      <m:r>
                        <a:rPr lang="en-US" i="0">
                          <a:latin typeface="Cambria Math" panose="02040503050406030204" pitchFamily="18" charset="0"/>
                        </a:rPr>
                        <m:t>+ </m:t>
                      </m:r>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d</m:t>
                          </m:r>
                        </m:e>
                        <m:sub>
                          <m:r>
                            <m:rPr>
                              <m:sty m:val="p"/>
                            </m:rPr>
                            <a:rPr lang="en-US" i="0">
                              <a:latin typeface="Cambria Math" panose="02040503050406030204" pitchFamily="18" charset="0"/>
                            </a:rPr>
                            <m:t>wv</m:t>
                          </m:r>
                        </m:sub>
                      </m:sSub>
                      <m:r>
                        <a:rPr lang="en-US" i="0">
                          <a:latin typeface="Cambria Math" panose="02040503050406030204" pitchFamily="18" charset="0"/>
                        </a:rPr>
                        <m:t> + </m:t>
                      </m:r>
                      <m:sSub>
                        <m:sSubPr>
                          <m:ctrlPr>
                            <a:rPr lang="en-US" i="1">
                              <a:solidFill>
                                <a:srgbClr val="836967"/>
                              </a:solidFill>
                              <a:latin typeface="Cambria Math" panose="02040503050406030204" pitchFamily="18" charset="0"/>
                            </a:rPr>
                          </m:ctrlPr>
                        </m:sSubPr>
                        <m:e>
                          <m:r>
                            <m:rPr>
                              <m:sty m:val="p"/>
                            </m:rPr>
                            <a:rPr lang="en-US" i="0">
                              <a:latin typeface="Cambria Math" panose="02040503050406030204" pitchFamily="18" charset="0"/>
                            </a:rPr>
                            <m:t>d</m:t>
                          </m:r>
                          <m:r>
                            <a:rPr lang="en-US" i="0">
                              <a:latin typeface="Cambria Math" panose="02040503050406030204" pitchFamily="18" charset="0"/>
                            </a:rPr>
                            <m:t> </m:t>
                          </m:r>
                        </m:e>
                        <m:sub>
                          <m:r>
                            <m:rPr>
                              <m:sty m:val="p"/>
                            </m:rPr>
                            <a:rPr lang="en-US" i="0">
                              <a:latin typeface="Cambria Math" panose="02040503050406030204" pitchFamily="18" charset="0"/>
                            </a:rPr>
                            <m:t>other</m:t>
                          </m:r>
                        </m:sub>
                      </m:sSub>
                    </m:oMath>
                  </m:oMathPara>
                </a14:m>
                <a:endParaRPr lang="en-US" dirty="0"/>
              </a:p>
            </p:txBody>
          </p:sp>
        </mc:Choice>
        <mc:Fallback xmlns="">
          <p:sp>
            <p:nvSpPr>
              <p:cNvPr id="13" name="TextBox 12">
                <a:extLst>
                  <a:ext uri="{FF2B5EF4-FFF2-40B4-BE49-F238E27FC236}">
                    <a16:creationId xmlns:a16="http://schemas.microsoft.com/office/drawing/2014/main" id="{3B1CC979-66D8-2578-446B-23BC793D9668}"/>
                  </a:ext>
                </a:extLst>
              </p:cNvPr>
              <p:cNvSpPr txBox="1">
                <a:spLocks noRot="1" noChangeAspect="1" noMove="1" noResize="1" noEditPoints="1" noAdjustHandles="1" noChangeArrowheads="1" noChangeShapeType="1" noTextEdit="1"/>
              </p:cNvSpPr>
              <p:nvPr/>
            </p:nvSpPr>
            <p:spPr>
              <a:xfrm>
                <a:off x="3048000" y="2980512"/>
                <a:ext cx="6096000" cy="8969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390F3ED-BD72-C0D2-8349-AFA2676B5C97}"/>
                  </a:ext>
                </a:extLst>
              </p:cNvPr>
              <p:cNvSpPr txBox="1"/>
              <p:nvPr/>
            </p:nvSpPr>
            <p:spPr>
              <a:xfrm>
                <a:off x="2943225" y="4874442"/>
                <a:ext cx="6096000" cy="6714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m:rPr>
                              <m:sty m:val="p"/>
                            </m:rPr>
                            <a:rPr lang="en-US">
                              <a:latin typeface="Cambria Math" panose="02040503050406030204" pitchFamily="18" charset="0"/>
                            </a:rPr>
                            <m:t>d</m:t>
                          </m:r>
                        </m:e>
                        <m:sub>
                          <m:r>
                            <m:rPr>
                              <m:sty m:val="p"/>
                            </m:rPr>
                            <a:rPr lang="en-US">
                              <a:latin typeface="Cambria Math" panose="02040503050406030204" pitchFamily="18" charset="0"/>
                            </a:rPr>
                            <m:t>wv</m:t>
                          </m:r>
                        </m:sub>
                      </m:sSub>
                      <m:r>
                        <a:rPr lang="en-US" b="0" i="1" smtClean="0">
                          <a:latin typeface="Cambria Math" panose="02040503050406030204" pitchFamily="18" charset="0"/>
                        </a:rPr>
                        <m:t>=</m:t>
                      </m:r>
                      <m:sSup>
                        <m:sSupPr>
                          <m:ctrlPr>
                            <a:rPr lang="en-US" i="1" smtClean="0">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𝑇𝐼</m:t>
                                  </m:r>
                                </m:num>
                                <m:den>
                                  <m:r>
                                    <a:rPr lang="en-US" i="1">
                                      <a:latin typeface="Cambria Math" panose="02040503050406030204" pitchFamily="18" charset="0"/>
                                    </a:rPr>
                                    <m:t>𝑁𝐿</m:t>
                                  </m:r>
                                </m:den>
                              </m:f>
                              <m:r>
                                <a:rPr lang="en-US" i="0">
                                  <a:latin typeface="Cambria Math" panose="02040503050406030204" pitchFamily="18" charset="0"/>
                                </a:rPr>
                                <m:t> </m:t>
                              </m:r>
                            </m:e>
                          </m:d>
                        </m:e>
                        <m:sup>
                          <m:r>
                            <a:rPr lang="en-US" i="0">
                              <a:latin typeface="Cambria Math" panose="02040503050406030204" pitchFamily="18" charset="0"/>
                            </a:rPr>
                            <m:t>0.773</m:t>
                          </m:r>
                        </m:sup>
                      </m:sSup>
                      <m:r>
                        <a:rPr lang="en-US" i="0">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i="0">
                              <a:latin typeface="Cambria Math" panose="02040503050406030204" pitchFamily="18" charset="0"/>
                            </a:rPr>
                            <m:t>0.013</m:t>
                          </m:r>
                        </m:e>
                        <m:sup>
                          <m:d>
                            <m:dPr>
                              <m:ctrlPr>
                                <a:rPr lang="en-US" i="1">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b="0" i="1" smtClean="0">
                                      <a:latin typeface="Cambria Math" panose="02040503050406030204" pitchFamily="18" charset="0"/>
                                    </a:rPr>
                                    <m:t>𝑔</m:t>
                                  </m:r>
                                </m:num>
                                <m:den>
                                  <m:r>
                                    <a:rPr lang="en-US" b="0" i="1" smtClean="0">
                                      <a:latin typeface="Cambria Math" panose="02040503050406030204" pitchFamily="18" charset="0"/>
                                    </a:rPr>
                                    <m:t>𝐶</m:t>
                                  </m:r>
                                </m:den>
                              </m:f>
                            </m:e>
                          </m:d>
                        </m:sup>
                      </m:sSup>
                    </m:oMath>
                  </m:oMathPara>
                </a14:m>
                <a:endParaRPr lang="en-US" dirty="0"/>
              </a:p>
            </p:txBody>
          </p:sp>
        </mc:Choice>
        <mc:Fallback xmlns="">
          <p:sp>
            <p:nvSpPr>
              <p:cNvPr id="15" name="TextBox 14">
                <a:extLst>
                  <a:ext uri="{FF2B5EF4-FFF2-40B4-BE49-F238E27FC236}">
                    <a16:creationId xmlns:a16="http://schemas.microsoft.com/office/drawing/2014/main" id="{6390F3ED-BD72-C0D2-8349-AFA2676B5C97}"/>
                  </a:ext>
                </a:extLst>
              </p:cNvPr>
              <p:cNvSpPr txBox="1">
                <a:spLocks noRot="1" noChangeAspect="1" noMove="1" noResize="1" noEditPoints="1" noAdjustHandles="1" noChangeArrowheads="1" noChangeShapeType="1" noTextEdit="1"/>
              </p:cNvSpPr>
              <p:nvPr/>
            </p:nvSpPr>
            <p:spPr>
              <a:xfrm>
                <a:off x="2943225" y="4874442"/>
                <a:ext cx="6096000" cy="67146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73741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background pattern&#10;&#10;Description automatically generated">
            <a:extLst>
              <a:ext uri="{FF2B5EF4-FFF2-40B4-BE49-F238E27FC236}">
                <a16:creationId xmlns:a16="http://schemas.microsoft.com/office/drawing/2014/main" id="{A8358B14-7596-4078-97E8-581B76330A83}"/>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t="6534" b="6534"/>
          <a:stretch>
            <a:fillRect/>
          </a:stretch>
        </p:blipFill>
        <p:spPr/>
      </p:pic>
      <p:sp>
        <p:nvSpPr>
          <p:cNvPr id="4" name="Slide Number Placeholder 3">
            <a:extLst>
              <a:ext uri="{FF2B5EF4-FFF2-40B4-BE49-F238E27FC236}">
                <a16:creationId xmlns:a16="http://schemas.microsoft.com/office/drawing/2014/main" id="{D3AD8A38-6D95-4794-A762-4BF48C5740A6}"/>
              </a:ext>
            </a:extLst>
          </p:cNvPr>
          <p:cNvSpPr>
            <a:spLocks noGrp="1"/>
          </p:cNvSpPr>
          <p:nvPr>
            <p:ph type="sldNum" sz="quarter" idx="12"/>
          </p:nvPr>
        </p:nvSpPr>
        <p:spPr/>
        <p:txBody>
          <a:bodyPr/>
          <a:lstStyle/>
          <a:p>
            <a:pPr>
              <a:defRPr/>
            </a:pPr>
            <a:fld id="{959824DB-2C68-4882-88E1-F373352289FC}" type="slidenum">
              <a:rPr lang="en-US" smtClean="0"/>
              <a:pPr>
                <a:defRPr/>
              </a:pPr>
              <a:t>3</a:t>
            </a:fld>
            <a:endParaRPr lang="en-US" dirty="0"/>
          </a:p>
        </p:txBody>
      </p:sp>
      <p:sp>
        <p:nvSpPr>
          <p:cNvPr id="2" name="Title 1">
            <a:extLst>
              <a:ext uri="{FF2B5EF4-FFF2-40B4-BE49-F238E27FC236}">
                <a16:creationId xmlns:a16="http://schemas.microsoft.com/office/drawing/2014/main" id="{C6A3D7FB-7FE8-4BC4-BFC6-D78536A8D971}"/>
              </a:ext>
            </a:extLst>
          </p:cNvPr>
          <p:cNvSpPr>
            <a:spLocks noGrp="1"/>
          </p:cNvSpPr>
          <p:nvPr>
            <p:ph type="title"/>
          </p:nvPr>
        </p:nvSpPr>
        <p:spPr/>
        <p:txBody>
          <a:bodyPr/>
          <a:lstStyle/>
          <a:p>
            <a:r>
              <a:rPr lang="en-US" dirty="0"/>
              <a:t>About the HCM</a:t>
            </a:r>
          </a:p>
        </p:txBody>
      </p:sp>
      <p:sp>
        <p:nvSpPr>
          <p:cNvPr id="8" name="Text Placeholder 7">
            <a:extLst>
              <a:ext uri="{FF2B5EF4-FFF2-40B4-BE49-F238E27FC236}">
                <a16:creationId xmlns:a16="http://schemas.microsoft.com/office/drawing/2014/main" id="{62137D9A-A813-4570-BBA8-CF1FCA41E409}"/>
              </a:ext>
            </a:extLst>
          </p:cNvPr>
          <p:cNvSpPr>
            <a:spLocks noGrp="1"/>
          </p:cNvSpPr>
          <p:nvPr>
            <p:ph type="body" sz="half" idx="4294967295"/>
          </p:nvPr>
        </p:nvSpPr>
        <p:spPr>
          <a:xfrm>
            <a:off x="893602" y="1576552"/>
            <a:ext cx="4867118" cy="4270880"/>
          </a:xfrm>
        </p:spPr>
        <p:txBody>
          <a:bodyPr>
            <a:noAutofit/>
          </a:bodyPr>
          <a:lstStyle/>
          <a:p>
            <a:pPr marL="285750" indent="-285750">
              <a:buFont typeface="Arial" panose="020B0604020202020204" pitchFamily="34" charset="0"/>
              <a:buChar char="•"/>
            </a:pPr>
            <a:r>
              <a:rPr lang="en-US" sz="1800" dirty="0"/>
              <a:t>Overseen by TRB committee on Highway Capacity and Quality of Service (hcqstrb.org)</a:t>
            </a:r>
          </a:p>
          <a:p>
            <a:pPr marL="285750" indent="-285750">
              <a:buFont typeface="Arial" panose="020B0604020202020204" pitchFamily="34" charset="0"/>
              <a:buChar char="•"/>
            </a:pPr>
            <a:r>
              <a:rPr lang="en-US" sz="1800" dirty="0"/>
              <a:t>Most methods are developed via national level projects such as NCHRP Projects*.</a:t>
            </a:r>
          </a:p>
          <a:p>
            <a:pPr marL="285750" indent="-285750">
              <a:buFont typeface="Arial" panose="020B0604020202020204" pitchFamily="34" charset="0"/>
              <a:buChar char="•"/>
            </a:pPr>
            <a:r>
              <a:rPr lang="en-US" sz="1800" dirty="0"/>
              <a:t>Four Volumes:</a:t>
            </a:r>
          </a:p>
          <a:p>
            <a:pPr marL="742950" lvl="1" indent="-285750">
              <a:buFont typeface="Arial" panose="020B0604020202020204" pitchFamily="34" charset="0"/>
              <a:buChar char="•"/>
            </a:pPr>
            <a:r>
              <a:rPr lang="en-US" sz="1800" dirty="0"/>
              <a:t>I. Concepts</a:t>
            </a:r>
          </a:p>
          <a:p>
            <a:pPr marL="742950" lvl="1" indent="-285750">
              <a:buFont typeface="Arial" panose="020B0604020202020204" pitchFamily="34" charset="0"/>
              <a:buChar char="•"/>
            </a:pPr>
            <a:r>
              <a:rPr lang="en-US" sz="1800" dirty="0"/>
              <a:t>II. Uninterrupted Flow</a:t>
            </a:r>
          </a:p>
          <a:p>
            <a:pPr marL="742950" lvl="1" indent="-285750">
              <a:buFont typeface="Arial" panose="020B0604020202020204" pitchFamily="34" charset="0"/>
              <a:buChar char="•"/>
            </a:pPr>
            <a:r>
              <a:rPr lang="en-US" sz="1800" dirty="0"/>
              <a:t>III. Interrupted Flow</a:t>
            </a:r>
          </a:p>
          <a:p>
            <a:pPr marL="742950" lvl="1" indent="-285750">
              <a:buFont typeface="Arial" panose="020B0604020202020204" pitchFamily="34" charset="0"/>
              <a:buChar char="•"/>
            </a:pPr>
            <a:r>
              <a:rPr lang="en-US" sz="1800" dirty="0"/>
              <a:t>IV. Applications Guide (Online only)</a:t>
            </a:r>
          </a:p>
          <a:p>
            <a:endParaRPr lang="en-US" sz="1800" dirty="0"/>
          </a:p>
          <a:p>
            <a:endParaRPr lang="en-US" sz="1800" dirty="0"/>
          </a:p>
        </p:txBody>
      </p:sp>
      <p:sp>
        <p:nvSpPr>
          <p:cNvPr id="10" name="Text Placeholder 9">
            <a:extLst>
              <a:ext uri="{FF2B5EF4-FFF2-40B4-BE49-F238E27FC236}">
                <a16:creationId xmlns:a16="http://schemas.microsoft.com/office/drawing/2014/main" id="{F721345B-339F-4BC5-B926-715019B12A09}"/>
              </a:ext>
            </a:extLst>
          </p:cNvPr>
          <p:cNvSpPr>
            <a:spLocks noGrp="1"/>
          </p:cNvSpPr>
          <p:nvPr>
            <p:ph type="body" sz="quarter" idx="14"/>
          </p:nvPr>
        </p:nvSpPr>
        <p:spPr/>
        <p:txBody>
          <a:bodyPr/>
          <a:lstStyle/>
          <a:p>
            <a:r>
              <a:rPr lang="en-US" dirty="0"/>
              <a:t>HCM OVERVIEW</a:t>
            </a:r>
          </a:p>
        </p:txBody>
      </p:sp>
      <p:sp>
        <p:nvSpPr>
          <p:cNvPr id="5" name="Rectangle 4">
            <a:extLst>
              <a:ext uri="{FF2B5EF4-FFF2-40B4-BE49-F238E27FC236}">
                <a16:creationId xmlns:a16="http://schemas.microsoft.com/office/drawing/2014/main" id="{FAC9C736-10EA-4747-8F8A-3E206C873C29}"/>
              </a:ext>
            </a:extLst>
          </p:cNvPr>
          <p:cNvSpPr/>
          <p:nvPr/>
        </p:nvSpPr>
        <p:spPr>
          <a:xfrm>
            <a:off x="904568" y="5844914"/>
            <a:ext cx="7696200" cy="307777"/>
          </a:xfrm>
          <a:prstGeom prst="rect">
            <a:avLst/>
          </a:prstGeom>
        </p:spPr>
        <p:txBody>
          <a:bodyPr wrap="square">
            <a:spAutoFit/>
          </a:bodyPr>
          <a:lstStyle/>
          <a:p>
            <a:r>
              <a:rPr lang="en-US" sz="1400" i="1" dirty="0">
                <a:latin typeface="Arial" panose="020B0604020202020204" pitchFamily="34" charset="0"/>
                <a:cs typeface="Arial" panose="020B0604020202020204" pitchFamily="34" charset="0"/>
              </a:rPr>
              <a:t>(*) NCHRP: National Cooperative Highway Research Program</a:t>
            </a:r>
            <a:endParaRPr lang="pt-BR" sz="1400" i="1" dirty="0">
              <a:latin typeface="Arial" panose="020B0604020202020204" pitchFamily="34" charset="0"/>
              <a:cs typeface="Arial" panose="020B0604020202020204" pitchFamily="34" charset="0"/>
            </a:endParaRPr>
          </a:p>
        </p:txBody>
      </p:sp>
      <p:sp>
        <p:nvSpPr>
          <p:cNvPr id="12" name="Text Placeholder 11">
            <a:extLst>
              <a:ext uri="{FF2B5EF4-FFF2-40B4-BE49-F238E27FC236}">
                <a16:creationId xmlns:a16="http://schemas.microsoft.com/office/drawing/2014/main" id="{6ABAB957-7DF2-4AA3-95AC-E7CC00DCB3A4}"/>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13819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FCE2F1-B8D1-BC6B-9F19-B9B8D39A3CDF}"/>
              </a:ext>
            </a:extLst>
          </p:cNvPr>
          <p:cNvSpPr>
            <a:spLocks noGrp="1"/>
          </p:cNvSpPr>
          <p:nvPr>
            <p:ph type="title"/>
          </p:nvPr>
        </p:nvSpPr>
        <p:spPr/>
        <p:txBody>
          <a:bodyPr>
            <a:normAutofit fontScale="90000"/>
          </a:bodyPr>
          <a:lstStyle/>
          <a:p>
            <a:r>
              <a:rPr lang="en-US" dirty="0"/>
              <a:t>Implementation in the HCM’s STREETVAL Computational Engine</a:t>
            </a:r>
          </a:p>
        </p:txBody>
      </p:sp>
      <p:sp>
        <p:nvSpPr>
          <p:cNvPr id="6" name="Text Placeholder 5">
            <a:extLst>
              <a:ext uri="{FF2B5EF4-FFF2-40B4-BE49-F238E27FC236}">
                <a16:creationId xmlns:a16="http://schemas.microsoft.com/office/drawing/2014/main" id="{0FDBBAF2-2A97-ACA3-21D8-ABFDE6289A43}"/>
              </a:ext>
            </a:extLst>
          </p:cNvPr>
          <p:cNvSpPr>
            <a:spLocks noGrp="1"/>
          </p:cNvSpPr>
          <p:nvPr>
            <p:ph type="body" sz="quarter" idx="13"/>
          </p:nvPr>
        </p:nvSpPr>
        <p:spPr/>
        <p:txBody>
          <a:bodyPr/>
          <a:lstStyle/>
          <a:p>
            <a:r>
              <a:rPr lang="en-US" dirty="0"/>
              <a:t>Proposed HCM Urban Streets Weaving Method</a:t>
            </a:r>
          </a:p>
          <a:p>
            <a:endParaRPr lang="en-US" dirty="0"/>
          </a:p>
        </p:txBody>
      </p:sp>
      <p:sp>
        <p:nvSpPr>
          <p:cNvPr id="2" name="Content Placeholder 1">
            <a:extLst>
              <a:ext uri="{FF2B5EF4-FFF2-40B4-BE49-F238E27FC236}">
                <a16:creationId xmlns:a16="http://schemas.microsoft.com/office/drawing/2014/main" id="{8FF85D2F-3AB4-8000-AA12-789D268C5F9C}"/>
              </a:ext>
            </a:extLst>
          </p:cNvPr>
          <p:cNvSpPr>
            <a:spLocks noGrp="1"/>
          </p:cNvSpPr>
          <p:nvPr>
            <p:ph sz="half" idx="1"/>
          </p:nvPr>
        </p:nvSpPr>
        <p:spPr/>
        <p:txBody>
          <a:bodyPr/>
          <a:lstStyle/>
          <a:p>
            <a:r>
              <a:rPr lang="en-US" dirty="0"/>
              <a:t>The proposed models and changes to the HCM core urban street methodology are implemented in the Excel-based STREETVAL V8.30.1</a:t>
            </a:r>
          </a:p>
          <a:p>
            <a:endParaRPr lang="en-US" dirty="0"/>
          </a:p>
          <a:p>
            <a:r>
              <a:rPr lang="en-US" dirty="0"/>
              <a:t>This computational engine can be used to evaluate the impact of arterial weaving in Urban Streets with Signalized Intersections. </a:t>
            </a:r>
          </a:p>
          <a:p>
            <a:endParaRPr lang="en-US" dirty="0"/>
          </a:p>
          <a:p>
            <a:endParaRPr lang="en-US" dirty="0"/>
          </a:p>
        </p:txBody>
      </p:sp>
      <p:sp>
        <p:nvSpPr>
          <p:cNvPr id="4" name="Slide Number Placeholder 3">
            <a:extLst>
              <a:ext uri="{FF2B5EF4-FFF2-40B4-BE49-F238E27FC236}">
                <a16:creationId xmlns:a16="http://schemas.microsoft.com/office/drawing/2014/main" id="{18F1B84E-F112-1B23-BD5C-E39659CCBF26}"/>
              </a:ext>
            </a:extLst>
          </p:cNvPr>
          <p:cNvSpPr>
            <a:spLocks noGrp="1"/>
          </p:cNvSpPr>
          <p:nvPr>
            <p:ph type="sldNum" sz="quarter" idx="12"/>
          </p:nvPr>
        </p:nvSpPr>
        <p:spPr/>
        <p:txBody>
          <a:bodyPr/>
          <a:lstStyle/>
          <a:p>
            <a:fld id="{ED38ACD4-9D65-409A-83FD-B2D9369F1EFD}" type="slidenum">
              <a:rPr lang="en-US" smtClean="0"/>
              <a:t>30</a:t>
            </a:fld>
            <a:endParaRPr lang="en-US" dirty="0"/>
          </a:p>
        </p:txBody>
      </p:sp>
      <p:sp>
        <p:nvSpPr>
          <p:cNvPr id="8" name="Text Placeholder 7">
            <a:extLst>
              <a:ext uri="{FF2B5EF4-FFF2-40B4-BE49-F238E27FC236}">
                <a16:creationId xmlns:a16="http://schemas.microsoft.com/office/drawing/2014/main" id="{B5C1B36B-3688-FBB6-FED0-638AD77BA217}"/>
              </a:ext>
            </a:extLst>
          </p:cNvPr>
          <p:cNvSpPr>
            <a:spLocks noGrp="1"/>
          </p:cNvSpPr>
          <p:nvPr>
            <p:ph type="body" sz="quarter" idx="16"/>
          </p:nvPr>
        </p:nvSpPr>
        <p:spPr/>
        <p:txBody>
          <a:bodyPr/>
          <a:lstStyle/>
          <a:p>
            <a:endParaRPr lang="en-US" dirty="0"/>
          </a:p>
        </p:txBody>
      </p:sp>
      <p:pic>
        <p:nvPicPr>
          <p:cNvPr id="11" name="Picture 10">
            <a:extLst>
              <a:ext uri="{FF2B5EF4-FFF2-40B4-BE49-F238E27FC236}">
                <a16:creationId xmlns:a16="http://schemas.microsoft.com/office/drawing/2014/main" id="{2BB71A2D-4692-FE1E-1497-C057F349D330}"/>
              </a:ext>
            </a:extLst>
          </p:cNvPr>
          <p:cNvPicPr>
            <a:picLocks noChangeAspect="1"/>
          </p:cNvPicPr>
          <p:nvPr/>
        </p:nvPicPr>
        <p:blipFill>
          <a:blip r:embed="rId2"/>
          <a:stretch>
            <a:fillRect/>
          </a:stretch>
        </p:blipFill>
        <p:spPr>
          <a:xfrm>
            <a:off x="6393284" y="618977"/>
            <a:ext cx="5491311" cy="5208935"/>
          </a:xfrm>
          <a:prstGeom prst="rect">
            <a:avLst/>
          </a:prstGeom>
        </p:spPr>
      </p:pic>
      <p:sp>
        <p:nvSpPr>
          <p:cNvPr id="3" name="TextBox 2">
            <a:extLst>
              <a:ext uri="{FF2B5EF4-FFF2-40B4-BE49-F238E27FC236}">
                <a16:creationId xmlns:a16="http://schemas.microsoft.com/office/drawing/2014/main" id="{EFCD60E4-7BFB-E879-F632-C8C9C86B5118}"/>
              </a:ext>
            </a:extLst>
          </p:cNvPr>
          <p:cNvSpPr txBox="1"/>
          <p:nvPr/>
        </p:nvSpPr>
        <p:spPr>
          <a:xfrm>
            <a:off x="7951114" y="5931246"/>
            <a:ext cx="2375650" cy="307777"/>
          </a:xfrm>
          <a:prstGeom prst="rect">
            <a:avLst/>
          </a:prstGeom>
          <a:noFill/>
        </p:spPr>
        <p:txBody>
          <a:bodyPr wrap="none" rtlCol="0">
            <a:spAutoFit/>
          </a:bodyPr>
          <a:lstStyle/>
          <a:p>
            <a:r>
              <a:rPr lang="en-US" sz="1400" i="1" dirty="0"/>
              <a:t>Excel STREETVAL V8.30.1</a:t>
            </a:r>
          </a:p>
        </p:txBody>
      </p:sp>
    </p:spTree>
    <p:extLst>
      <p:ext uri="{BB962C8B-B14F-4D97-AF65-F5344CB8AC3E}">
        <p14:creationId xmlns:p14="http://schemas.microsoft.com/office/powerpoint/2010/main" val="1671944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FCE2F1-B8D1-BC6B-9F19-B9B8D39A3CDF}"/>
              </a:ext>
            </a:extLst>
          </p:cNvPr>
          <p:cNvSpPr>
            <a:spLocks noGrp="1"/>
          </p:cNvSpPr>
          <p:nvPr>
            <p:ph type="title"/>
          </p:nvPr>
        </p:nvSpPr>
        <p:spPr/>
        <p:txBody>
          <a:bodyPr>
            <a:normAutofit fontScale="90000"/>
          </a:bodyPr>
          <a:lstStyle/>
          <a:p>
            <a:r>
              <a:rPr lang="en-US" dirty="0"/>
              <a:t>Implementation In the HCM’s STREETVAL Computational Engine</a:t>
            </a:r>
          </a:p>
        </p:txBody>
      </p:sp>
      <p:sp>
        <p:nvSpPr>
          <p:cNvPr id="6" name="Text Placeholder 5">
            <a:extLst>
              <a:ext uri="{FF2B5EF4-FFF2-40B4-BE49-F238E27FC236}">
                <a16:creationId xmlns:a16="http://schemas.microsoft.com/office/drawing/2014/main" id="{0FDBBAF2-2A97-ACA3-21D8-ABFDE6289A43}"/>
              </a:ext>
            </a:extLst>
          </p:cNvPr>
          <p:cNvSpPr>
            <a:spLocks noGrp="1"/>
          </p:cNvSpPr>
          <p:nvPr>
            <p:ph type="body" sz="quarter" idx="13"/>
          </p:nvPr>
        </p:nvSpPr>
        <p:spPr/>
        <p:txBody>
          <a:bodyPr/>
          <a:lstStyle/>
          <a:p>
            <a:r>
              <a:rPr lang="en-US" dirty="0"/>
              <a:t>Proposed HCM Urban Streets Weaving Method</a:t>
            </a:r>
          </a:p>
          <a:p>
            <a:endParaRPr lang="en-US" dirty="0"/>
          </a:p>
          <a:p>
            <a:endParaRPr lang="en-US" dirty="0"/>
          </a:p>
        </p:txBody>
      </p:sp>
      <p:sp>
        <p:nvSpPr>
          <p:cNvPr id="2" name="Content Placeholder 1">
            <a:extLst>
              <a:ext uri="{FF2B5EF4-FFF2-40B4-BE49-F238E27FC236}">
                <a16:creationId xmlns:a16="http://schemas.microsoft.com/office/drawing/2014/main" id="{8FF85D2F-3AB4-8000-AA12-789D268C5F9C}"/>
              </a:ext>
            </a:extLst>
          </p:cNvPr>
          <p:cNvSpPr>
            <a:spLocks noGrp="1"/>
          </p:cNvSpPr>
          <p:nvPr>
            <p:ph sz="half" idx="1"/>
          </p:nvPr>
        </p:nvSpPr>
        <p:spPr/>
        <p:txBody>
          <a:bodyPr>
            <a:normAutofit/>
          </a:bodyPr>
          <a:lstStyle/>
          <a:p>
            <a:r>
              <a:rPr lang="en-US" dirty="0"/>
              <a:t>The proposed method does not require any additional information, i.e., no additional inputs are added to the STREETVAL. </a:t>
            </a:r>
          </a:p>
          <a:p>
            <a:r>
              <a:rPr lang="en-US" dirty="0"/>
              <a:t>However, the output page of STREETVAL shows all MOEs considering the new NCHRP 15-66 method.</a:t>
            </a:r>
          </a:p>
          <a:p>
            <a:r>
              <a:rPr lang="en-US" dirty="0"/>
              <a:t>Two additional MOEs are also reported in the STREETVAL 8.30.1:</a:t>
            </a:r>
          </a:p>
          <a:p>
            <a:pPr lvl="1"/>
            <a:r>
              <a:rPr lang="en-US" dirty="0"/>
              <a:t>Turbulence Index (TI)</a:t>
            </a:r>
          </a:p>
          <a:p>
            <a:pPr lvl="1"/>
            <a:r>
              <a:rPr lang="en-US" dirty="0"/>
              <a:t>Delay due to arterial weaving</a:t>
            </a:r>
          </a:p>
        </p:txBody>
      </p:sp>
      <p:sp>
        <p:nvSpPr>
          <p:cNvPr id="4" name="Slide Number Placeholder 3">
            <a:extLst>
              <a:ext uri="{FF2B5EF4-FFF2-40B4-BE49-F238E27FC236}">
                <a16:creationId xmlns:a16="http://schemas.microsoft.com/office/drawing/2014/main" id="{18F1B84E-F112-1B23-BD5C-E39659CCBF26}"/>
              </a:ext>
            </a:extLst>
          </p:cNvPr>
          <p:cNvSpPr>
            <a:spLocks noGrp="1"/>
          </p:cNvSpPr>
          <p:nvPr>
            <p:ph type="sldNum" sz="quarter" idx="12"/>
          </p:nvPr>
        </p:nvSpPr>
        <p:spPr/>
        <p:txBody>
          <a:bodyPr/>
          <a:lstStyle/>
          <a:p>
            <a:fld id="{ED38ACD4-9D65-409A-83FD-B2D9369F1EFD}" type="slidenum">
              <a:rPr lang="en-US" smtClean="0"/>
              <a:t>31</a:t>
            </a:fld>
            <a:endParaRPr lang="en-US" dirty="0"/>
          </a:p>
        </p:txBody>
      </p:sp>
      <p:sp>
        <p:nvSpPr>
          <p:cNvPr id="8" name="Text Placeholder 7">
            <a:extLst>
              <a:ext uri="{FF2B5EF4-FFF2-40B4-BE49-F238E27FC236}">
                <a16:creationId xmlns:a16="http://schemas.microsoft.com/office/drawing/2014/main" id="{B5C1B36B-3688-FBB6-FED0-638AD77BA217}"/>
              </a:ext>
            </a:extLst>
          </p:cNvPr>
          <p:cNvSpPr>
            <a:spLocks noGrp="1"/>
          </p:cNvSpPr>
          <p:nvPr>
            <p:ph type="body" sz="quarter" idx="16"/>
          </p:nvPr>
        </p:nvSpPr>
        <p:spPr/>
        <p:txBody>
          <a:bodyPr/>
          <a:lstStyle/>
          <a:p>
            <a:endParaRPr lang="en-US" dirty="0"/>
          </a:p>
        </p:txBody>
      </p:sp>
      <p:pic>
        <p:nvPicPr>
          <p:cNvPr id="9" name="Picture 8">
            <a:extLst>
              <a:ext uri="{FF2B5EF4-FFF2-40B4-BE49-F238E27FC236}">
                <a16:creationId xmlns:a16="http://schemas.microsoft.com/office/drawing/2014/main" id="{8D1CAA67-5BD6-A6D3-9C95-B6A52ED180C9}"/>
              </a:ext>
            </a:extLst>
          </p:cNvPr>
          <p:cNvPicPr>
            <a:picLocks noChangeAspect="1"/>
          </p:cNvPicPr>
          <p:nvPr/>
        </p:nvPicPr>
        <p:blipFill>
          <a:blip r:embed="rId2"/>
          <a:stretch>
            <a:fillRect/>
          </a:stretch>
        </p:blipFill>
        <p:spPr>
          <a:xfrm>
            <a:off x="6400802" y="2241706"/>
            <a:ext cx="5409126" cy="2374588"/>
          </a:xfrm>
          <a:prstGeom prst="rect">
            <a:avLst/>
          </a:prstGeom>
        </p:spPr>
      </p:pic>
    </p:spTree>
    <p:extLst>
      <p:ext uri="{BB962C8B-B14F-4D97-AF65-F5344CB8AC3E}">
        <p14:creationId xmlns:p14="http://schemas.microsoft.com/office/powerpoint/2010/main" val="2457194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n aerial view of a road&#10;&#10;Description automatically generated with medium confidence">
            <a:extLst>
              <a:ext uri="{FF2B5EF4-FFF2-40B4-BE49-F238E27FC236}">
                <a16:creationId xmlns:a16="http://schemas.microsoft.com/office/drawing/2014/main" id="{B7188B26-66F6-539E-9464-8F981974D54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5359" r="25359"/>
          <a:stretch>
            <a:fillRect/>
          </a:stretch>
        </p:blipFill>
        <p:spPr/>
      </p:pic>
      <p:sp>
        <p:nvSpPr>
          <p:cNvPr id="9" name="Title 8">
            <a:extLst>
              <a:ext uri="{FF2B5EF4-FFF2-40B4-BE49-F238E27FC236}">
                <a16:creationId xmlns:a16="http://schemas.microsoft.com/office/drawing/2014/main" id="{F9DD8C26-3AD9-8C60-EA16-FBACBB1AEA7C}"/>
              </a:ext>
            </a:extLst>
          </p:cNvPr>
          <p:cNvSpPr>
            <a:spLocks noGrp="1"/>
          </p:cNvSpPr>
          <p:nvPr>
            <p:ph type="title"/>
          </p:nvPr>
        </p:nvSpPr>
        <p:spPr>
          <a:xfrm>
            <a:off x="1066800" y="2550857"/>
            <a:ext cx="5200650" cy="2859343"/>
          </a:xfrm>
        </p:spPr>
        <p:txBody>
          <a:bodyPr>
            <a:normAutofit fontScale="90000"/>
          </a:bodyPr>
          <a:lstStyle/>
          <a:p>
            <a:r>
              <a:rPr lang="en-US" dirty="0"/>
              <a:t>Case Study #1</a:t>
            </a:r>
            <a:br>
              <a:rPr lang="en-US" dirty="0"/>
            </a:br>
            <a:r>
              <a:rPr lang="en-US" dirty="0"/>
              <a:t>Old Settlers Blvd, Round Rock, Tx</a:t>
            </a:r>
            <a:br>
              <a:rPr lang="en-US" dirty="0"/>
            </a:br>
            <a:br>
              <a:rPr lang="en-US" dirty="0"/>
            </a:br>
            <a:r>
              <a:rPr lang="en-US" dirty="0"/>
              <a:t>Evaluate the impact of a weaving maneuver from upstream channelized right turn</a:t>
            </a:r>
            <a:br>
              <a:rPr lang="en-US" dirty="0"/>
            </a:br>
            <a:endParaRPr lang="en-US" dirty="0"/>
          </a:p>
        </p:txBody>
      </p:sp>
      <p:sp>
        <p:nvSpPr>
          <p:cNvPr id="6" name="Slide Number Placeholder 5">
            <a:extLst>
              <a:ext uri="{FF2B5EF4-FFF2-40B4-BE49-F238E27FC236}">
                <a16:creationId xmlns:a16="http://schemas.microsoft.com/office/drawing/2014/main" id="{117FD7D5-4F4D-413A-2144-4488C7BA1CE9}"/>
              </a:ext>
            </a:extLst>
          </p:cNvPr>
          <p:cNvSpPr>
            <a:spLocks noGrp="1"/>
          </p:cNvSpPr>
          <p:nvPr>
            <p:ph type="sldNum" sz="quarter" idx="4294967295"/>
          </p:nvPr>
        </p:nvSpPr>
        <p:spPr>
          <a:xfrm>
            <a:off x="11591925" y="6389688"/>
            <a:ext cx="600075" cy="365125"/>
          </a:xfrm>
        </p:spPr>
        <p:txBody>
          <a:bodyPr/>
          <a:lstStyle/>
          <a:p>
            <a:fld id="{ED38ACD4-9D65-409A-83FD-B2D9369F1EFD}" type="slidenum">
              <a:rPr lang="en-US" smtClean="0"/>
              <a:t>32</a:t>
            </a:fld>
            <a:endParaRPr lang="en-US" dirty="0"/>
          </a:p>
        </p:txBody>
      </p:sp>
    </p:spTree>
    <p:extLst>
      <p:ext uri="{BB962C8B-B14F-4D97-AF65-F5344CB8AC3E}">
        <p14:creationId xmlns:p14="http://schemas.microsoft.com/office/powerpoint/2010/main" val="2279146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6F41059-0B40-AEE8-F92F-E17C4A6C301B}"/>
              </a:ext>
            </a:extLst>
          </p:cNvPr>
          <p:cNvSpPr>
            <a:spLocks noGrp="1"/>
          </p:cNvSpPr>
          <p:nvPr>
            <p:ph idx="1"/>
          </p:nvPr>
        </p:nvSpPr>
        <p:spPr>
          <a:xfrm>
            <a:off x="893602" y="1494784"/>
            <a:ext cx="10515600" cy="4203651"/>
          </a:xfrm>
        </p:spPr>
        <p:txBody>
          <a:bodyPr/>
          <a:lstStyle/>
          <a:p>
            <a:pPr marL="285750" indent="-285750">
              <a:buFont typeface="Arial" panose="020B0604020202020204" pitchFamily="34" charset="0"/>
              <a:buChar char="•"/>
            </a:pPr>
            <a:r>
              <a:rPr lang="en-US" dirty="0"/>
              <a:t>The WB direction of this arterial is impacted by a weaving maneuver from an upstream unsignalized channelized right turn.</a:t>
            </a:r>
          </a:p>
          <a:p>
            <a:pPr marL="285750" indent="-285750">
              <a:buFont typeface="Arial" panose="020B0604020202020204" pitchFamily="34" charset="0"/>
              <a:buChar char="•"/>
            </a:pPr>
            <a:r>
              <a:rPr lang="en-US" dirty="0"/>
              <a:t>The two arrows represent two movements that conflict with one another.</a:t>
            </a:r>
          </a:p>
        </p:txBody>
      </p:sp>
      <p:sp>
        <p:nvSpPr>
          <p:cNvPr id="4" name="Title 3">
            <a:extLst>
              <a:ext uri="{FF2B5EF4-FFF2-40B4-BE49-F238E27FC236}">
                <a16:creationId xmlns:a16="http://schemas.microsoft.com/office/drawing/2014/main" id="{B6511E2F-E38A-0674-5772-CDC33E4B41DF}"/>
              </a:ext>
            </a:extLst>
          </p:cNvPr>
          <p:cNvSpPr>
            <a:spLocks noGrp="1"/>
          </p:cNvSpPr>
          <p:nvPr>
            <p:ph type="title"/>
          </p:nvPr>
        </p:nvSpPr>
        <p:spPr/>
        <p:txBody>
          <a:bodyPr/>
          <a:lstStyle/>
          <a:p>
            <a:r>
              <a:rPr lang="en-US" dirty="0"/>
              <a:t>Old Settlers Blvd, Round Rock, TX</a:t>
            </a:r>
          </a:p>
        </p:txBody>
      </p:sp>
      <p:sp>
        <p:nvSpPr>
          <p:cNvPr id="6" name="Text Placeholder 5">
            <a:extLst>
              <a:ext uri="{FF2B5EF4-FFF2-40B4-BE49-F238E27FC236}">
                <a16:creationId xmlns:a16="http://schemas.microsoft.com/office/drawing/2014/main" id="{91951975-DFD1-2CD2-2754-730F2F5372F7}"/>
              </a:ext>
            </a:extLst>
          </p:cNvPr>
          <p:cNvSpPr>
            <a:spLocks noGrp="1"/>
          </p:cNvSpPr>
          <p:nvPr>
            <p:ph type="body" sz="quarter" idx="14"/>
          </p:nvPr>
        </p:nvSpPr>
        <p:spPr/>
        <p:txBody>
          <a:bodyPr/>
          <a:lstStyle/>
          <a:p>
            <a:r>
              <a:rPr lang="en-US" dirty="0"/>
              <a:t>Case Study #1</a:t>
            </a:r>
          </a:p>
        </p:txBody>
      </p:sp>
      <p:sp>
        <p:nvSpPr>
          <p:cNvPr id="7" name="Text Placeholder 6">
            <a:extLst>
              <a:ext uri="{FF2B5EF4-FFF2-40B4-BE49-F238E27FC236}">
                <a16:creationId xmlns:a16="http://schemas.microsoft.com/office/drawing/2014/main" id="{4AFEC536-5115-D50A-E42C-57CE0122860E}"/>
              </a:ext>
            </a:extLst>
          </p:cNvPr>
          <p:cNvSpPr>
            <a:spLocks noGrp="1"/>
          </p:cNvSpPr>
          <p:nvPr>
            <p:ph type="body" sz="quarter" idx="16"/>
          </p:nvPr>
        </p:nvSpPr>
        <p:spPr/>
        <p:txBody>
          <a:bodyPr/>
          <a:lstStyle/>
          <a:p>
            <a:endParaRPr lang="en-US" dirty="0"/>
          </a:p>
        </p:txBody>
      </p:sp>
      <p:sp>
        <p:nvSpPr>
          <p:cNvPr id="2" name="Arrow: Up 1">
            <a:extLst>
              <a:ext uri="{FF2B5EF4-FFF2-40B4-BE49-F238E27FC236}">
                <a16:creationId xmlns:a16="http://schemas.microsoft.com/office/drawing/2014/main" id="{931076FF-5CB9-A918-08FF-2A5EEE5BEC6B}"/>
              </a:ext>
            </a:extLst>
          </p:cNvPr>
          <p:cNvSpPr/>
          <p:nvPr/>
        </p:nvSpPr>
        <p:spPr>
          <a:xfrm>
            <a:off x="10058401" y="3219679"/>
            <a:ext cx="122548" cy="602548"/>
          </a:xfrm>
          <a:prstGeom prst="upArrow">
            <a:avLst>
              <a:gd name="adj1" fmla="val 26924"/>
              <a:gd name="adj2" fmla="val 11923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F64869A3-D449-4FE2-BA32-24ACDEBC5A5E}"/>
              </a:ext>
            </a:extLst>
          </p:cNvPr>
          <p:cNvSpPr txBox="1"/>
          <p:nvPr/>
        </p:nvSpPr>
        <p:spPr>
          <a:xfrm>
            <a:off x="9958125" y="2874174"/>
            <a:ext cx="351378" cy="369332"/>
          </a:xfrm>
          <a:prstGeom prst="rect">
            <a:avLst/>
          </a:prstGeom>
          <a:noFill/>
        </p:spPr>
        <p:txBody>
          <a:bodyPr wrap="none" rtlCol="0">
            <a:spAutoFit/>
          </a:bodyPr>
          <a:lstStyle/>
          <a:p>
            <a:r>
              <a:rPr lang="en-US" dirty="0">
                <a:solidFill>
                  <a:schemeClr val="bg1"/>
                </a:solidFill>
              </a:rPr>
              <a:t>N</a:t>
            </a:r>
          </a:p>
        </p:txBody>
      </p:sp>
      <p:pic>
        <p:nvPicPr>
          <p:cNvPr id="12" name="Picture 11" descr="An aerial view of a road&#10;&#10;Description automatically generated">
            <a:extLst>
              <a:ext uri="{FF2B5EF4-FFF2-40B4-BE49-F238E27FC236}">
                <a16:creationId xmlns:a16="http://schemas.microsoft.com/office/drawing/2014/main" id="{F8573599-2D0E-E49D-AE34-4264E84ADEC2}"/>
              </a:ext>
            </a:extLst>
          </p:cNvPr>
          <p:cNvPicPr>
            <a:picLocks noChangeAspect="1"/>
          </p:cNvPicPr>
          <p:nvPr/>
        </p:nvPicPr>
        <p:blipFill>
          <a:blip r:embed="rId2"/>
          <a:stretch>
            <a:fillRect/>
          </a:stretch>
        </p:blipFill>
        <p:spPr>
          <a:xfrm>
            <a:off x="1268186" y="2610082"/>
            <a:ext cx="9601199" cy="3624476"/>
          </a:xfrm>
          <a:prstGeom prst="rect">
            <a:avLst/>
          </a:prstGeom>
        </p:spPr>
      </p:pic>
    </p:spTree>
    <p:extLst>
      <p:ext uri="{BB962C8B-B14F-4D97-AF65-F5344CB8AC3E}">
        <p14:creationId xmlns:p14="http://schemas.microsoft.com/office/powerpoint/2010/main" val="376539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09C9DF-3C92-4231-8659-C07C9710599F}"/>
              </a:ext>
            </a:extLst>
          </p:cNvPr>
          <p:cNvSpPr>
            <a:spLocks noGrp="1"/>
          </p:cNvSpPr>
          <p:nvPr>
            <p:ph idx="1"/>
          </p:nvPr>
        </p:nvSpPr>
        <p:spPr>
          <a:xfrm>
            <a:off x="893602" y="1825625"/>
            <a:ext cx="4583273" cy="3872810"/>
          </a:xfrm>
        </p:spPr>
        <p:txBody>
          <a:bodyPr>
            <a:normAutofit fontScale="77500" lnSpcReduction="20000"/>
          </a:bodyPr>
          <a:lstStyle/>
          <a:p>
            <a:pPr marL="285750" indent="-285750">
              <a:buFont typeface="Arial" panose="020B0604020202020204" pitchFamily="34" charset="0"/>
              <a:buChar char="•"/>
            </a:pPr>
            <a:r>
              <a:rPr lang="en-US" dirty="0"/>
              <a:t>STREEVAL V 8.30.1 is used to model this urban street and estimate the impact of the weaving maneuver. </a:t>
            </a:r>
          </a:p>
          <a:p>
            <a:pPr marL="285750" indent="-285750">
              <a:buFont typeface="Arial" panose="020B0604020202020204" pitchFamily="34" charset="0"/>
              <a:buChar char="•"/>
            </a:pPr>
            <a:r>
              <a:rPr lang="en-US" dirty="0"/>
              <a:t>Site geometry is extracted from google maps</a:t>
            </a:r>
          </a:p>
          <a:p>
            <a:pPr marL="285750" indent="-285750">
              <a:buFont typeface="Arial" panose="020B0604020202020204" pitchFamily="34" charset="0"/>
              <a:buChar char="•"/>
            </a:pPr>
            <a:r>
              <a:rPr lang="en-US" dirty="0"/>
              <a:t>The turning volumes and signal timing are based on the data collected in this project but altered as needed to demonstrate the weaving impact.</a:t>
            </a:r>
          </a:p>
          <a:p>
            <a:pPr marL="285750" indent="-285750">
              <a:buFont typeface="Arial" panose="020B0604020202020204" pitchFamily="34" charset="0"/>
              <a:buChar char="•"/>
            </a:pPr>
            <a:r>
              <a:rPr lang="en-US" dirty="0"/>
              <a:t>We have used an earlier version of STREETVAL V8.30 to compare the impact of urban street weaving on key urban street performance measures.</a:t>
            </a:r>
          </a:p>
          <a:p>
            <a:pPr marL="285750" indent="-285750">
              <a:buFont typeface="Arial" panose="020B0604020202020204" pitchFamily="34" charset="0"/>
              <a:buChar char="•"/>
            </a:pPr>
            <a:r>
              <a:rPr lang="en-US" dirty="0"/>
              <a:t>For simplicity, the access points are not modeled in this case study to focus on the impact of the upstream unsignalized channelized right turn.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88534EF-6FB7-031A-9D5A-CE2C08B87F8F}"/>
              </a:ext>
            </a:extLst>
          </p:cNvPr>
          <p:cNvSpPr>
            <a:spLocks noGrp="1"/>
          </p:cNvSpPr>
          <p:nvPr>
            <p:ph type="sldNum" sz="quarter" idx="12"/>
          </p:nvPr>
        </p:nvSpPr>
        <p:spPr/>
        <p:txBody>
          <a:bodyPr/>
          <a:lstStyle/>
          <a:p>
            <a:fld id="{ED38ACD4-9D65-409A-83FD-B2D9369F1EFD}" type="slidenum">
              <a:rPr lang="en-US" dirty="0" smtClean="0"/>
              <a:t>34</a:t>
            </a:fld>
            <a:endParaRPr lang="en-US" dirty="0"/>
          </a:p>
        </p:txBody>
      </p:sp>
      <p:sp>
        <p:nvSpPr>
          <p:cNvPr id="5" name="Title 4">
            <a:extLst>
              <a:ext uri="{FF2B5EF4-FFF2-40B4-BE49-F238E27FC236}">
                <a16:creationId xmlns:a16="http://schemas.microsoft.com/office/drawing/2014/main" id="{8AB8A42A-F3CC-743D-8042-47305C9A2950}"/>
              </a:ext>
            </a:extLst>
          </p:cNvPr>
          <p:cNvSpPr>
            <a:spLocks noGrp="1"/>
          </p:cNvSpPr>
          <p:nvPr>
            <p:ph type="title"/>
          </p:nvPr>
        </p:nvSpPr>
        <p:spPr/>
        <p:txBody>
          <a:bodyPr/>
          <a:lstStyle/>
          <a:p>
            <a:r>
              <a:rPr lang="en-US" dirty="0"/>
              <a:t>Old Settlers Blvd, Round Rock, TX</a:t>
            </a:r>
          </a:p>
        </p:txBody>
      </p:sp>
      <p:sp>
        <p:nvSpPr>
          <p:cNvPr id="6" name="Text Placeholder 5">
            <a:extLst>
              <a:ext uri="{FF2B5EF4-FFF2-40B4-BE49-F238E27FC236}">
                <a16:creationId xmlns:a16="http://schemas.microsoft.com/office/drawing/2014/main" id="{8062838C-B9BC-8E7D-70A6-CF5015FD48AF}"/>
              </a:ext>
            </a:extLst>
          </p:cNvPr>
          <p:cNvSpPr>
            <a:spLocks noGrp="1"/>
          </p:cNvSpPr>
          <p:nvPr>
            <p:ph type="body" sz="quarter" idx="14"/>
          </p:nvPr>
        </p:nvSpPr>
        <p:spPr/>
        <p:txBody>
          <a:bodyPr/>
          <a:lstStyle/>
          <a:p>
            <a:r>
              <a:rPr lang="en-US" dirty="0"/>
              <a:t>Case Study #1</a:t>
            </a:r>
          </a:p>
          <a:p>
            <a:endParaRPr lang="en-US" dirty="0"/>
          </a:p>
        </p:txBody>
      </p:sp>
      <p:sp>
        <p:nvSpPr>
          <p:cNvPr id="7" name="Text Placeholder 6">
            <a:extLst>
              <a:ext uri="{FF2B5EF4-FFF2-40B4-BE49-F238E27FC236}">
                <a16:creationId xmlns:a16="http://schemas.microsoft.com/office/drawing/2014/main" id="{59E500D8-2FA3-03AB-A2E1-7E4F66546124}"/>
              </a:ext>
            </a:extLst>
          </p:cNvPr>
          <p:cNvSpPr>
            <a:spLocks noGrp="1"/>
          </p:cNvSpPr>
          <p:nvPr>
            <p:ph type="body" sz="quarter" idx="16"/>
          </p:nvPr>
        </p:nvSpPr>
        <p:spPr/>
        <p:txBody>
          <a:bodyPr/>
          <a:lstStyle/>
          <a:p>
            <a:endParaRPr lang="en-US" dirty="0"/>
          </a:p>
        </p:txBody>
      </p:sp>
      <p:graphicFrame>
        <p:nvGraphicFramePr>
          <p:cNvPr id="9" name="Table 8">
            <a:extLst>
              <a:ext uri="{FF2B5EF4-FFF2-40B4-BE49-F238E27FC236}">
                <a16:creationId xmlns:a16="http://schemas.microsoft.com/office/drawing/2014/main" id="{5BD182D2-FD72-E39B-30BF-2A6B5BC792BF}"/>
              </a:ext>
            </a:extLst>
          </p:cNvPr>
          <p:cNvGraphicFramePr>
            <a:graphicFrameLocks noGrp="1"/>
          </p:cNvGraphicFramePr>
          <p:nvPr>
            <p:extLst>
              <p:ext uri="{D42A27DB-BD31-4B8C-83A1-F6EECF244321}">
                <p14:modId xmlns:p14="http://schemas.microsoft.com/office/powerpoint/2010/main" val="827510886"/>
              </p:ext>
            </p:extLst>
          </p:nvPr>
        </p:nvGraphicFramePr>
        <p:xfrm>
          <a:off x="5686993" y="1536010"/>
          <a:ext cx="6197602" cy="4162425"/>
        </p:xfrm>
        <a:graphic>
          <a:graphicData uri="http://schemas.openxmlformats.org/drawingml/2006/table">
            <a:tbl>
              <a:tblPr/>
              <a:tblGrid>
                <a:gridCol w="631237">
                  <a:extLst>
                    <a:ext uri="{9D8B030D-6E8A-4147-A177-3AD203B41FA5}">
                      <a16:colId xmlns:a16="http://schemas.microsoft.com/office/drawing/2014/main" val="2950567899"/>
                    </a:ext>
                  </a:extLst>
                </a:gridCol>
                <a:gridCol w="621673">
                  <a:extLst>
                    <a:ext uri="{9D8B030D-6E8A-4147-A177-3AD203B41FA5}">
                      <a16:colId xmlns:a16="http://schemas.microsoft.com/office/drawing/2014/main" val="430488429"/>
                    </a:ext>
                  </a:extLst>
                </a:gridCol>
                <a:gridCol w="621673">
                  <a:extLst>
                    <a:ext uri="{9D8B030D-6E8A-4147-A177-3AD203B41FA5}">
                      <a16:colId xmlns:a16="http://schemas.microsoft.com/office/drawing/2014/main" val="3210632358"/>
                    </a:ext>
                  </a:extLst>
                </a:gridCol>
                <a:gridCol w="621673">
                  <a:extLst>
                    <a:ext uri="{9D8B030D-6E8A-4147-A177-3AD203B41FA5}">
                      <a16:colId xmlns:a16="http://schemas.microsoft.com/office/drawing/2014/main" val="932285581"/>
                    </a:ext>
                  </a:extLst>
                </a:gridCol>
                <a:gridCol w="612109">
                  <a:extLst>
                    <a:ext uri="{9D8B030D-6E8A-4147-A177-3AD203B41FA5}">
                      <a16:colId xmlns:a16="http://schemas.microsoft.com/office/drawing/2014/main" val="1060575234"/>
                    </a:ext>
                  </a:extLst>
                </a:gridCol>
                <a:gridCol w="621673">
                  <a:extLst>
                    <a:ext uri="{9D8B030D-6E8A-4147-A177-3AD203B41FA5}">
                      <a16:colId xmlns:a16="http://schemas.microsoft.com/office/drawing/2014/main" val="202335782"/>
                    </a:ext>
                  </a:extLst>
                </a:gridCol>
                <a:gridCol w="612109">
                  <a:extLst>
                    <a:ext uri="{9D8B030D-6E8A-4147-A177-3AD203B41FA5}">
                      <a16:colId xmlns:a16="http://schemas.microsoft.com/office/drawing/2014/main" val="3515225735"/>
                    </a:ext>
                  </a:extLst>
                </a:gridCol>
                <a:gridCol w="621673">
                  <a:extLst>
                    <a:ext uri="{9D8B030D-6E8A-4147-A177-3AD203B41FA5}">
                      <a16:colId xmlns:a16="http://schemas.microsoft.com/office/drawing/2014/main" val="460655509"/>
                    </a:ext>
                  </a:extLst>
                </a:gridCol>
                <a:gridCol w="612109">
                  <a:extLst>
                    <a:ext uri="{9D8B030D-6E8A-4147-A177-3AD203B41FA5}">
                      <a16:colId xmlns:a16="http://schemas.microsoft.com/office/drawing/2014/main" val="3087633820"/>
                    </a:ext>
                  </a:extLst>
                </a:gridCol>
                <a:gridCol w="621673">
                  <a:extLst>
                    <a:ext uri="{9D8B030D-6E8A-4147-A177-3AD203B41FA5}">
                      <a16:colId xmlns:a16="http://schemas.microsoft.com/office/drawing/2014/main" val="1090055921"/>
                    </a:ext>
                  </a:extLst>
                </a:gridCol>
              </a:tblGrid>
              <a:tr h="161925">
                <a:tc gridSpan="10">
                  <a:txBody>
                    <a:bodyPr/>
                    <a:lstStyle/>
                    <a:p>
                      <a:pPr algn="ctr" fontAlgn="b"/>
                      <a:r>
                        <a:rPr lang="en-US" sz="1000" b="1" i="0" u="none" strike="noStrike" dirty="0">
                          <a:solidFill>
                            <a:srgbClr val="000000"/>
                          </a:solidFill>
                          <a:effectLst/>
                          <a:latin typeface="Arial" panose="020B0604020202020204" pitchFamily="34" charset="0"/>
                        </a:rPr>
                        <a:t>Urban Street Evaluation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59700079"/>
                  </a:ext>
                </a:extLst>
              </a:tr>
              <a:tr h="161925">
                <a:tc gridSpan="2">
                  <a:txBody>
                    <a:bodyPr/>
                    <a:lstStyle/>
                    <a:p>
                      <a:pPr algn="l" fontAlgn="ctr"/>
                      <a:r>
                        <a:rPr lang="en-US" sz="1000" b="1" i="1" u="none" strike="noStrike" dirty="0">
                          <a:solidFill>
                            <a:srgbClr val="000000"/>
                          </a:solidFill>
                          <a:effectLst/>
                          <a:latin typeface="Arial" panose="020B0604020202020204" pitchFamily="34" charset="0"/>
                        </a:rPr>
                        <a:t>General Information</a:t>
                      </a:r>
                    </a:p>
                  </a:txBody>
                  <a:tcPr marL="0" marR="0" marT="0"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3430358163"/>
                  </a:ext>
                </a:extLst>
              </a:tr>
              <a:tr h="161925">
                <a:tc>
                  <a:txBody>
                    <a:bodyPr/>
                    <a:lstStyle/>
                    <a:p>
                      <a:pPr algn="l" fontAlgn="ctr"/>
                      <a:r>
                        <a:rPr lang="en-US" sz="1000" b="0" i="0" u="none" strike="noStrike" dirty="0">
                          <a:solidFill>
                            <a:srgbClr val="000000"/>
                          </a:solidFill>
                          <a:effectLst/>
                          <a:latin typeface="Arial" panose="020B0604020202020204" pitchFamily="34" charset="0"/>
                        </a:rPr>
                        <a:t>Location:                       </a:t>
                      </a:r>
                    </a:p>
                  </a:txBody>
                  <a:tcPr marL="0" marR="0" marT="0"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en-US" sz="1000" b="0" i="0" u="none" strike="noStrike" dirty="0">
                          <a:solidFill>
                            <a:srgbClr val="000000"/>
                          </a:solidFill>
                          <a:effectLst/>
                          <a:latin typeface="Arial" panose="020B0604020202020204" pitchFamily="34" charset="0"/>
                        </a:rPr>
                        <a:t>Round Rock, TX</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l" fontAlgn="ctr"/>
                      <a:r>
                        <a:rPr lang="en-US" sz="1000" b="0" i="0" u="none" strike="noStrike" dirty="0">
                          <a:solidFill>
                            <a:srgbClr val="000000"/>
                          </a:solidFill>
                          <a:effectLst/>
                          <a:latin typeface="Arial" panose="020B0604020202020204" pitchFamily="34" charset="0"/>
                        </a:rPr>
                        <a:t>Analysis period: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l" fontAlgn="ctr"/>
                      <a:r>
                        <a:rPr lang="en-US" sz="1000" b="0" i="0" u="none" strike="noStrike" dirty="0">
                          <a:solidFill>
                            <a:srgbClr val="000000"/>
                          </a:solidFill>
                          <a:effectLst/>
                          <a:latin typeface="Arial" panose="020B0604020202020204" pitchFamily="34" charset="0"/>
                        </a:rPr>
                        <a:t>7:15 am to 7:30 am</a:t>
                      </a:r>
                    </a:p>
                  </a:txBody>
                  <a:tcPr marL="0" marR="0" marT="0"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extLst>
                  <a:ext uri="{0D108BD9-81ED-4DB2-BD59-A6C34878D82A}">
                    <a16:rowId xmlns:a16="http://schemas.microsoft.com/office/drawing/2014/main" val="878099353"/>
                  </a:ext>
                </a:extLst>
              </a:tr>
              <a:tr h="161925">
                <a:tc>
                  <a:txBody>
                    <a:bodyPr/>
                    <a:lstStyle/>
                    <a:p>
                      <a:pPr algn="l" fontAlgn="ctr"/>
                      <a:r>
                        <a:rPr lang="en-US" sz="1000" b="0" i="0" u="none" strike="noStrike" dirty="0">
                          <a:solidFill>
                            <a:srgbClr val="000000"/>
                          </a:solidFill>
                          <a:effectLst/>
                          <a:latin typeface="Arial" panose="020B0604020202020204" pitchFamily="34" charset="0"/>
                        </a:rPr>
                        <a:t>Agency:</a:t>
                      </a:r>
                    </a:p>
                  </a:txBody>
                  <a:tcPr marL="0" marR="0" marT="0"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en-US" sz="1000" b="0" i="0" u="none" strike="noStrike" dirty="0">
                          <a:solidFill>
                            <a:srgbClr val="000000"/>
                          </a:solidFill>
                          <a:effectLst/>
                          <a:latin typeface="Arial" panose="020B0604020202020204" pitchFamily="34" charset="0"/>
                        </a:rPr>
                        <a:t>University of Florida</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l" fontAlgn="ctr"/>
                      <a:r>
                        <a:rPr lang="en-US" sz="1000" b="0" i="0" u="none" strike="noStrike" dirty="0">
                          <a:solidFill>
                            <a:srgbClr val="000000"/>
                          </a:solidFill>
                          <a:effectLst/>
                          <a:latin typeface="Arial" panose="020B0604020202020204" pitchFamily="34" charset="0"/>
                        </a:rPr>
                        <a:t>Analysis year:</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l" fontAlgn="ctr"/>
                      <a:r>
                        <a:rPr lang="en-US" sz="1000" b="0" i="0" u="none" strike="noStrike" dirty="0">
                          <a:solidFill>
                            <a:srgbClr val="000000"/>
                          </a:solidFill>
                          <a:effectLst/>
                          <a:latin typeface="Arial" panose="020B0604020202020204" pitchFamily="34" charset="0"/>
                        </a:rPr>
                        <a:t>2023</a:t>
                      </a:r>
                    </a:p>
                  </a:txBody>
                  <a:tcPr marL="0" marR="0" marT="0"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extLst>
                  <a:ext uri="{0D108BD9-81ED-4DB2-BD59-A6C34878D82A}">
                    <a16:rowId xmlns:a16="http://schemas.microsoft.com/office/drawing/2014/main" val="4004897161"/>
                  </a:ext>
                </a:extLst>
              </a:tr>
              <a:tr h="161925">
                <a:tc>
                  <a:txBody>
                    <a:bodyPr/>
                    <a:lstStyle/>
                    <a:p>
                      <a:pPr algn="l" fontAlgn="ctr"/>
                      <a:r>
                        <a:rPr lang="en-US" sz="1000" b="0" i="0" u="none" strike="noStrike" dirty="0">
                          <a:solidFill>
                            <a:srgbClr val="000000"/>
                          </a:solidFill>
                          <a:effectLst/>
                          <a:latin typeface="Arial" panose="020B0604020202020204" pitchFamily="34" charset="0"/>
                        </a:rPr>
                        <a:t>Location:                       </a:t>
                      </a:r>
                    </a:p>
                  </a:txBody>
                  <a:tcPr marL="0" marR="0" marT="0"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000" b="0" i="0" u="none" strike="noStrike" dirty="0">
                          <a:solidFill>
                            <a:srgbClr val="000000"/>
                          </a:solidFill>
                          <a:effectLst/>
                          <a:latin typeface="Arial" panose="020B0604020202020204" pitchFamily="34" charset="0"/>
                        </a:rPr>
                        <a:t>Analyst: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000" b="0" i="0" u="none" strike="noStrike" dirty="0">
                          <a:solidFill>
                            <a:srgbClr val="000000"/>
                          </a:solidFill>
                          <a:effectLst/>
                          <a:latin typeface="Arial" panose="020B0604020202020204" pitchFamily="34" charset="0"/>
                        </a:rPr>
                        <a:t>Bob</a:t>
                      </a:r>
                    </a:p>
                  </a:txBody>
                  <a:tcPr marL="0" marR="0" marT="0"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extLst>
                  <a:ext uri="{0D108BD9-81ED-4DB2-BD59-A6C34878D82A}">
                    <a16:rowId xmlns:a16="http://schemas.microsoft.com/office/drawing/2014/main" val="3042110145"/>
                  </a:ext>
                </a:extLst>
              </a:tr>
              <a:tr h="161925">
                <a:tc gridSpan="5">
                  <a:txBody>
                    <a:bodyPr/>
                    <a:lstStyle/>
                    <a:p>
                      <a:pPr algn="l" fontAlgn="b"/>
                      <a:r>
                        <a:rPr lang="en-US" sz="1000" b="0" i="0" u="none" strike="noStrike" dirty="0">
                          <a:solidFill>
                            <a:srgbClr val="000000"/>
                          </a:solidFill>
                          <a:effectLst/>
                          <a:latin typeface="Arial" panose="020B0604020202020204" pitchFamily="34" charset="0"/>
                        </a:rPr>
                        <a:t>Travel direction for Movement 2 at all intersections</a:t>
                      </a:r>
                    </a:p>
                  </a:txBody>
                  <a:tcPr marL="0" marR="0" marT="0" marB="0"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effectLst/>
                          <a:latin typeface="Arial" panose="020B0604020202020204" pitchFamily="34" charset="0"/>
                        </a:rPr>
                        <a:t>EB</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gridSpan="2">
                  <a:txBody>
                    <a:bodyPr/>
                    <a:lstStyle/>
                    <a:p>
                      <a:pPr algn="l" fontAlgn="ctr"/>
                      <a:r>
                        <a:rPr lang="en-US" sz="1000" b="0" i="0" u="none" strike="noStrike" dirty="0">
                          <a:solidFill>
                            <a:srgbClr val="000000"/>
                          </a:solidFill>
                          <a:effectLst/>
                          <a:latin typeface="Arial" panose="020B0604020202020204" pitchFamily="34" charset="0"/>
                        </a:rPr>
                        <a:t>Area type: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l" fontAlgn="ctr"/>
                      <a:r>
                        <a:rPr lang="en-US" sz="1000" b="0" i="0" u="none" strike="noStrike" dirty="0">
                          <a:solidFill>
                            <a:srgbClr val="000000"/>
                          </a:solidFill>
                          <a:effectLst/>
                          <a:latin typeface="Arial" panose="020B0604020202020204" pitchFamily="34" charset="0"/>
                        </a:rPr>
                        <a:t>Other</a:t>
                      </a:r>
                    </a:p>
                  </a:txBody>
                  <a:tcPr marL="0" marR="0" marT="0"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extLst>
                  <a:ext uri="{0D108BD9-81ED-4DB2-BD59-A6C34878D82A}">
                    <a16:rowId xmlns:a16="http://schemas.microsoft.com/office/drawing/2014/main" val="3717188914"/>
                  </a:ext>
                </a:extLst>
              </a:tr>
              <a:tr h="161925">
                <a:tc>
                  <a:txBody>
                    <a:bodyPr/>
                    <a:lstStyle/>
                    <a:p>
                      <a:pPr algn="l" fontAlgn="ctr"/>
                      <a:r>
                        <a:rPr lang="en-US" sz="900" b="0" i="0" u="none" strike="noStrike" dirty="0">
                          <a:solidFill>
                            <a:srgbClr val="000000"/>
                          </a:solidFill>
                          <a:effectLst/>
                          <a:latin typeface="Arial" panose="020B0604020202020204" pitchFamily="34" charset="0"/>
                        </a:rPr>
                        <a:t>File name:</a:t>
                      </a:r>
                    </a:p>
                  </a:txBody>
                  <a:tcPr marL="0" marR="0" marT="0"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9">
                  <a:txBody>
                    <a:bodyPr/>
                    <a:lstStyle/>
                    <a:p>
                      <a:pPr algn="l" fontAlgn="b"/>
                      <a:r>
                        <a:rPr lang="en-US" sz="900" b="0" i="0" u="none" strike="noStrike" dirty="0">
                          <a:solidFill>
                            <a:srgbClr val="000000"/>
                          </a:solidFill>
                          <a:effectLst/>
                          <a:latin typeface="Arial" panose="020B0604020202020204" pitchFamily="34" charset="0"/>
                        </a:rPr>
                        <a:t>C:\Users\user1\Documents\NCHRP 15-66 Case Study TX</a:t>
                      </a:r>
                    </a:p>
                  </a:txBody>
                  <a:tcPr marL="0" marR="0" marT="0" marB="0" anchor="b">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88083588"/>
                  </a:ext>
                </a:extLst>
              </a:tr>
              <a:tr h="161925">
                <a:tc>
                  <a:txBody>
                    <a:bodyPr/>
                    <a:lstStyle/>
                    <a:p>
                      <a:pPr algn="l" fontAlgn="ctr"/>
                      <a:r>
                        <a:rPr lang="en-US" sz="1000" b="0" i="0" u="none" strike="noStrike" dirty="0">
                          <a:solidFill>
                            <a:srgbClr val="FFFFFF"/>
                          </a:solidFill>
                          <a:effectLst/>
                          <a:latin typeface="Arial" panose="020B0604020202020204" pitchFamily="34" charset="0"/>
                        </a:rPr>
                        <a:t>Number of analysis periods:</a:t>
                      </a:r>
                    </a:p>
                  </a:txBody>
                  <a:tcPr marL="0" marR="0" marT="0"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FFFFFF"/>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FFFFFF"/>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FFFFFF"/>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FFFFFF"/>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FFFFFF"/>
                          </a:solidFill>
                          <a:effectLst/>
                          <a:latin typeface="Arial" panose="020B0604020202020204" pitchFamily="34" charset="0"/>
                        </a:rPr>
                        <a:t>1</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Arial" panose="020B0604020202020204" pitchFamily="34" charset="0"/>
                        </a:rPr>
                        <a:t> </a:t>
                      </a:r>
                    </a:p>
                  </a:txBody>
                  <a:tcPr marL="0" marR="0" marT="0"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6418942"/>
                  </a:ext>
                </a:extLst>
              </a:tr>
              <a:tr h="161925">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3646171"/>
                  </a:ext>
                </a:extLst>
              </a:tr>
              <a:tr h="161925">
                <a:tc gridSpan="3">
                  <a:txBody>
                    <a:bodyPr/>
                    <a:lstStyle/>
                    <a:p>
                      <a:pPr algn="l" fontAlgn="b"/>
                      <a:r>
                        <a:rPr lang="en-US" sz="1000" b="1" i="1" u="none" strike="noStrike" dirty="0">
                          <a:solidFill>
                            <a:srgbClr val="000000"/>
                          </a:solidFill>
                          <a:effectLst/>
                          <a:latin typeface="Arial" panose="020B0604020202020204" pitchFamily="34" charset="0"/>
                        </a:rPr>
                        <a:t>Basic Segment Information</a:t>
                      </a:r>
                    </a:p>
                  </a:txBody>
                  <a:tcPr marL="0" marR="0" marT="0" marB="0"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tc>
                  <a:txBody>
                    <a:bodyPr/>
                    <a:lstStyle/>
                    <a:p>
                      <a:pPr algn="l" fontAlgn="b"/>
                      <a:r>
                        <a:rPr lang="en-US" sz="1000" b="1" i="1"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1" i="1"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1" i="1"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1" i="1"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1" i="1"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1" i="1"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1" i="1" u="none" strike="noStrike" dirty="0">
                          <a:solidFill>
                            <a:srgbClr val="000000"/>
                          </a:solidFill>
                          <a:effectLst/>
                          <a:latin typeface="Arial" panose="020B0604020202020204" pitchFamily="34" charset="0"/>
                        </a:rPr>
                        <a:t> </a:t>
                      </a:r>
                    </a:p>
                  </a:txBody>
                  <a:tcPr marL="0" marR="0" marT="0" marB="0" anchor="b">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358505185"/>
                  </a:ext>
                </a:extLst>
              </a:tr>
              <a:tr h="161925">
                <a:tc>
                  <a:txBody>
                    <a:bodyPr/>
                    <a:lstStyle/>
                    <a:p>
                      <a:pPr algn="ctr" fontAlgn="b"/>
                      <a:r>
                        <a:rPr lang="en-US" sz="1000" b="1" i="0" u="none" strike="noStrike" dirty="0">
                          <a:solidFill>
                            <a:srgbClr val="000000"/>
                          </a:solidFill>
                          <a:effectLst/>
                          <a:latin typeface="Arial" panose="020B0604020202020204" pitchFamily="34" charset="0"/>
                        </a:rPr>
                        <a:t>Segment</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4">
                  <a:txBody>
                    <a:bodyPr/>
                    <a:lstStyle/>
                    <a:p>
                      <a:pPr algn="ctr" fontAlgn="b"/>
                      <a:r>
                        <a:rPr lang="en-US" sz="1000" b="1" i="0" u="none" strike="noStrike" dirty="0">
                          <a:solidFill>
                            <a:srgbClr val="000000"/>
                          </a:solidFill>
                          <a:effectLst/>
                          <a:latin typeface="Arial" panose="020B0604020202020204" pitchFamily="34" charset="0"/>
                        </a:rPr>
                        <a:t>Cross Street Names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Arial" panose="020B0604020202020204" pitchFamily="34" charset="0"/>
                        </a:rPr>
                        <a:t>Speed Limit, mph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Arial" panose="020B0604020202020204" pitchFamily="34" charset="0"/>
                        </a:rPr>
                        <a:t>Through Lanes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000" b="1" i="0" u="none" strike="noStrike" dirty="0">
                          <a:solidFill>
                            <a:srgbClr val="000000"/>
                          </a:solidFill>
                          <a:effectLst/>
                          <a:latin typeface="Arial" panose="020B0604020202020204" pitchFamily="34" charset="0"/>
                        </a:rPr>
                        <a:t>Segment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87766760"/>
                  </a:ext>
                </a:extLst>
              </a:tr>
              <a:tr h="161925">
                <a:tc>
                  <a:txBody>
                    <a:bodyPr/>
                    <a:lstStyle/>
                    <a:p>
                      <a:pPr algn="ctr" fontAlgn="b"/>
                      <a:r>
                        <a:rPr lang="en-US" sz="1000" b="1" i="0" u="none" strike="noStrike" dirty="0">
                          <a:solidFill>
                            <a:srgbClr val="000000"/>
                          </a:solidFill>
                          <a:effectLst/>
                          <a:latin typeface="Arial" panose="020B0604020202020204" pitchFamily="34" charset="0"/>
                        </a:rPr>
                        <a:t>Number</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800" b="1" i="0" u="none" strike="noStrike" dirty="0">
                          <a:solidFill>
                            <a:srgbClr val="000000"/>
                          </a:solidFill>
                          <a:effectLst/>
                          <a:latin typeface="Arial" panose="020B0604020202020204" pitchFamily="34" charset="0"/>
                        </a:rPr>
                        <a:t>Street to West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800" b="1" i="0" u="none" strike="noStrike" dirty="0">
                          <a:solidFill>
                            <a:srgbClr val="000000"/>
                          </a:solidFill>
                          <a:effectLst/>
                          <a:latin typeface="Arial" panose="020B0604020202020204" pitchFamily="34" charset="0"/>
                        </a:rPr>
                        <a:t>Street to East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000" b="1" i="0" u="none" strike="noStrike" dirty="0">
                          <a:solidFill>
                            <a:srgbClr val="000000"/>
                          </a:solidFill>
                          <a:effectLst/>
                          <a:latin typeface="Arial" panose="020B0604020202020204" pitchFamily="34" charset="0"/>
                        </a:rPr>
                        <a:t>EB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Arial" panose="020B0604020202020204" pitchFamily="34" charset="0"/>
                        </a:rPr>
                        <a:t>WB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Arial" panose="020B0604020202020204" pitchFamily="34" charset="0"/>
                        </a:rPr>
                        <a:t>EB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Arial" panose="020B0604020202020204" pitchFamily="34" charset="0"/>
                        </a:rPr>
                        <a:t>WB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Arial" panose="020B0604020202020204" pitchFamily="34" charset="0"/>
                        </a:rPr>
                        <a:t>Length, ft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222633"/>
                  </a:ext>
                </a:extLst>
              </a:tr>
              <a:tr h="161925">
                <a:tc>
                  <a:txBody>
                    <a:bodyPr/>
                    <a:lstStyle/>
                    <a:p>
                      <a:pPr algn="ctr" fontAlgn="b"/>
                      <a:r>
                        <a:rPr lang="en-US" sz="1000" b="0" i="0" u="none" strike="noStrike" dirty="0">
                          <a:solidFill>
                            <a:srgbClr val="000000"/>
                          </a:solidFill>
                          <a:effectLst/>
                          <a:latin typeface="Arial" panose="020B0604020202020204" pitchFamily="34" charset="0"/>
                        </a:rPr>
                        <a:t>1</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000000"/>
                          </a:solidFill>
                          <a:effectLst/>
                          <a:latin typeface="Arial" panose="020B0604020202020204" pitchFamily="34" charset="0"/>
                        </a:rPr>
                        <a:t>Chisholm Trail RD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gridSpan="2">
                  <a:txBody>
                    <a:bodyPr/>
                    <a:lstStyle/>
                    <a:p>
                      <a:pPr algn="l" fontAlgn="b"/>
                      <a:r>
                        <a:rPr lang="en-US" sz="1000" b="0" i="0" u="none" strike="noStrike" dirty="0">
                          <a:solidFill>
                            <a:srgbClr val="000000"/>
                          </a:solidFill>
                          <a:effectLst/>
                          <a:latin typeface="Arial" panose="020B0604020202020204" pitchFamily="34" charset="0"/>
                        </a:rPr>
                        <a:t>I-35 Frontage RD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a:txBody>
                    <a:bodyPr/>
                    <a:lstStyle/>
                    <a:p>
                      <a:pPr algn="ctr" fontAlgn="b"/>
                      <a:r>
                        <a:rPr lang="en-US" sz="1000" b="0" i="0" u="none" strike="noStrike" dirty="0">
                          <a:solidFill>
                            <a:srgbClr val="000000"/>
                          </a:solidFill>
                          <a:effectLst/>
                          <a:latin typeface="Arial" panose="020B060402020202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000" b="0" i="0" u="none" strike="noStrike" dirty="0">
                          <a:solidFill>
                            <a:srgbClr val="000000"/>
                          </a:solidFill>
                          <a:effectLst/>
                          <a:latin typeface="Arial" panose="020B060402020202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000" b="0" i="0" u="none" strike="noStrike" dirty="0">
                          <a:solidFill>
                            <a:srgbClr val="000000"/>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000" b="0" i="0" u="none" strike="noStrike" dirty="0">
                          <a:solidFill>
                            <a:srgbClr val="000000"/>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000" b="0" i="0" u="none" strike="noStrike" dirty="0">
                          <a:solidFill>
                            <a:srgbClr val="000000"/>
                          </a:solidFill>
                          <a:effectLst/>
                          <a:latin typeface="Arial" panose="020B0604020202020204" pitchFamily="34" charset="0"/>
                        </a:rPr>
                        <a:t>700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78912454"/>
                  </a:ext>
                </a:extLst>
              </a:tr>
              <a:tr h="161925">
                <a:tc>
                  <a:txBody>
                    <a:bodyPr/>
                    <a:lstStyle/>
                    <a:p>
                      <a:pPr algn="ctr" fontAlgn="b"/>
                      <a:r>
                        <a:rPr lang="en-US" sz="1000" b="0" i="0" u="none" strike="noStrike" dirty="0">
                          <a:solidFill>
                            <a:srgbClr val="FFFFFF"/>
                          </a:solidFill>
                          <a:effectLst/>
                          <a:latin typeface="Arial" panose="020B0604020202020204" pitchFamily="34" charset="0"/>
                        </a:rPr>
                        <a:t>2</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FFFFFF"/>
                          </a:solidFill>
                          <a:effectLst/>
                          <a:latin typeface="Arial" panose="020B0604020202020204" pitchFamily="34" charset="0"/>
                        </a:rPr>
                        <a:t>I-35 Frontage RD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b"/>
                      <a:r>
                        <a:rPr lang="en-US" sz="1000" b="0" i="0" u="none" strike="noStrike" dirty="0">
                          <a:solidFill>
                            <a:srgbClr val="FFFFFF"/>
                          </a:solidFill>
                          <a:effectLst/>
                          <a:latin typeface="Arial" panose="020B0604020202020204" pitchFamily="34" charset="0"/>
                        </a:rPr>
                        <a:t>Third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FFFFFF"/>
                          </a:solidFill>
                          <a:effectLst/>
                          <a:latin typeface="Arial" panose="020B060402020202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1800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87954903"/>
                  </a:ext>
                </a:extLst>
              </a:tr>
              <a:tr h="161925">
                <a:tc>
                  <a:txBody>
                    <a:bodyPr/>
                    <a:lstStyle/>
                    <a:p>
                      <a:pPr algn="ctr" fontAlgn="b"/>
                      <a:r>
                        <a:rPr lang="en-US" sz="1000" b="0" i="0" u="none" strike="noStrike" dirty="0">
                          <a:solidFill>
                            <a:srgbClr val="FFFFFF"/>
                          </a:solidFill>
                          <a:effectLst/>
                          <a:latin typeface="Arial" panose="020B0604020202020204" pitchFamily="34" charset="0"/>
                        </a:rPr>
                        <a:t>3</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FFFFFF"/>
                          </a:solidFill>
                          <a:effectLst/>
                          <a:latin typeface="Arial" panose="020B0604020202020204" pitchFamily="34" charset="0"/>
                        </a:rPr>
                        <a:t>Third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b"/>
                      <a:r>
                        <a:rPr lang="en-US" sz="1000" b="0" i="0" u="none" strike="noStrike" dirty="0">
                          <a:solidFill>
                            <a:srgbClr val="FFFFFF"/>
                          </a:solidFill>
                          <a:effectLst/>
                          <a:latin typeface="Arial" panose="020B0604020202020204" pitchFamily="34" charset="0"/>
                        </a:rPr>
                        <a:t>Fourth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2752678"/>
                  </a:ext>
                </a:extLst>
              </a:tr>
              <a:tr h="161925">
                <a:tc>
                  <a:txBody>
                    <a:bodyPr/>
                    <a:lstStyle/>
                    <a:p>
                      <a:pPr algn="ctr" fontAlgn="b"/>
                      <a:r>
                        <a:rPr lang="en-US" sz="1000" b="0" i="0" u="none" strike="noStrike" dirty="0">
                          <a:solidFill>
                            <a:srgbClr val="FFFFFF"/>
                          </a:solidFill>
                          <a:effectLst/>
                          <a:latin typeface="Arial" panose="020B0604020202020204" pitchFamily="34" charset="0"/>
                        </a:rPr>
                        <a:t>4</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FFFFFF"/>
                          </a:solidFill>
                          <a:effectLst/>
                          <a:latin typeface="Arial" panose="020B0604020202020204" pitchFamily="34" charset="0"/>
                        </a:rPr>
                        <a:t>Fourth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b"/>
                      <a:r>
                        <a:rPr lang="en-US" sz="1000" b="0" i="0" u="none" strike="noStrike" dirty="0">
                          <a:solidFill>
                            <a:srgbClr val="FFFFFF"/>
                          </a:solidFill>
                          <a:effectLst/>
                          <a:latin typeface="Arial" panose="020B0604020202020204" pitchFamily="34" charset="0"/>
                        </a:rPr>
                        <a:t>Fifth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1458587"/>
                  </a:ext>
                </a:extLst>
              </a:tr>
              <a:tr h="161925">
                <a:tc>
                  <a:txBody>
                    <a:bodyPr/>
                    <a:lstStyle/>
                    <a:p>
                      <a:pPr algn="ctr" fontAlgn="b"/>
                      <a:r>
                        <a:rPr lang="en-US" sz="1000" b="0" i="0" u="none" strike="noStrike" dirty="0">
                          <a:solidFill>
                            <a:srgbClr val="FFFFFF"/>
                          </a:solidFill>
                          <a:effectLst/>
                          <a:latin typeface="Arial" panose="020B0604020202020204" pitchFamily="34" charset="0"/>
                        </a:rPr>
                        <a:t>5</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FFFFFF"/>
                          </a:solidFill>
                          <a:effectLst/>
                          <a:latin typeface="Arial" panose="020B0604020202020204" pitchFamily="34" charset="0"/>
                        </a:rPr>
                        <a:t>Fifth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b"/>
                      <a:r>
                        <a:rPr lang="en-US" sz="1000" b="0" i="0" u="none" strike="noStrike" dirty="0">
                          <a:solidFill>
                            <a:srgbClr val="FFFFFF"/>
                          </a:solidFill>
                          <a:effectLst/>
                          <a:latin typeface="Arial" panose="020B0604020202020204" pitchFamily="34" charset="0"/>
                        </a:rPr>
                        <a:t>Sixth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1839432"/>
                  </a:ext>
                </a:extLst>
              </a:tr>
              <a:tr h="161925">
                <a:tc>
                  <a:txBody>
                    <a:bodyPr/>
                    <a:lstStyle/>
                    <a:p>
                      <a:pPr algn="ctr" fontAlgn="b"/>
                      <a:r>
                        <a:rPr lang="en-US" sz="1000" b="0" i="0" u="none" strike="noStrike" dirty="0">
                          <a:solidFill>
                            <a:srgbClr val="FFFFFF"/>
                          </a:solidFill>
                          <a:effectLst/>
                          <a:latin typeface="Arial" panose="020B0604020202020204" pitchFamily="34" charset="0"/>
                        </a:rPr>
                        <a:t>6</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FFFFFF"/>
                          </a:solidFill>
                          <a:effectLst/>
                          <a:latin typeface="Arial" panose="020B0604020202020204" pitchFamily="34" charset="0"/>
                        </a:rPr>
                        <a:t>Sixth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b"/>
                      <a:r>
                        <a:rPr lang="en-US" sz="1000" b="0" i="0" u="none" strike="noStrike" dirty="0">
                          <a:solidFill>
                            <a:srgbClr val="FFFFFF"/>
                          </a:solidFill>
                          <a:effectLst/>
                          <a:latin typeface="Arial" panose="020B0604020202020204" pitchFamily="34" charset="0"/>
                        </a:rPr>
                        <a:t>Seventh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90289607"/>
                  </a:ext>
                </a:extLst>
              </a:tr>
              <a:tr h="161925">
                <a:tc>
                  <a:txBody>
                    <a:bodyPr/>
                    <a:lstStyle/>
                    <a:p>
                      <a:pPr algn="ctr" fontAlgn="b"/>
                      <a:r>
                        <a:rPr lang="en-US" sz="1000" b="0" i="0" u="none" strike="noStrike" dirty="0">
                          <a:solidFill>
                            <a:srgbClr val="FFFFFF"/>
                          </a:solidFill>
                          <a:effectLst/>
                          <a:latin typeface="Arial" panose="020B0604020202020204" pitchFamily="34" charset="0"/>
                        </a:rPr>
                        <a:t>7</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FFFFFF"/>
                          </a:solidFill>
                          <a:effectLst/>
                          <a:latin typeface="Arial" panose="020B0604020202020204" pitchFamily="34" charset="0"/>
                        </a:rPr>
                        <a:t>Seventh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1000" b="0" i="0" u="none" strike="noStrike" dirty="0">
                          <a:solidFill>
                            <a:srgbClr val="FFFFFF"/>
                          </a:solidFill>
                          <a:effectLst/>
                          <a:latin typeface="Arial" panose="020B0604020202020204" pitchFamily="34" charset="0"/>
                        </a:rPr>
                        <a:t>Eighth Avenue</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FFFFFF"/>
                          </a:solidFill>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0467440"/>
                  </a:ext>
                </a:extLst>
              </a:tr>
              <a:tr h="161925">
                <a:tc>
                  <a:txBody>
                    <a:bodyPr/>
                    <a:lstStyle/>
                    <a:p>
                      <a:pPr algn="ctr" fontAlgn="b"/>
                      <a:r>
                        <a:rPr lang="en-US" sz="1000" b="0" i="0" u="none" strike="noStrike" dirty="0">
                          <a:solidFill>
                            <a:srgbClr val="FFFFFF"/>
                          </a:solidFill>
                          <a:effectLst/>
                          <a:latin typeface="Arial" panose="020B0604020202020204" pitchFamily="34" charset="0"/>
                        </a:rPr>
                        <a:t>8</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FFFFFF"/>
                          </a:solidFill>
                          <a:effectLst/>
                          <a:latin typeface="Arial" panose="020B0604020202020204" pitchFamily="34" charset="0"/>
                        </a:rPr>
                        <a:t>Eighth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b"/>
                      <a:r>
                        <a:rPr lang="en-US" sz="1000" b="0" i="0" u="none" strike="noStrike" dirty="0">
                          <a:solidFill>
                            <a:srgbClr val="FFFFFF"/>
                          </a:solidFill>
                          <a:effectLst/>
                          <a:latin typeface="Arial" panose="020B0604020202020204" pitchFamily="34" charset="0"/>
                        </a:rPr>
                        <a:t>Ninth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5823529"/>
                  </a:ext>
                </a:extLst>
              </a:tr>
              <a:tr h="161925">
                <a:tc gridSpan="2">
                  <a:txBody>
                    <a:bodyPr/>
                    <a:lstStyle/>
                    <a:p>
                      <a:pPr algn="l" fontAlgn="b"/>
                      <a:r>
                        <a:rPr lang="en-US" sz="1000" b="0" i="0" u="none" strike="noStrike" dirty="0">
                          <a:solidFill>
                            <a:srgbClr val="000000"/>
                          </a:solidFill>
                          <a:effectLst/>
                          <a:latin typeface="Arial" panose="020B0604020202020204" pitchFamily="34" charset="0"/>
                        </a:rPr>
                        <a:t>Cycle Length, s:</a:t>
                      </a:r>
                    </a:p>
                  </a:txBody>
                  <a:tcPr marL="0" marR="0" marT="0" marB="0"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000000"/>
                          </a:solidFill>
                          <a:effectLst/>
                          <a:latin typeface="Arial" panose="020B0604020202020204" pitchFamily="34" charset="0"/>
                        </a:rPr>
                        <a:t>100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000000"/>
                          </a:solidFill>
                          <a:effectLst/>
                          <a:latin typeface="Arial" panose="020B0604020202020204" pitchFamily="34" charset="0"/>
                        </a:rPr>
                        <a:t>No. Intersections: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000000"/>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000000"/>
                          </a:solidFill>
                          <a:effectLst/>
                          <a:latin typeface="Arial" panose="020B0604020202020204" pitchFamily="34" charset="0"/>
                        </a:rPr>
                        <a:t>Total, mi: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000000"/>
                          </a:solidFill>
                          <a:effectLst/>
                          <a:latin typeface="Arial" panose="020B0604020202020204" pitchFamily="34" charset="0"/>
                        </a:rPr>
                        <a:t>0.13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5107317"/>
                  </a:ext>
                </a:extLst>
              </a:tr>
              <a:tr h="161925">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43269868"/>
                  </a:ext>
                </a:extLst>
              </a:tr>
              <a:tr h="161925">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862191"/>
                  </a:ext>
                </a:extLst>
              </a:tr>
            </a:tbl>
          </a:graphicData>
        </a:graphic>
      </p:graphicFrame>
    </p:spTree>
    <p:extLst>
      <p:ext uri="{BB962C8B-B14F-4D97-AF65-F5344CB8AC3E}">
        <p14:creationId xmlns:p14="http://schemas.microsoft.com/office/powerpoint/2010/main" val="2222574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B0A9044-707E-2CE4-5DC7-A3DCE24D7915}"/>
              </a:ext>
            </a:extLst>
          </p:cNvPr>
          <p:cNvSpPr/>
          <p:nvPr/>
        </p:nvSpPr>
        <p:spPr>
          <a:xfrm>
            <a:off x="1095375" y="4680567"/>
            <a:ext cx="10001250" cy="1396383"/>
          </a:xfrm>
          <a:prstGeom prst="rect">
            <a:avLst/>
          </a:prstGeom>
          <a:solidFill>
            <a:schemeClr val="bg1">
              <a:lumMod val="9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a:solidFill>
                  <a:schemeClr val="tx1"/>
                </a:solidFill>
              </a:rPr>
              <a:t>Phase Configuration:</a:t>
            </a:r>
          </a:p>
        </p:txBody>
      </p:sp>
      <p:sp>
        <p:nvSpPr>
          <p:cNvPr id="20" name="Rectangle 19">
            <a:extLst>
              <a:ext uri="{FF2B5EF4-FFF2-40B4-BE49-F238E27FC236}">
                <a16:creationId xmlns:a16="http://schemas.microsoft.com/office/drawing/2014/main" id="{98F3BB34-49EE-C289-AC25-3E4E7C5E9171}"/>
              </a:ext>
            </a:extLst>
          </p:cNvPr>
          <p:cNvSpPr/>
          <p:nvPr/>
        </p:nvSpPr>
        <p:spPr>
          <a:xfrm>
            <a:off x="1095375" y="1522654"/>
            <a:ext cx="10001250" cy="2925521"/>
          </a:xfrm>
          <a:prstGeom prst="rect">
            <a:avLst/>
          </a:prstGeom>
          <a:solidFill>
            <a:schemeClr val="bg1">
              <a:lumMod val="9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a:solidFill>
                  <a:schemeClr val="tx1"/>
                </a:solidFill>
              </a:rPr>
              <a:t>Lane Geometry:</a:t>
            </a:r>
          </a:p>
        </p:txBody>
      </p:sp>
      <p:sp>
        <p:nvSpPr>
          <p:cNvPr id="4" name="Slide Number Placeholder 3">
            <a:extLst>
              <a:ext uri="{FF2B5EF4-FFF2-40B4-BE49-F238E27FC236}">
                <a16:creationId xmlns:a16="http://schemas.microsoft.com/office/drawing/2014/main" id="{888534EF-6FB7-031A-9D5A-CE2C08B87F8F}"/>
              </a:ext>
            </a:extLst>
          </p:cNvPr>
          <p:cNvSpPr>
            <a:spLocks noGrp="1"/>
          </p:cNvSpPr>
          <p:nvPr>
            <p:ph type="sldNum" sz="quarter" idx="12"/>
          </p:nvPr>
        </p:nvSpPr>
        <p:spPr/>
        <p:txBody>
          <a:bodyPr/>
          <a:lstStyle/>
          <a:p>
            <a:fld id="{ED38ACD4-9D65-409A-83FD-B2D9369F1EFD}" type="slidenum">
              <a:rPr lang="en-US" dirty="0" smtClean="0"/>
              <a:t>35</a:t>
            </a:fld>
            <a:endParaRPr lang="en-US" dirty="0"/>
          </a:p>
        </p:txBody>
      </p:sp>
      <p:sp>
        <p:nvSpPr>
          <p:cNvPr id="5" name="Title 4">
            <a:extLst>
              <a:ext uri="{FF2B5EF4-FFF2-40B4-BE49-F238E27FC236}">
                <a16:creationId xmlns:a16="http://schemas.microsoft.com/office/drawing/2014/main" id="{8AB8A42A-F3CC-743D-8042-47305C9A2950}"/>
              </a:ext>
            </a:extLst>
          </p:cNvPr>
          <p:cNvSpPr>
            <a:spLocks noGrp="1"/>
          </p:cNvSpPr>
          <p:nvPr>
            <p:ph type="title"/>
          </p:nvPr>
        </p:nvSpPr>
        <p:spPr/>
        <p:txBody>
          <a:bodyPr/>
          <a:lstStyle/>
          <a:p>
            <a:r>
              <a:rPr lang="en-US" dirty="0"/>
              <a:t>Old Settlers Blvd, Round Rock, TX</a:t>
            </a:r>
          </a:p>
        </p:txBody>
      </p:sp>
      <p:sp>
        <p:nvSpPr>
          <p:cNvPr id="6" name="Text Placeholder 5">
            <a:extLst>
              <a:ext uri="{FF2B5EF4-FFF2-40B4-BE49-F238E27FC236}">
                <a16:creationId xmlns:a16="http://schemas.microsoft.com/office/drawing/2014/main" id="{8062838C-B9BC-8E7D-70A6-CF5015FD48AF}"/>
              </a:ext>
            </a:extLst>
          </p:cNvPr>
          <p:cNvSpPr>
            <a:spLocks noGrp="1"/>
          </p:cNvSpPr>
          <p:nvPr>
            <p:ph type="body" sz="quarter" idx="14"/>
          </p:nvPr>
        </p:nvSpPr>
        <p:spPr/>
        <p:txBody>
          <a:bodyPr/>
          <a:lstStyle/>
          <a:p>
            <a:r>
              <a:rPr lang="en-US" dirty="0"/>
              <a:t>Case Study #1</a:t>
            </a:r>
          </a:p>
          <a:p>
            <a:endParaRPr lang="en-US" dirty="0"/>
          </a:p>
        </p:txBody>
      </p:sp>
      <p:sp>
        <p:nvSpPr>
          <p:cNvPr id="7" name="Text Placeholder 6">
            <a:extLst>
              <a:ext uri="{FF2B5EF4-FFF2-40B4-BE49-F238E27FC236}">
                <a16:creationId xmlns:a16="http://schemas.microsoft.com/office/drawing/2014/main" id="{59E500D8-2FA3-03AB-A2E1-7E4F66546124}"/>
              </a:ext>
            </a:extLst>
          </p:cNvPr>
          <p:cNvSpPr>
            <a:spLocks noGrp="1"/>
          </p:cNvSpPr>
          <p:nvPr>
            <p:ph type="body" sz="quarter" idx="16"/>
          </p:nvPr>
        </p:nvSpPr>
        <p:spPr/>
        <p:txBody>
          <a:bodyPr/>
          <a:lstStyle/>
          <a:p>
            <a:endParaRPr lang="en-US" dirty="0"/>
          </a:p>
        </p:txBody>
      </p:sp>
      <p:sp>
        <p:nvSpPr>
          <p:cNvPr id="19" name="TextBox 18">
            <a:extLst>
              <a:ext uri="{FF2B5EF4-FFF2-40B4-BE49-F238E27FC236}">
                <a16:creationId xmlns:a16="http://schemas.microsoft.com/office/drawing/2014/main" id="{B4B3B3F5-CC3D-516B-B751-5A4972AFFE8B}"/>
              </a:ext>
            </a:extLst>
          </p:cNvPr>
          <p:cNvSpPr txBox="1"/>
          <p:nvPr/>
        </p:nvSpPr>
        <p:spPr>
          <a:xfrm>
            <a:off x="1657350" y="3228975"/>
            <a:ext cx="184731" cy="369332"/>
          </a:xfrm>
          <a:prstGeom prst="rect">
            <a:avLst/>
          </a:prstGeom>
          <a:noFill/>
        </p:spPr>
        <p:txBody>
          <a:bodyPr wrap="none" rtlCol="0">
            <a:spAutoFit/>
          </a:bodyPr>
          <a:lstStyle/>
          <a:p>
            <a:endParaRPr lang="en-US" dirty="0"/>
          </a:p>
        </p:txBody>
      </p:sp>
      <p:sp>
        <p:nvSpPr>
          <p:cNvPr id="22" name="TextBox 21">
            <a:extLst>
              <a:ext uri="{FF2B5EF4-FFF2-40B4-BE49-F238E27FC236}">
                <a16:creationId xmlns:a16="http://schemas.microsoft.com/office/drawing/2014/main" id="{4162A114-0C3C-41C8-FE11-C766A06CCF96}"/>
              </a:ext>
            </a:extLst>
          </p:cNvPr>
          <p:cNvSpPr txBox="1"/>
          <p:nvPr/>
        </p:nvSpPr>
        <p:spPr>
          <a:xfrm>
            <a:off x="4506929" y="1755285"/>
            <a:ext cx="2005742" cy="369332"/>
          </a:xfrm>
          <a:prstGeom prst="rect">
            <a:avLst/>
          </a:prstGeom>
          <a:noFill/>
        </p:spPr>
        <p:txBody>
          <a:bodyPr wrap="none" rtlCol="0">
            <a:spAutoFit/>
          </a:bodyPr>
          <a:lstStyle/>
          <a:p>
            <a:r>
              <a:rPr lang="en-US" dirty="0"/>
              <a:t>Chisholm Trail Rd</a:t>
            </a:r>
          </a:p>
        </p:txBody>
      </p:sp>
      <p:sp>
        <p:nvSpPr>
          <p:cNvPr id="23" name="TextBox 22">
            <a:extLst>
              <a:ext uri="{FF2B5EF4-FFF2-40B4-BE49-F238E27FC236}">
                <a16:creationId xmlns:a16="http://schemas.microsoft.com/office/drawing/2014/main" id="{0E18EFCC-0D7B-D0EB-68BB-76959853D5AC}"/>
              </a:ext>
            </a:extLst>
          </p:cNvPr>
          <p:cNvSpPr txBox="1"/>
          <p:nvPr/>
        </p:nvSpPr>
        <p:spPr>
          <a:xfrm>
            <a:off x="7854523" y="1759717"/>
            <a:ext cx="1928733" cy="369332"/>
          </a:xfrm>
          <a:prstGeom prst="rect">
            <a:avLst/>
          </a:prstGeom>
          <a:noFill/>
        </p:spPr>
        <p:txBody>
          <a:bodyPr wrap="none" rtlCol="0">
            <a:spAutoFit/>
          </a:bodyPr>
          <a:lstStyle/>
          <a:p>
            <a:r>
              <a:rPr lang="en-US" dirty="0"/>
              <a:t>I-35 Frontage Rd</a:t>
            </a:r>
          </a:p>
        </p:txBody>
      </p:sp>
      <p:pic>
        <p:nvPicPr>
          <p:cNvPr id="9" name="Picture 8">
            <a:extLst>
              <a:ext uri="{FF2B5EF4-FFF2-40B4-BE49-F238E27FC236}">
                <a16:creationId xmlns:a16="http://schemas.microsoft.com/office/drawing/2014/main" id="{BCBFABA2-1396-0815-A213-3A4DE46D0619}"/>
              </a:ext>
            </a:extLst>
          </p:cNvPr>
          <p:cNvPicPr>
            <a:picLocks noChangeAspect="1"/>
          </p:cNvPicPr>
          <p:nvPr/>
        </p:nvPicPr>
        <p:blipFill>
          <a:blip r:embed="rId2"/>
          <a:stretch>
            <a:fillRect/>
          </a:stretch>
        </p:blipFill>
        <p:spPr>
          <a:xfrm>
            <a:off x="4506929" y="2288347"/>
            <a:ext cx="1962424" cy="2000529"/>
          </a:xfrm>
          <a:prstGeom prst="rect">
            <a:avLst/>
          </a:prstGeom>
        </p:spPr>
      </p:pic>
      <p:pic>
        <p:nvPicPr>
          <p:cNvPr id="11" name="Picture 10">
            <a:extLst>
              <a:ext uri="{FF2B5EF4-FFF2-40B4-BE49-F238E27FC236}">
                <a16:creationId xmlns:a16="http://schemas.microsoft.com/office/drawing/2014/main" id="{2FA06413-9900-CCEA-8E83-45C672E5E450}"/>
              </a:ext>
            </a:extLst>
          </p:cNvPr>
          <p:cNvPicPr>
            <a:picLocks noChangeAspect="1"/>
          </p:cNvPicPr>
          <p:nvPr/>
        </p:nvPicPr>
        <p:blipFill>
          <a:blip r:embed="rId3"/>
          <a:stretch>
            <a:fillRect/>
          </a:stretch>
        </p:blipFill>
        <p:spPr>
          <a:xfrm>
            <a:off x="4311639" y="4764310"/>
            <a:ext cx="2353003" cy="1228896"/>
          </a:xfrm>
          <a:prstGeom prst="rect">
            <a:avLst/>
          </a:prstGeom>
        </p:spPr>
      </p:pic>
      <p:pic>
        <p:nvPicPr>
          <p:cNvPr id="15" name="Picture 14">
            <a:extLst>
              <a:ext uri="{FF2B5EF4-FFF2-40B4-BE49-F238E27FC236}">
                <a16:creationId xmlns:a16="http://schemas.microsoft.com/office/drawing/2014/main" id="{7D7EFC10-6D43-1B5D-D4E0-A8C981E2A795}"/>
              </a:ext>
            </a:extLst>
          </p:cNvPr>
          <p:cNvPicPr>
            <a:picLocks noChangeAspect="1"/>
          </p:cNvPicPr>
          <p:nvPr/>
        </p:nvPicPr>
        <p:blipFill>
          <a:blip r:embed="rId4"/>
          <a:stretch>
            <a:fillRect/>
          </a:stretch>
        </p:blipFill>
        <p:spPr>
          <a:xfrm>
            <a:off x="7854523" y="2288347"/>
            <a:ext cx="1933845" cy="2000529"/>
          </a:xfrm>
          <a:prstGeom prst="rect">
            <a:avLst/>
          </a:prstGeom>
        </p:spPr>
      </p:pic>
      <p:pic>
        <p:nvPicPr>
          <p:cNvPr id="24" name="Picture 23">
            <a:extLst>
              <a:ext uri="{FF2B5EF4-FFF2-40B4-BE49-F238E27FC236}">
                <a16:creationId xmlns:a16="http://schemas.microsoft.com/office/drawing/2014/main" id="{D8A7215F-F4E0-A078-390E-7D02A85B0CB4}"/>
              </a:ext>
            </a:extLst>
          </p:cNvPr>
          <p:cNvPicPr>
            <a:picLocks noChangeAspect="1"/>
          </p:cNvPicPr>
          <p:nvPr/>
        </p:nvPicPr>
        <p:blipFill>
          <a:blip r:embed="rId5"/>
          <a:stretch>
            <a:fillRect/>
          </a:stretch>
        </p:blipFill>
        <p:spPr>
          <a:xfrm>
            <a:off x="7649706" y="4764310"/>
            <a:ext cx="2343477" cy="1247949"/>
          </a:xfrm>
          <a:prstGeom prst="rect">
            <a:avLst/>
          </a:prstGeom>
        </p:spPr>
      </p:pic>
    </p:spTree>
    <p:extLst>
      <p:ext uri="{BB962C8B-B14F-4D97-AF65-F5344CB8AC3E}">
        <p14:creationId xmlns:p14="http://schemas.microsoft.com/office/powerpoint/2010/main" val="912321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8F3BB34-49EE-C289-AC25-3E4E7C5E9171}"/>
              </a:ext>
            </a:extLst>
          </p:cNvPr>
          <p:cNvSpPr/>
          <p:nvPr/>
        </p:nvSpPr>
        <p:spPr>
          <a:xfrm>
            <a:off x="1095375" y="1522654"/>
            <a:ext cx="10001250" cy="4359400"/>
          </a:xfrm>
          <a:prstGeom prst="rect">
            <a:avLst/>
          </a:prstGeom>
          <a:solidFill>
            <a:schemeClr val="bg1">
              <a:lumMod val="9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a:solidFill>
                  <a:schemeClr val="tx1"/>
                </a:solidFill>
              </a:rPr>
              <a:t>Traffic Demand </a:t>
            </a:r>
          </a:p>
          <a:p>
            <a:r>
              <a:rPr lang="en-US" b="1" dirty="0">
                <a:solidFill>
                  <a:schemeClr val="tx1"/>
                </a:solidFill>
              </a:rPr>
              <a:t>Flow Rates (vph)</a:t>
            </a:r>
          </a:p>
        </p:txBody>
      </p:sp>
      <p:sp>
        <p:nvSpPr>
          <p:cNvPr id="4" name="Slide Number Placeholder 3">
            <a:extLst>
              <a:ext uri="{FF2B5EF4-FFF2-40B4-BE49-F238E27FC236}">
                <a16:creationId xmlns:a16="http://schemas.microsoft.com/office/drawing/2014/main" id="{888534EF-6FB7-031A-9D5A-CE2C08B87F8F}"/>
              </a:ext>
            </a:extLst>
          </p:cNvPr>
          <p:cNvSpPr>
            <a:spLocks noGrp="1"/>
          </p:cNvSpPr>
          <p:nvPr>
            <p:ph type="sldNum" sz="quarter" idx="12"/>
          </p:nvPr>
        </p:nvSpPr>
        <p:spPr/>
        <p:txBody>
          <a:bodyPr/>
          <a:lstStyle/>
          <a:p>
            <a:fld id="{ED38ACD4-9D65-409A-83FD-B2D9369F1EFD}" type="slidenum">
              <a:rPr lang="en-US" smtClean="0"/>
              <a:t>36</a:t>
            </a:fld>
            <a:endParaRPr lang="en-US" dirty="0"/>
          </a:p>
        </p:txBody>
      </p:sp>
      <p:sp>
        <p:nvSpPr>
          <p:cNvPr id="5" name="Title 4">
            <a:extLst>
              <a:ext uri="{FF2B5EF4-FFF2-40B4-BE49-F238E27FC236}">
                <a16:creationId xmlns:a16="http://schemas.microsoft.com/office/drawing/2014/main" id="{8AB8A42A-F3CC-743D-8042-47305C9A2950}"/>
              </a:ext>
            </a:extLst>
          </p:cNvPr>
          <p:cNvSpPr>
            <a:spLocks noGrp="1"/>
          </p:cNvSpPr>
          <p:nvPr>
            <p:ph type="title"/>
          </p:nvPr>
        </p:nvSpPr>
        <p:spPr/>
        <p:txBody>
          <a:bodyPr/>
          <a:lstStyle/>
          <a:p>
            <a:r>
              <a:rPr lang="en-US" dirty="0"/>
              <a:t>Old Settlers Blvd, Round Rock, TX</a:t>
            </a:r>
          </a:p>
        </p:txBody>
      </p:sp>
      <p:sp>
        <p:nvSpPr>
          <p:cNvPr id="6" name="Text Placeholder 5">
            <a:extLst>
              <a:ext uri="{FF2B5EF4-FFF2-40B4-BE49-F238E27FC236}">
                <a16:creationId xmlns:a16="http://schemas.microsoft.com/office/drawing/2014/main" id="{8062838C-B9BC-8E7D-70A6-CF5015FD48AF}"/>
              </a:ext>
            </a:extLst>
          </p:cNvPr>
          <p:cNvSpPr>
            <a:spLocks noGrp="1"/>
          </p:cNvSpPr>
          <p:nvPr>
            <p:ph type="body" sz="quarter" idx="14"/>
          </p:nvPr>
        </p:nvSpPr>
        <p:spPr/>
        <p:txBody>
          <a:bodyPr/>
          <a:lstStyle/>
          <a:p>
            <a:r>
              <a:rPr lang="en-US" dirty="0"/>
              <a:t>Case Study #1</a:t>
            </a:r>
          </a:p>
          <a:p>
            <a:endParaRPr lang="en-US" dirty="0"/>
          </a:p>
        </p:txBody>
      </p:sp>
      <p:sp>
        <p:nvSpPr>
          <p:cNvPr id="7" name="Text Placeholder 6">
            <a:extLst>
              <a:ext uri="{FF2B5EF4-FFF2-40B4-BE49-F238E27FC236}">
                <a16:creationId xmlns:a16="http://schemas.microsoft.com/office/drawing/2014/main" id="{59E500D8-2FA3-03AB-A2E1-7E4F66546124}"/>
              </a:ext>
            </a:extLst>
          </p:cNvPr>
          <p:cNvSpPr>
            <a:spLocks noGrp="1"/>
          </p:cNvSpPr>
          <p:nvPr>
            <p:ph type="body" sz="quarter" idx="16"/>
          </p:nvPr>
        </p:nvSpPr>
        <p:spPr/>
        <p:txBody>
          <a:bodyPr/>
          <a:lstStyle/>
          <a:p>
            <a:endParaRPr lang="en-US" dirty="0"/>
          </a:p>
        </p:txBody>
      </p:sp>
      <p:sp>
        <p:nvSpPr>
          <p:cNvPr id="19" name="TextBox 18">
            <a:extLst>
              <a:ext uri="{FF2B5EF4-FFF2-40B4-BE49-F238E27FC236}">
                <a16:creationId xmlns:a16="http://schemas.microsoft.com/office/drawing/2014/main" id="{B4B3B3F5-CC3D-516B-B751-5A4972AFFE8B}"/>
              </a:ext>
            </a:extLst>
          </p:cNvPr>
          <p:cNvSpPr txBox="1"/>
          <p:nvPr/>
        </p:nvSpPr>
        <p:spPr>
          <a:xfrm>
            <a:off x="1657350" y="3228975"/>
            <a:ext cx="184731" cy="369332"/>
          </a:xfrm>
          <a:prstGeom prst="rect">
            <a:avLst/>
          </a:prstGeom>
          <a:noFill/>
        </p:spPr>
        <p:txBody>
          <a:bodyPr wrap="none" rtlCol="0">
            <a:spAutoFit/>
          </a:bodyPr>
          <a:lstStyle/>
          <a:p>
            <a:endParaRPr lang="en-US" dirty="0"/>
          </a:p>
        </p:txBody>
      </p:sp>
      <p:sp>
        <p:nvSpPr>
          <p:cNvPr id="22" name="TextBox 21">
            <a:extLst>
              <a:ext uri="{FF2B5EF4-FFF2-40B4-BE49-F238E27FC236}">
                <a16:creationId xmlns:a16="http://schemas.microsoft.com/office/drawing/2014/main" id="{4162A114-0C3C-41C8-FE11-C766A06CCF96}"/>
              </a:ext>
            </a:extLst>
          </p:cNvPr>
          <p:cNvSpPr txBox="1"/>
          <p:nvPr/>
        </p:nvSpPr>
        <p:spPr>
          <a:xfrm>
            <a:off x="4117959" y="1719048"/>
            <a:ext cx="2005742" cy="369332"/>
          </a:xfrm>
          <a:prstGeom prst="rect">
            <a:avLst/>
          </a:prstGeom>
          <a:noFill/>
        </p:spPr>
        <p:txBody>
          <a:bodyPr wrap="none" rtlCol="0">
            <a:spAutoFit/>
          </a:bodyPr>
          <a:lstStyle/>
          <a:p>
            <a:r>
              <a:rPr lang="en-US" dirty="0"/>
              <a:t>Chisholm Trail Rd</a:t>
            </a:r>
          </a:p>
        </p:txBody>
      </p:sp>
      <p:sp>
        <p:nvSpPr>
          <p:cNvPr id="23" name="TextBox 22">
            <a:extLst>
              <a:ext uri="{FF2B5EF4-FFF2-40B4-BE49-F238E27FC236}">
                <a16:creationId xmlns:a16="http://schemas.microsoft.com/office/drawing/2014/main" id="{0E18EFCC-0D7B-D0EB-68BB-76959853D5AC}"/>
              </a:ext>
            </a:extLst>
          </p:cNvPr>
          <p:cNvSpPr txBox="1"/>
          <p:nvPr/>
        </p:nvSpPr>
        <p:spPr>
          <a:xfrm>
            <a:off x="7854523" y="1759717"/>
            <a:ext cx="1928733" cy="369332"/>
          </a:xfrm>
          <a:prstGeom prst="rect">
            <a:avLst/>
          </a:prstGeom>
          <a:noFill/>
        </p:spPr>
        <p:txBody>
          <a:bodyPr wrap="none" rtlCol="0">
            <a:spAutoFit/>
          </a:bodyPr>
          <a:lstStyle/>
          <a:p>
            <a:r>
              <a:rPr lang="en-US" dirty="0"/>
              <a:t>I-35 Frontage Rd</a:t>
            </a:r>
          </a:p>
        </p:txBody>
      </p:sp>
      <p:pic>
        <p:nvPicPr>
          <p:cNvPr id="10" name="Picture 9">
            <a:extLst>
              <a:ext uri="{FF2B5EF4-FFF2-40B4-BE49-F238E27FC236}">
                <a16:creationId xmlns:a16="http://schemas.microsoft.com/office/drawing/2014/main" id="{115C423B-A984-A659-2FFC-F290D2A2D2DA}"/>
              </a:ext>
            </a:extLst>
          </p:cNvPr>
          <p:cNvPicPr>
            <a:picLocks noChangeAspect="1"/>
          </p:cNvPicPr>
          <p:nvPr/>
        </p:nvPicPr>
        <p:blipFill>
          <a:blip r:embed="rId2"/>
          <a:stretch>
            <a:fillRect/>
          </a:stretch>
        </p:blipFill>
        <p:spPr>
          <a:xfrm>
            <a:off x="3475449" y="2284774"/>
            <a:ext cx="3482642" cy="3086367"/>
          </a:xfrm>
          <a:prstGeom prst="rect">
            <a:avLst/>
          </a:prstGeom>
        </p:spPr>
      </p:pic>
      <p:pic>
        <p:nvPicPr>
          <p:cNvPr id="8" name="Picture 7">
            <a:extLst>
              <a:ext uri="{FF2B5EF4-FFF2-40B4-BE49-F238E27FC236}">
                <a16:creationId xmlns:a16="http://schemas.microsoft.com/office/drawing/2014/main" id="{2AB83DA1-8F77-358D-6FC3-74DFAE05FE01}"/>
              </a:ext>
            </a:extLst>
          </p:cNvPr>
          <p:cNvPicPr>
            <a:picLocks noChangeAspect="1"/>
          </p:cNvPicPr>
          <p:nvPr/>
        </p:nvPicPr>
        <p:blipFill>
          <a:blip r:embed="rId3"/>
          <a:stretch>
            <a:fillRect/>
          </a:stretch>
        </p:blipFill>
        <p:spPr>
          <a:xfrm>
            <a:off x="7332453" y="2284775"/>
            <a:ext cx="3397580" cy="3083116"/>
          </a:xfrm>
          <a:prstGeom prst="rect">
            <a:avLst/>
          </a:prstGeom>
        </p:spPr>
      </p:pic>
    </p:spTree>
    <p:extLst>
      <p:ext uri="{BB962C8B-B14F-4D97-AF65-F5344CB8AC3E}">
        <p14:creationId xmlns:p14="http://schemas.microsoft.com/office/powerpoint/2010/main" val="3567507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09C9DF-3C92-4231-8659-C07C9710599F}"/>
              </a:ext>
            </a:extLst>
          </p:cNvPr>
          <p:cNvSpPr>
            <a:spLocks noGrp="1"/>
          </p:cNvSpPr>
          <p:nvPr>
            <p:ph idx="1"/>
          </p:nvPr>
        </p:nvSpPr>
        <p:spPr>
          <a:xfrm>
            <a:off x="893601" y="1825625"/>
            <a:ext cx="5135723" cy="3872810"/>
          </a:xfrm>
        </p:spPr>
        <p:txBody>
          <a:bodyPr>
            <a:normAutofit/>
          </a:bodyPr>
          <a:lstStyle/>
          <a:p>
            <a:pPr marL="285750" indent="-285750">
              <a:buFont typeface="Arial" panose="020B0604020202020204" pitchFamily="34" charset="0"/>
              <a:buChar char="•"/>
            </a:pPr>
            <a:r>
              <a:rPr lang="en-US" dirty="0"/>
              <a:t>The arterial weaving maneuver takes place in the EB direction. </a:t>
            </a:r>
          </a:p>
          <a:p>
            <a:pPr marL="285750" indent="-285750">
              <a:buFont typeface="Arial" panose="020B0604020202020204" pitchFamily="34" charset="0"/>
              <a:buChar char="•"/>
            </a:pPr>
            <a:r>
              <a:rPr lang="en-US" dirty="0"/>
              <a:t>A Turbulence Index of 36 (veh/hr)^2/ft is achieved.</a:t>
            </a:r>
          </a:p>
          <a:p>
            <a:pPr marL="285750" indent="-285750">
              <a:buFont typeface="Arial" panose="020B0604020202020204" pitchFamily="34" charset="0"/>
              <a:buChar char="•"/>
            </a:pPr>
            <a:r>
              <a:rPr lang="en-US" dirty="0"/>
              <a:t>Delay due to weaving is estimated to be 4.3 seconds and added to the running time.</a:t>
            </a:r>
          </a:p>
          <a:p>
            <a:pPr marL="285750" indent="-285750">
              <a:buFont typeface="Arial" panose="020B0604020202020204" pitchFamily="34" charset="0"/>
              <a:buChar char="•"/>
            </a:pPr>
            <a:r>
              <a:rPr lang="en-US" dirty="0"/>
              <a:t>Accounting for the impact of the weave maneuver in the EB direction, changes the LOS from </a:t>
            </a:r>
            <a:r>
              <a:rPr lang="en-US" b="1" dirty="0"/>
              <a:t>D to E</a:t>
            </a:r>
            <a:r>
              <a:rPr lang="en-US" dirty="0"/>
              <a:t>.</a:t>
            </a:r>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88534EF-6FB7-031A-9D5A-CE2C08B87F8F}"/>
              </a:ext>
            </a:extLst>
          </p:cNvPr>
          <p:cNvSpPr>
            <a:spLocks noGrp="1"/>
          </p:cNvSpPr>
          <p:nvPr>
            <p:ph type="sldNum" sz="quarter" idx="12"/>
          </p:nvPr>
        </p:nvSpPr>
        <p:spPr/>
        <p:txBody>
          <a:bodyPr/>
          <a:lstStyle/>
          <a:p>
            <a:fld id="{ED38ACD4-9D65-409A-83FD-B2D9369F1EFD}" type="slidenum">
              <a:rPr lang="en-US" smtClean="0"/>
              <a:t>37</a:t>
            </a:fld>
            <a:endParaRPr lang="en-US" dirty="0"/>
          </a:p>
        </p:txBody>
      </p:sp>
      <p:sp>
        <p:nvSpPr>
          <p:cNvPr id="5" name="Title 4">
            <a:extLst>
              <a:ext uri="{FF2B5EF4-FFF2-40B4-BE49-F238E27FC236}">
                <a16:creationId xmlns:a16="http://schemas.microsoft.com/office/drawing/2014/main" id="{8AB8A42A-F3CC-743D-8042-47305C9A2950}"/>
              </a:ext>
            </a:extLst>
          </p:cNvPr>
          <p:cNvSpPr>
            <a:spLocks noGrp="1"/>
          </p:cNvSpPr>
          <p:nvPr>
            <p:ph type="title"/>
          </p:nvPr>
        </p:nvSpPr>
        <p:spPr/>
        <p:txBody>
          <a:bodyPr/>
          <a:lstStyle/>
          <a:p>
            <a:r>
              <a:rPr lang="en-US" dirty="0"/>
              <a:t>Old Settlers Blvd, Round Rock, TX</a:t>
            </a:r>
          </a:p>
        </p:txBody>
      </p:sp>
      <p:sp>
        <p:nvSpPr>
          <p:cNvPr id="6" name="Text Placeholder 5">
            <a:extLst>
              <a:ext uri="{FF2B5EF4-FFF2-40B4-BE49-F238E27FC236}">
                <a16:creationId xmlns:a16="http://schemas.microsoft.com/office/drawing/2014/main" id="{8062838C-B9BC-8E7D-70A6-CF5015FD48AF}"/>
              </a:ext>
            </a:extLst>
          </p:cNvPr>
          <p:cNvSpPr>
            <a:spLocks noGrp="1"/>
          </p:cNvSpPr>
          <p:nvPr>
            <p:ph type="body" sz="quarter" idx="14"/>
          </p:nvPr>
        </p:nvSpPr>
        <p:spPr/>
        <p:txBody>
          <a:bodyPr/>
          <a:lstStyle/>
          <a:p>
            <a:r>
              <a:rPr lang="en-US" dirty="0"/>
              <a:t>Case Study #1</a:t>
            </a:r>
          </a:p>
          <a:p>
            <a:endParaRPr lang="en-US" dirty="0"/>
          </a:p>
        </p:txBody>
      </p:sp>
      <p:sp>
        <p:nvSpPr>
          <p:cNvPr id="7" name="Text Placeholder 6">
            <a:extLst>
              <a:ext uri="{FF2B5EF4-FFF2-40B4-BE49-F238E27FC236}">
                <a16:creationId xmlns:a16="http://schemas.microsoft.com/office/drawing/2014/main" id="{59E500D8-2FA3-03AB-A2E1-7E4F66546124}"/>
              </a:ext>
            </a:extLst>
          </p:cNvPr>
          <p:cNvSpPr>
            <a:spLocks noGrp="1"/>
          </p:cNvSpPr>
          <p:nvPr>
            <p:ph type="body" sz="quarter" idx="16"/>
          </p:nvPr>
        </p:nvSpPr>
        <p:spPr/>
        <p:txBody>
          <a:bodyPr/>
          <a:lstStyle/>
          <a:p>
            <a:endParaRPr lang="en-US" dirty="0"/>
          </a:p>
        </p:txBody>
      </p:sp>
      <p:graphicFrame>
        <p:nvGraphicFramePr>
          <p:cNvPr id="3" name="Table 2">
            <a:extLst>
              <a:ext uri="{FF2B5EF4-FFF2-40B4-BE49-F238E27FC236}">
                <a16:creationId xmlns:a16="http://schemas.microsoft.com/office/drawing/2014/main" id="{80557FA3-0EFF-AD9A-28CE-D46DAB42B261}"/>
              </a:ext>
            </a:extLst>
          </p:cNvPr>
          <p:cNvGraphicFramePr>
            <a:graphicFrameLocks noGrp="1"/>
          </p:cNvGraphicFramePr>
          <p:nvPr>
            <p:extLst>
              <p:ext uri="{D42A27DB-BD31-4B8C-83A1-F6EECF244321}">
                <p14:modId xmlns:p14="http://schemas.microsoft.com/office/powerpoint/2010/main" val="3589073044"/>
              </p:ext>
            </p:extLst>
          </p:nvPr>
        </p:nvGraphicFramePr>
        <p:xfrm>
          <a:off x="6530974" y="1825624"/>
          <a:ext cx="5222876" cy="3508375"/>
        </p:xfrm>
        <a:graphic>
          <a:graphicData uri="http://schemas.openxmlformats.org/drawingml/2006/table">
            <a:tbl>
              <a:tblPr>
                <a:tableStyleId>{5C22544A-7EE6-4342-B048-85BDC9FD1C3A}</a:tableStyleId>
              </a:tblPr>
              <a:tblGrid>
                <a:gridCol w="1962600">
                  <a:extLst>
                    <a:ext uri="{9D8B030D-6E8A-4147-A177-3AD203B41FA5}">
                      <a16:colId xmlns:a16="http://schemas.microsoft.com/office/drawing/2014/main" val="2514687278"/>
                    </a:ext>
                  </a:extLst>
                </a:gridCol>
                <a:gridCol w="1630138">
                  <a:extLst>
                    <a:ext uri="{9D8B030D-6E8A-4147-A177-3AD203B41FA5}">
                      <a16:colId xmlns:a16="http://schemas.microsoft.com/office/drawing/2014/main" val="3180085974"/>
                    </a:ext>
                  </a:extLst>
                </a:gridCol>
                <a:gridCol w="1630138">
                  <a:extLst>
                    <a:ext uri="{9D8B030D-6E8A-4147-A177-3AD203B41FA5}">
                      <a16:colId xmlns:a16="http://schemas.microsoft.com/office/drawing/2014/main" val="1540909129"/>
                    </a:ext>
                  </a:extLst>
                </a:gridCol>
              </a:tblGrid>
              <a:tr h="898431">
                <a:tc>
                  <a:txBody>
                    <a:bodyPr/>
                    <a:lstStyle/>
                    <a:p>
                      <a:pPr algn="l" fontAlgn="b"/>
                      <a:r>
                        <a:rPr lang="en-US" sz="1100" b="1" u="none" strike="noStrike" dirty="0">
                          <a:effectLst/>
                        </a:rPr>
                        <a:t>Key Urban Streets MOEs for EB Direction</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b="1" u="none" strike="noStrike" dirty="0">
                          <a:effectLst/>
                        </a:rPr>
                        <a:t>Considering Delay due to Arterial Weave</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b="1" u="none" strike="noStrike" dirty="0">
                          <a:effectLst/>
                        </a:rPr>
                        <a:t>Without Considering Delay due to Arterial Weave</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98809312"/>
                  </a:ext>
                </a:extLst>
              </a:tr>
              <a:tr h="406540">
                <a:tc>
                  <a:txBody>
                    <a:bodyPr/>
                    <a:lstStyle/>
                    <a:p>
                      <a:pPr algn="l" fontAlgn="b"/>
                      <a:r>
                        <a:rPr lang="en-US" sz="1100" b="1" u="none" strike="noStrike" dirty="0">
                          <a:effectLst/>
                        </a:rPr>
                        <a:t>Base Free-Flow Speed, mph</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41.41</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41.41</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73643604"/>
                  </a:ext>
                </a:extLst>
              </a:tr>
              <a:tr h="224608">
                <a:tc>
                  <a:txBody>
                    <a:bodyPr/>
                    <a:lstStyle/>
                    <a:p>
                      <a:pPr algn="l" fontAlgn="b"/>
                      <a:r>
                        <a:rPr lang="en-US" sz="1100" b="1" u="none" strike="noStrike" dirty="0">
                          <a:effectLst/>
                        </a:rPr>
                        <a:t>Running Time, s</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18.95</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14.52</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45877858"/>
                  </a:ext>
                </a:extLst>
              </a:tr>
              <a:tr h="224608">
                <a:tc>
                  <a:txBody>
                    <a:bodyPr/>
                    <a:lstStyle/>
                    <a:p>
                      <a:pPr algn="l" fontAlgn="b"/>
                      <a:r>
                        <a:rPr lang="en-US" sz="1100" b="1" u="none" strike="noStrike" dirty="0">
                          <a:effectLst/>
                        </a:rPr>
                        <a:t>Running Speed, mph</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25.18</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32.87</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86657762"/>
                  </a:ext>
                </a:extLst>
              </a:tr>
              <a:tr h="224608">
                <a:tc>
                  <a:txBody>
                    <a:bodyPr/>
                    <a:lstStyle/>
                    <a:p>
                      <a:pPr algn="l" fontAlgn="b"/>
                      <a:r>
                        <a:rPr lang="en-US" sz="1100" b="1" u="none" strike="noStrike" dirty="0">
                          <a:effectLst/>
                        </a:rPr>
                        <a:t>Through Delay, s/veh</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11.51</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11.373</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58361903"/>
                  </a:ext>
                </a:extLst>
              </a:tr>
              <a:tr h="224608">
                <a:tc>
                  <a:txBody>
                    <a:bodyPr/>
                    <a:lstStyle/>
                    <a:p>
                      <a:pPr algn="l" fontAlgn="b"/>
                      <a:r>
                        <a:rPr lang="en-US" sz="1100" b="1" u="none" strike="noStrike" dirty="0">
                          <a:effectLst/>
                        </a:rPr>
                        <a:t>Travel Speed, mph</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15.67</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18.43</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19922130"/>
                  </a:ext>
                </a:extLst>
              </a:tr>
              <a:tr h="224608">
                <a:tc>
                  <a:txBody>
                    <a:bodyPr/>
                    <a:lstStyle/>
                    <a:p>
                      <a:pPr algn="l" fontAlgn="b"/>
                      <a:r>
                        <a:rPr lang="en-US" sz="1100" b="1" u="none" strike="noStrike" dirty="0">
                          <a:effectLst/>
                        </a:rPr>
                        <a:t>Stop Rate, stops/veh</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0.000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0.000</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97469421"/>
                  </a:ext>
                </a:extLst>
              </a:tr>
              <a:tr h="224608">
                <a:tc>
                  <a:txBody>
                    <a:bodyPr/>
                    <a:lstStyle/>
                    <a:p>
                      <a:pPr algn="l" fontAlgn="b"/>
                      <a:r>
                        <a:rPr lang="en-US" sz="1100" b="1" u="none" strike="noStrike" dirty="0">
                          <a:effectLst/>
                        </a:rPr>
                        <a:t>Spatial Stop Rate, stops/mi</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0.00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0.00</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25182428"/>
                  </a:ext>
                </a:extLst>
              </a:tr>
              <a:tr h="224608">
                <a:tc>
                  <a:txBody>
                    <a:bodyPr/>
                    <a:lstStyle/>
                    <a:p>
                      <a:pPr algn="l" fontAlgn="b"/>
                      <a:r>
                        <a:rPr lang="en-US" sz="1100" b="1" u="none" strike="noStrike" dirty="0">
                          <a:effectLst/>
                        </a:rPr>
                        <a:t>LOS</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E</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FFC000"/>
                    </a:solidFill>
                  </a:tcPr>
                </a:tc>
                <a:tc>
                  <a:txBody>
                    <a:bodyPr/>
                    <a:lstStyle/>
                    <a:p>
                      <a:pPr algn="ctr" fontAlgn="b"/>
                      <a:r>
                        <a:rPr lang="en-US" sz="1100" u="none" strike="noStrike" dirty="0">
                          <a:effectLst/>
                        </a:rPr>
                        <a:t>D</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FFC000"/>
                    </a:solidFill>
                  </a:tcPr>
                </a:tc>
                <a:extLst>
                  <a:ext uri="{0D108BD9-81ED-4DB2-BD59-A6C34878D82A}">
                    <a16:rowId xmlns:a16="http://schemas.microsoft.com/office/drawing/2014/main" val="3005158608"/>
                  </a:ext>
                </a:extLst>
              </a:tr>
              <a:tr h="224608">
                <a:tc>
                  <a:txBody>
                    <a:bodyPr/>
                    <a:lstStyle/>
                    <a:p>
                      <a:pPr algn="l" fontAlgn="b"/>
                      <a:r>
                        <a:rPr lang="en-US" sz="1100" b="1" u="none" strike="noStrike" dirty="0">
                          <a:effectLst/>
                        </a:rPr>
                        <a:t>***NCHRP 15-66: TI</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38.21</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54064398"/>
                  </a:ext>
                </a:extLst>
              </a:tr>
              <a:tr h="406540">
                <a:tc>
                  <a:txBody>
                    <a:bodyPr/>
                    <a:lstStyle/>
                    <a:p>
                      <a:pPr algn="l" fontAlgn="b"/>
                      <a:r>
                        <a:rPr lang="en-US" sz="1100" b="1" u="none" strike="noStrike" dirty="0">
                          <a:effectLst/>
                        </a:rPr>
                        <a:t>***NCHRP 15-66: d_wv, sec</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4.43</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79789152"/>
                  </a:ext>
                </a:extLst>
              </a:tr>
            </a:tbl>
          </a:graphicData>
        </a:graphic>
      </p:graphicFrame>
    </p:spTree>
    <p:extLst>
      <p:ext uri="{BB962C8B-B14F-4D97-AF65-F5344CB8AC3E}">
        <p14:creationId xmlns:p14="http://schemas.microsoft.com/office/powerpoint/2010/main" val="2499076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9DD8C26-3AD9-8C60-EA16-FBACBB1AEA7C}"/>
              </a:ext>
            </a:extLst>
          </p:cNvPr>
          <p:cNvSpPr>
            <a:spLocks noGrp="1"/>
          </p:cNvSpPr>
          <p:nvPr>
            <p:ph type="title"/>
          </p:nvPr>
        </p:nvSpPr>
        <p:spPr>
          <a:xfrm>
            <a:off x="1066800" y="2550857"/>
            <a:ext cx="5200650" cy="2859343"/>
          </a:xfrm>
        </p:spPr>
        <p:txBody>
          <a:bodyPr>
            <a:normAutofit/>
          </a:bodyPr>
          <a:lstStyle/>
          <a:p>
            <a:r>
              <a:rPr lang="en-US" dirty="0"/>
              <a:t>Case Study #2</a:t>
            </a:r>
            <a:br>
              <a:rPr lang="en-US" dirty="0"/>
            </a:br>
            <a:r>
              <a:rPr lang="en-US" dirty="0"/>
              <a:t>Freedom Dr, Charlotte, NC</a:t>
            </a:r>
            <a:br>
              <a:rPr lang="en-US" dirty="0"/>
            </a:br>
            <a:br>
              <a:rPr lang="en-US" dirty="0"/>
            </a:br>
            <a:r>
              <a:rPr lang="en-US" dirty="0"/>
              <a:t>Evaluate the impact of a weaving maneuver from an access point</a:t>
            </a:r>
            <a:br>
              <a:rPr lang="en-US" dirty="0"/>
            </a:br>
            <a:endParaRPr lang="en-US" dirty="0"/>
          </a:p>
        </p:txBody>
      </p:sp>
      <p:sp>
        <p:nvSpPr>
          <p:cNvPr id="5" name="Footer Placeholder 4">
            <a:extLst>
              <a:ext uri="{FF2B5EF4-FFF2-40B4-BE49-F238E27FC236}">
                <a16:creationId xmlns:a16="http://schemas.microsoft.com/office/drawing/2014/main" id="{EF1015CF-3CC8-C3BA-D938-79246A849C01}"/>
              </a:ext>
            </a:extLst>
          </p:cNvPr>
          <p:cNvSpPr>
            <a:spLocks noGrp="1"/>
          </p:cNvSpPr>
          <p:nvPr>
            <p:ph type="ftr" sz="quarter" idx="4294967295"/>
          </p:nvPr>
        </p:nvSpPr>
        <p:spPr>
          <a:xfrm>
            <a:off x="8413750" y="6389688"/>
            <a:ext cx="3778250" cy="365125"/>
          </a:xfrm>
        </p:spPr>
        <p:txBody>
          <a:bodyPr/>
          <a:lstStyle/>
          <a:p>
            <a:r>
              <a:rPr lang="en-US" dirty="0"/>
              <a:t>Copyright © McTrans Center</a:t>
            </a:r>
          </a:p>
        </p:txBody>
      </p:sp>
      <p:sp>
        <p:nvSpPr>
          <p:cNvPr id="6" name="Slide Number Placeholder 5">
            <a:extLst>
              <a:ext uri="{FF2B5EF4-FFF2-40B4-BE49-F238E27FC236}">
                <a16:creationId xmlns:a16="http://schemas.microsoft.com/office/drawing/2014/main" id="{117FD7D5-4F4D-413A-2144-4488C7BA1CE9}"/>
              </a:ext>
            </a:extLst>
          </p:cNvPr>
          <p:cNvSpPr>
            <a:spLocks noGrp="1"/>
          </p:cNvSpPr>
          <p:nvPr>
            <p:ph type="sldNum" sz="quarter" idx="4294967295"/>
          </p:nvPr>
        </p:nvSpPr>
        <p:spPr>
          <a:xfrm>
            <a:off x="11591925" y="6389688"/>
            <a:ext cx="600075" cy="365125"/>
          </a:xfrm>
        </p:spPr>
        <p:txBody>
          <a:bodyPr/>
          <a:lstStyle/>
          <a:p>
            <a:fld id="{ED38ACD4-9D65-409A-83FD-B2D9369F1EFD}" type="slidenum">
              <a:rPr lang="en-US" smtClean="0"/>
              <a:t>38</a:t>
            </a:fld>
            <a:endParaRPr lang="en-US" dirty="0"/>
          </a:p>
        </p:txBody>
      </p:sp>
      <p:pic>
        <p:nvPicPr>
          <p:cNvPr id="7" name="Picture Placeholder 6" descr="A picture containing aerial photography, junction, map, intersection&#10;&#10;Description automatically generated">
            <a:extLst>
              <a:ext uri="{FF2B5EF4-FFF2-40B4-BE49-F238E27FC236}">
                <a16:creationId xmlns:a16="http://schemas.microsoft.com/office/drawing/2014/main" id="{2D827B28-2913-FCB4-2047-B750E90C6CCE}"/>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4412" r="14412"/>
          <a:stretch>
            <a:fillRect/>
          </a:stretch>
        </p:blipFill>
        <p:spPr/>
      </p:pic>
    </p:spTree>
    <p:extLst>
      <p:ext uri="{BB962C8B-B14F-4D97-AF65-F5344CB8AC3E}">
        <p14:creationId xmlns:p14="http://schemas.microsoft.com/office/powerpoint/2010/main" val="1376047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6F41059-0B40-AEE8-F92F-E17C4A6C301B}"/>
              </a:ext>
            </a:extLst>
          </p:cNvPr>
          <p:cNvSpPr>
            <a:spLocks noGrp="1"/>
          </p:cNvSpPr>
          <p:nvPr>
            <p:ph idx="1"/>
          </p:nvPr>
        </p:nvSpPr>
        <p:spPr>
          <a:xfrm>
            <a:off x="893602" y="1600200"/>
            <a:ext cx="10515600" cy="4098235"/>
          </a:xfrm>
        </p:spPr>
        <p:txBody>
          <a:bodyPr/>
          <a:lstStyle/>
          <a:p>
            <a:pPr marL="285750" indent="-285750">
              <a:buFont typeface="Arial" panose="020B0604020202020204" pitchFamily="34" charset="0"/>
              <a:buChar char="•"/>
            </a:pPr>
            <a:r>
              <a:rPr lang="en-US" dirty="0"/>
              <a:t>The EB direction of this arterial is impacted by a weaving maneuver from an access point with high demand (243 vph). </a:t>
            </a:r>
          </a:p>
          <a:p>
            <a:pPr marL="285750" indent="-285750">
              <a:buFont typeface="Arial" panose="020B0604020202020204" pitchFamily="34" charset="0"/>
              <a:buChar char="•"/>
            </a:pPr>
            <a:r>
              <a:rPr lang="en-US" dirty="0"/>
              <a:t>The two arrows represent the two selected movements that conflict with one another.</a:t>
            </a:r>
          </a:p>
          <a:p>
            <a:pPr marL="285750" indent="-28575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B6511E2F-E38A-0674-5772-CDC33E4B41DF}"/>
              </a:ext>
            </a:extLst>
          </p:cNvPr>
          <p:cNvSpPr>
            <a:spLocks noGrp="1"/>
          </p:cNvSpPr>
          <p:nvPr>
            <p:ph type="title"/>
          </p:nvPr>
        </p:nvSpPr>
        <p:spPr/>
        <p:txBody>
          <a:bodyPr/>
          <a:lstStyle/>
          <a:p>
            <a:r>
              <a:rPr lang="en-US" dirty="0"/>
              <a:t>Freedom Dr, Charlotte, NC</a:t>
            </a:r>
          </a:p>
        </p:txBody>
      </p:sp>
      <p:sp>
        <p:nvSpPr>
          <p:cNvPr id="6" name="Text Placeholder 5">
            <a:extLst>
              <a:ext uri="{FF2B5EF4-FFF2-40B4-BE49-F238E27FC236}">
                <a16:creationId xmlns:a16="http://schemas.microsoft.com/office/drawing/2014/main" id="{91951975-DFD1-2CD2-2754-730F2F5372F7}"/>
              </a:ext>
            </a:extLst>
          </p:cNvPr>
          <p:cNvSpPr>
            <a:spLocks noGrp="1"/>
          </p:cNvSpPr>
          <p:nvPr>
            <p:ph type="body" sz="quarter" idx="14"/>
          </p:nvPr>
        </p:nvSpPr>
        <p:spPr/>
        <p:txBody>
          <a:bodyPr/>
          <a:lstStyle/>
          <a:p>
            <a:r>
              <a:rPr lang="en-US" dirty="0"/>
              <a:t>Case Study #2</a:t>
            </a:r>
          </a:p>
        </p:txBody>
      </p:sp>
      <p:sp>
        <p:nvSpPr>
          <p:cNvPr id="7" name="Text Placeholder 6">
            <a:extLst>
              <a:ext uri="{FF2B5EF4-FFF2-40B4-BE49-F238E27FC236}">
                <a16:creationId xmlns:a16="http://schemas.microsoft.com/office/drawing/2014/main" id="{4AFEC536-5115-D50A-E42C-57CE0122860E}"/>
              </a:ext>
            </a:extLst>
          </p:cNvPr>
          <p:cNvSpPr>
            <a:spLocks noGrp="1"/>
          </p:cNvSpPr>
          <p:nvPr>
            <p:ph type="body" sz="quarter" idx="16"/>
          </p:nvPr>
        </p:nvSpPr>
        <p:spPr/>
        <p:txBody>
          <a:bodyPr/>
          <a:lstStyle/>
          <a:p>
            <a:endParaRPr lang="en-US" dirty="0"/>
          </a:p>
        </p:txBody>
      </p:sp>
      <p:sp>
        <p:nvSpPr>
          <p:cNvPr id="2" name="Arrow: Up 1">
            <a:extLst>
              <a:ext uri="{FF2B5EF4-FFF2-40B4-BE49-F238E27FC236}">
                <a16:creationId xmlns:a16="http://schemas.microsoft.com/office/drawing/2014/main" id="{AA90C3C2-CC0E-35CA-7F4E-3EE4A7769C1D}"/>
              </a:ext>
            </a:extLst>
          </p:cNvPr>
          <p:cNvSpPr/>
          <p:nvPr/>
        </p:nvSpPr>
        <p:spPr>
          <a:xfrm rot="18868605">
            <a:off x="1677972" y="3429000"/>
            <a:ext cx="122548" cy="602548"/>
          </a:xfrm>
          <a:prstGeom prst="upArrow">
            <a:avLst>
              <a:gd name="adj1" fmla="val 26924"/>
              <a:gd name="adj2" fmla="val 11923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506621D0-473A-9418-0AF0-D91C6DBC6472}"/>
              </a:ext>
            </a:extLst>
          </p:cNvPr>
          <p:cNvSpPr txBox="1"/>
          <p:nvPr/>
        </p:nvSpPr>
        <p:spPr>
          <a:xfrm>
            <a:off x="1250255" y="3166543"/>
            <a:ext cx="351378" cy="369332"/>
          </a:xfrm>
          <a:prstGeom prst="rect">
            <a:avLst/>
          </a:prstGeom>
          <a:noFill/>
        </p:spPr>
        <p:txBody>
          <a:bodyPr wrap="none" rtlCol="0">
            <a:spAutoFit/>
          </a:bodyPr>
          <a:lstStyle/>
          <a:p>
            <a:r>
              <a:rPr lang="en-US" dirty="0">
                <a:solidFill>
                  <a:schemeClr val="bg1"/>
                </a:solidFill>
              </a:rPr>
              <a:t>N</a:t>
            </a:r>
          </a:p>
        </p:txBody>
      </p:sp>
      <p:pic>
        <p:nvPicPr>
          <p:cNvPr id="14" name="Picture 13" descr="An aerial view of a road&#10;&#10;Description automatically generated">
            <a:extLst>
              <a:ext uri="{FF2B5EF4-FFF2-40B4-BE49-F238E27FC236}">
                <a16:creationId xmlns:a16="http://schemas.microsoft.com/office/drawing/2014/main" id="{16B7780E-167B-C148-ADCE-91EA0DEE87AC}"/>
              </a:ext>
            </a:extLst>
          </p:cNvPr>
          <p:cNvPicPr>
            <a:picLocks noChangeAspect="1"/>
          </p:cNvPicPr>
          <p:nvPr/>
        </p:nvPicPr>
        <p:blipFill>
          <a:blip r:embed="rId2"/>
          <a:stretch>
            <a:fillRect/>
          </a:stretch>
        </p:blipFill>
        <p:spPr>
          <a:xfrm>
            <a:off x="1141186" y="2863402"/>
            <a:ext cx="10109199" cy="3018053"/>
          </a:xfrm>
          <a:prstGeom prst="rect">
            <a:avLst/>
          </a:prstGeom>
        </p:spPr>
      </p:pic>
    </p:spTree>
    <p:extLst>
      <p:ext uri="{BB962C8B-B14F-4D97-AF65-F5344CB8AC3E}">
        <p14:creationId xmlns:p14="http://schemas.microsoft.com/office/powerpoint/2010/main" val="2429819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57DA67D-9AA9-4FE9-A521-34C56037FD24}"/>
              </a:ext>
            </a:extLst>
          </p:cNvPr>
          <p:cNvSpPr>
            <a:spLocks noGrp="1"/>
          </p:cNvSpPr>
          <p:nvPr>
            <p:ph type="title"/>
          </p:nvPr>
        </p:nvSpPr>
        <p:spPr/>
        <p:txBody>
          <a:bodyPr>
            <a:normAutofit fontScale="90000"/>
          </a:bodyPr>
          <a:lstStyle/>
          <a:p>
            <a:r>
              <a:rPr lang="en-US" dirty="0"/>
              <a:t>Urban Street Segments</a:t>
            </a:r>
            <a:br>
              <a:rPr lang="en-US" dirty="0"/>
            </a:br>
            <a:r>
              <a:rPr lang="en-US" dirty="0"/>
              <a:t>HCM Chapter 18</a:t>
            </a:r>
            <a:br>
              <a:rPr lang="en-US" dirty="0"/>
            </a:br>
            <a:br>
              <a:rPr lang="en-US" dirty="0"/>
            </a:br>
            <a:r>
              <a:rPr lang="en-US" b="0" dirty="0"/>
              <a:t>Based on the 7th Edition of Highway Capacity Manual (HCM7)</a:t>
            </a:r>
            <a:br>
              <a:rPr lang="en-US" dirty="0"/>
            </a:br>
            <a:br>
              <a:rPr lang="en-US" dirty="0"/>
            </a:br>
            <a:endParaRPr lang="en-US" dirty="0"/>
          </a:p>
        </p:txBody>
      </p:sp>
      <p:pic>
        <p:nvPicPr>
          <p:cNvPr id="5" name="Picture Placeholder 4" descr="A picture containing building, outdoor, sky, street&#10;&#10;Description automatically generated">
            <a:extLst>
              <a:ext uri="{FF2B5EF4-FFF2-40B4-BE49-F238E27FC236}">
                <a16:creationId xmlns:a16="http://schemas.microsoft.com/office/drawing/2014/main" id="{AF9C7679-94B2-4008-9164-20037C6CDCCB}"/>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30441" r="30441"/>
          <a:stretch>
            <a:fillRect/>
          </a:stretch>
        </p:blipFill>
        <p:spPr/>
      </p:pic>
    </p:spTree>
    <p:extLst>
      <p:ext uri="{BB962C8B-B14F-4D97-AF65-F5344CB8AC3E}">
        <p14:creationId xmlns:p14="http://schemas.microsoft.com/office/powerpoint/2010/main" val="1756047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09C9DF-3C92-4231-8659-C07C9710599F}"/>
              </a:ext>
            </a:extLst>
          </p:cNvPr>
          <p:cNvSpPr>
            <a:spLocks noGrp="1"/>
          </p:cNvSpPr>
          <p:nvPr>
            <p:ph idx="1"/>
          </p:nvPr>
        </p:nvSpPr>
        <p:spPr>
          <a:xfrm>
            <a:off x="893602" y="1825625"/>
            <a:ext cx="4385764" cy="3872810"/>
          </a:xfrm>
        </p:spPr>
        <p:txBody>
          <a:bodyPr>
            <a:normAutofit fontScale="77500" lnSpcReduction="20000"/>
          </a:bodyPr>
          <a:lstStyle/>
          <a:p>
            <a:pPr marL="285750" indent="-285750">
              <a:buFont typeface="Arial" panose="020B0604020202020204" pitchFamily="34" charset="0"/>
              <a:buChar char="•"/>
            </a:pPr>
            <a:r>
              <a:rPr lang="en-US" dirty="0"/>
              <a:t>STREEVAL V 8.30.1 is used to model this urban street and estimate the impact of the weaving maneuver. </a:t>
            </a:r>
          </a:p>
          <a:p>
            <a:pPr marL="285750" indent="-285750">
              <a:buFont typeface="Arial" panose="020B0604020202020204" pitchFamily="34" charset="0"/>
              <a:buChar char="•"/>
            </a:pPr>
            <a:r>
              <a:rPr lang="en-US" dirty="0"/>
              <a:t>Site geometry is obtained from google maps</a:t>
            </a:r>
          </a:p>
          <a:p>
            <a:pPr marL="285750" indent="-285750">
              <a:buFont typeface="Arial" panose="020B0604020202020204" pitchFamily="34" charset="0"/>
              <a:buChar char="•"/>
            </a:pPr>
            <a:r>
              <a:rPr lang="en-US" dirty="0"/>
              <a:t>The turning volumes and signal timing are based on the data collected in this project but altered as needed to demonstrate the weaving impact better.</a:t>
            </a:r>
          </a:p>
          <a:p>
            <a:pPr marL="285750" indent="-285750">
              <a:buFont typeface="Arial" panose="020B0604020202020204" pitchFamily="34" charset="0"/>
              <a:buChar char="•"/>
            </a:pPr>
            <a:r>
              <a:rPr lang="en-US" dirty="0"/>
              <a:t>We have used an earlier version of STREETVAL V8.30 to compare the impact of urban street weaving on key urban street performance measures.</a:t>
            </a:r>
          </a:p>
          <a:p>
            <a:pPr marL="285750" indent="-285750">
              <a:buFont typeface="Arial" panose="020B0604020202020204" pitchFamily="34" charset="0"/>
              <a:buChar char="•"/>
            </a:pPr>
            <a:r>
              <a:rPr lang="en-US" dirty="0"/>
              <a:t>For simplicity, the access points are not modeled in this case study to focus on the impact of upstream unsignalized channelized right turn.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88534EF-6FB7-031A-9D5A-CE2C08B87F8F}"/>
              </a:ext>
            </a:extLst>
          </p:cNvPr>
          <p:cNvSpPr>
            <a:spLocks noGrp="1"/>
          </p:cNvSpPr>
          <p:nvPr>
            <p:ph type="sldNum" sz="quarter" idx="12"/>
          </p:nvPr>
        </p:nvSpPr>
        <p:spPr/>
        <p:txBody>
          <a:bodyPr/>
          <a:lstStyle/>
          <a:p>
            <a:fld id="{ED38ACD4-9D65-409A-83FD-B2D9369F1EFD}" type="slidenum">
              <a:rPr lang="en-US" smtClean="0"/>
              <a:t>40</a:t>
            </a:fld>
            <a:endParaRPr lang="en-US" dirty="0"/>
          </a:p>
        </p:txBody>
      </p:sp>
      <p:sp>
        <p:nvSpPr>
          <p:cNvPr id="5" name="Title 4">
            <a:extLst>
              <a:ext uri="{FF2B5EF4-FFF2-40B4-BE49-F238E27FC236}">
                <a16:creationId xmlns:a16="http://schemas.microsoft.com/office/drawing/2014/main" id="{8AB8A42A-F3CC-743D-8042-47305C9A2950}"/>
              </a:ext>
            </a:extLst>
          </p:cNvPr>
          <p:cNvSpPr>
            <a:spLocks noGrp="1"/>
          </p:cNvSpPr>
          <p:nvPr>
            <p:ph type="title"/>
          </p:nvPr>
        </p:nvSpPr>
        <p:spPr/>
        <p:txBody>
          <a:bodyPr/>
          <a:lstStyle/>
          <a:p>
            <a:r>
              <a:rPr lang="en-US" dirty="0"/>
              <a:t>Freedom Dr, Charlotte, NC</a:t>
            </a:r>
          </a:p>
        </p:txBody>
      </p:sp>
      <p:sp>
        <p:nvSpPr>
          <p:cNvPr id="6" name="Text Placeholder 5">
            <a:extLst>
              <a:ext uri="{FF2B5EF4-FFF2-40B4-BE49-F238E27FC236}">
                <a16:creationId xmlns:a16="http://schemas.microsoft.com/office/drawing/2014/main" id="{8062838C-B9BC-8E7D-70A6-CF5015FD48AF}"/>
              </a:ext>
            </a:extLst>
          </p:cNvPr>
          <p:cNvSpPr>
            <a:spLocks noGrp="1"/>
          </p:cNvSpPr>
          <p:nvPr>
            <p:ph type="body" sz="quarter" idx="14"/>
          </p:nvPr>
        </p:nvSpPr>
        <p:spPr/>
        <p:txBody>
          <a:bodyPr/>
          <a:lstStyle/>
          <a:p>
            <a:r>
              <a:rPr lang="en-US" dirty="0"/>
              <a:t>Case Study #2</a:t>
            </a:r>
          </a:p>
          <a:p>
            <a:endParaRPr lang="en-US" dirty="0"/>
          </a:p>
        </p:txBody>
      </p:sp>
      <p:sp>
        <p:nvSpPr>
          <p:cNvPr id="8" name="Text Placeholder 7">
            <a:extLst>
              <a:ext uri="{FF2B5EF4-FFF2-40B4-BE49-F238E27FC236}">
                <a16:creationId xmlns:a16="http://schemas.microsoft.com/office/drawing/2014/main" id="{DFBF9AEA-CD2A-E1D2-FC86-CFA2AC660092}"/>
              </a:ext>
            </a:extLst>
          </p:cNvPr>
          <p:cNvSpPr>
            <a:spLocks noGrp="1"/>
          </p:cNvSpPr>
          <p:nvPr>
            <p:ph type="body" sz="quarter" idx="16"/>
          </p:nvPr>
        </p:nvSpPr>
        <p:spPr/>
        <p:txBody>
          <a:bodyPr/>
          <a:lstStyle/>
          <a:p>
            <a:endParaRPr lang="en-US" dirty="0"/>
          </a:p>
        </p:txBody>
      </p:sp>
      <p:graphicFrame>
        <p:nvGraphicFramePr>
          <p:cNvPr id="11" name="Table 10">
            <a:extLst>
              <a:ext uri="{FF2B5EF4-FFF2-40B4-BE49-F238E27FC236}">
                <a16:creationId xmlns:a16="http://schemas.microsoft.com/office/drawing/2014/main" id="{92801D7A-6ED6-5C04-AD8B-4AD0F747D622}"/>
              </a:ext>
            </a:extLst>
          </p:cNvPr>
          <p:cNvGraphicFramePr>
            <a:graphicFrameLocks noGrp="1"/>
          </p:cNvGraphicFramePr>
          <p:nvPr>
            <p:extLst>
              <p:ext uri="{D42A27DB-BD31-4B8C-83A1-F6EECF244321}">
                <p14:modId xmlns:p14="http://schemas.microsoft.com/office/powerpoint/2010/main" val="3055290030"/>
              </p:ext>
            </p:extLst>
          </p:nvPr>
        </p:nvGraphicFramePr>
        <p:xfrm>
          <a:off x="5521324" y="1478046"/>
          <a:ext cx="6197602" cy="4305300"/>
        </p:xfrm>
        <a:graphic>
          <a:graphicData uri="http://schemas.openxmlformats.org/drawingml/2006/table">
            <a:tbl>
              <a:tblPr/>
              <a:tblGrid>
                <a:gridCol w="631237">
                  <a:extLst>
                    <a:ext uri="{9D8B030D-6E8A-4147-A177-3AD203B41FA5}">
                      <a16:colId xmlns:a16="http://schemas.microsoft.com/office/drawing/2014/main" val="1409509018"/>
                    </a:ext>
                  </a:extLst>
                </a:gridCol>
                <a:gridCol w="621673">
                  <a:extLst>
                    <a:ext uri="{9D8B030D-6E8A-4147-A177-3AD203B41FA5}">
                      <a16:colId xmlns:a16="http://schemas.microsoft.com/office/drawing/2014/main" val="4092927560"/>
                    </a:ext>
                  </a:extLst>
                </a:gridCol>
                <a:gridCol w="621673">
                  <a:extLst>
                    <a:ext uri="{9D8B030D-6E8A-4147-A177-3AD203B41FA5}">
                      <a16:colId xmlns:a16="http://schemas.microsoft.com/office/drawing/2014/main" val="1223773105"/>
                    </a:ext>
                  </a:extLst>
                </a:gridCol>
                <a:gridCol w="621673">
                  <a:extLst>
                    <a:ext uri="{9D8B030D-6E8A-4147-A177-3AD203B41FA5}">
                      <a16:colId xmlns:a16="http://schemas.microsoft.com/office/drawing/2014/main" val="199958731"/>
                    </a:ext>
                  </a:extLst>
                </a:gridCol>
                <a:gridCol w="612109">
                  <a:extLst>
                    <a:ext uri="{9D8B030D-6E8A-4147-A177-3AD203B41FA5}">
                      <a16:colId xmlns:a16="http://schemas.microsoft.com/office/drawing/2014/main" val="553559347"/>
                    </a:ext>
                  </a:extLst>
                </a:gridCol>
                <a:gridCol w="621673">
                  <a:extLst>
                    <a:ext uri="{9D8B030D-6E8A-4147-A177-3AD203B41FA5}">
                      <a16:colId xmlns:a16="http://schemas.microsoft.com/office/drawing/2014/main" val="1694833433"/>
                    </a:ext>
                  </a:extLst>
                </a:gridCol>
                <a:gridCol w="612109">
                  <a:extLst>
                    <a:ext uri="{9D8B030D-6E8A-4147-A177-3AD203B41FA5}">
                      <a16:colId xmlns:a16="http://schemas.microsoft.com/office/drawing/2014/main" val="516566857"/>
                    </a:ext>
                  </a:extLst>
                </a:gridCol>
                <a:gridCol w="621673">
                  <a:extLst>
                    <a:ext uri="{9D8B030D-6E8A-4147-A177-3AD203B41FA5}">
                      <a16:colId xmlns:a16="http://schemas.microsoft.com/office/drawing/2014/main" val="1708234954"/>
                    </a:ext>
                  </a:extLst>
                </a:gridCol>
                <a:gridCol w="612109">
                  <a:extLst>
                    <a:ext uri="{9D8B030D-6E8A-4147-A177-3AD203B41FA5}">
                      <a16:colId xmlns:a16="http://schemas.microsoft.com/office/drawing/2014/main" val="1018919695"/>
                    </a:ext>
                  </a:extLst>
                </a:gridCol>
                <a:gridCol w="621673">
                  <a:extLst>
                    <a:ext uri="{9D8B030D-6E8A-4147-A177-3AD203B41FA5}">
                      <a16:colId xmlns:a16="http://schemas.microsoft.com/office/drawing/2014/main" val="1566483122"/>
                    </a:ext>
                  </a:extLst>
                </a:gridCol>
              </a:tblGrid>
              <a:tr h="161925">
                <a:tc gridSpan="10">
                  <a:txBody>
                    <a:bodyPr/>
                    <a:lstStyle/>
                    <a:p>
                      <a:pPr algn="ctr" fontAlgn="b"/>
                      <a:r>
                        <a:rPr lang="en-US" sz="1000" b="1" i="0" u="none" strike="noStrike" dirty="0">
                          <a:solidFill>
                            <a:srgbClr val="000000"/>
                          </a:solidFill>
                          <a:effectLst/>
                          <a:latin typeface="Arial" panose="020B0604020202020204" pitchFamily="34" charset="0"/>
                        </a:rPr>
                        <a:t>Urban Street Evaluation</a:t>
                      </a:r>
                    </a:p>
                  </a:txBody>
                  <a:tcPr marL="0" marR="0"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9612510"/>
                  </a:ext>
                </a:extLst>
              </a:tr>
              <a:tr h="161925">
                <a:tc gridSpan="2">
                  <a:txBody>
                    <a:bodyPr/>
                    <a:lstStyle/>
                    <a:p>
                      <a:pPr algn="l" fontAlgn="ctr"/>
                      <a:r>
                        <a:rPr lang="en-US" sz="1000" b="1" i="1" u="none" strike="noStrike" dirty="0">
                          <a:solidFill>
                            <a:srgbClr val="000000"/>
                          </a:solidFill>
                          <a:effectLst/>
                          <a:latin typeface="Arial" panose="020B0604020202020204" pitchFamily="34" charset="0"/>
                        </a:rPr>
                        <a:t>General Information</a:t>
                      </a:r>
                    </a:p>
                  </a:txBody>
                  <a:tcPr marL="0" marR="0" marT="0"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ctr"/>
                      <a:r>
                        <a:rPr lang="en-US" sz="1000" b="1" i="1" u="none" strike="noStrike" dirty="0">
                          <a:solidFill>
                            <a:srgbClr val="000000"/>
                          </a:solidFill>
                          <a:effectLst/>
                          <a:latin typeface="Arial" panose="020B0604020202020204" pitchFamily="34" charset="0"/>
                        </a:rPr>
                        <a:t> </a:t>
                      </a:r>
                    </a:p>
                  </a:txBody>
                  <a:tcPr marL="0" marR="0" marT="0"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4023162069"/>
                  </a:ext>
                </a:extLst>
              </a:tr>
              <a:tr h="161925">
                <a:tc>
                  <a:txBody>
                    <a:bodyPr/>
                    <a:lstStyle/>
                    <a:p>
                      <a:pPr algn="l" fontAlgn="ctr"/>
                      <a:r>
                        <a:rPr lang="en-US" sz="1000" b="0" i="0" u="none" strike="noStrike" dirty="0">
                          <a:solidFill>
                            <a:srgbClr val="000000"/>
                          </a:solidFill>
                          <a:effectLst/>
                          <a:latin typeface="Arial" panose="020B0604020202020204" pitchFamily="34" charset="0"/>
                        </a:rPr>
                        <a:t>Location:                       </a:t>
                      </a:r>
                    </a:p>
                  </a:txBody>
                  <a:tcPr marL="0" marR="0" marT="0"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en-US" sz="1000" b="0" i="0" u="none" strike="noStrike" dirty="0">
                          <a:solidFill>
                            <a:srgbClr val="000000"/>
                          </a:solidFill>
                          <a:effectLst/>
                          <a:latin typeface="Arial" panose="020B0604020202020204" pitchFamily="34" charset="0"/>
                        </a:rPr>
                        <a:t>Charlotte, NC</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l" fontAlgn="ctr"/>
                      <a:r>
                        <a:rPr lang="en-US" sz="1000" b="0" i="0" u="none" strike="noStrike" dirty="0">
                          <a:solidFill>
                            <a:srgbClr val="000000"/>
                          </a:solidFill>
                          <a:effectLst/>
                          <a:latin typeface="Arial" panose="020B0604020202020204" pitchFamily="34" charset="0"/>
                        </a:rPr>
                        <a:t>Analysis period: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l" fontAlgn="ctr"/>
                      <a:r>
                        <a:rPr lang="en-US" sz="1000" b="0" i="0" u="none" strike="noStrike" dirty="0">
                          <a:solidFill>
                            <a:srgbClr val="000000"/>
                          </a:solidFill>
                          <a:effectLst/>
                          <a:latin typeface="Arial" panose="020B0604020202020204" pitchFamily="34" charset="0"/>
                        </a:rPr>
                        <a:t>7:15 am to 7:30 am</a:t>
                      </a:r>
                    </a:p>
                  </a:txBody>
                  <a:tcPr marL="0" marR="0" marT="0"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extLst>
                  <a:ext uri="{0D108BD9-81ED-4DB2-BD59-A6C34878D82A}">
                    <a16:rowId xmlns:a16="http://schemas.microsoft.com/office/drawing/2014/main" val="86748673"/>
                  </a:ext>
                </a:extLst>
              </a:tr>
              <a:tr h="161925">
                <a:tc>
                  <a:txBody>
                    <a:bodyPr/>
                    <a:lstStyle/>
                    <a:p>
                      <a:pPr algn="l" fontAlgn="ctr"/>
                      <a:r>
                        <a:rPr lang="en-US" sz="1000" b="0" i="0" u="none" strike="noStrike" dirty="0">
                          <a:solidFill>
                            <a:srgbClr val="000000"/>
                          </a:solidFill>
                          <a:effectLst/>
                          <a:latin typeface="Arial" panose="020B0604020202020204" pitchFamily="34" charset="0"/>
                        </a:rPr>
                        <a:t>Agency:</a:t>
                      </a:r>
                    </a:p>
                  </a:txBody>
                  <a:tcPr marL="0" marR="0" marT="0"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en-US" sz="1000" b="0" i="0" u="none" strike="noStrike" dirty="0">
                          <a:solidFill>
                            <a:srgbClr val="000000"/>
                          </a:solidFill>
                          <a:effectLst/>
                          <a:latin typeface="Arial" panose="020B0604020202020204" pitchFamily="34" charset="0"/>
                        </a:rPr>
                        <a:t>University of Florida</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l" fontAlgn="ctr"/>
                      <a:r>
                        <a:rPr lang="en-US" sz="1000" b="0" i="0" u="none" strike="noStrike" dirty="0">
                          <a:solidFill>
                            <a:srgbClr val="000000"/>
                          </a:solidFill>
                          <a:effectLst/>
                          <a:latin typeface="Arial" panose="020B0604020202020204" pitchFamily="34" charset="0"/>
                        </a:rPr>
                        <a:t>Analysis year:</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l" fontAlgn="ctr"/>
                      <a:r>
                        <a:rPr lang="en-US" sz="1000" b="0" i="0" u="none" strike="noStrike" dirty="0">
                          <a:solidFill>
                            <a:srgbClr val="000000"/>
                          </a:solidFill>
                          <a:effectLst/>
                          <a:latin typeface="Arial" panose="020B0604020202020204" pitchFamily="34" charset="0"/>
                        </a:rPr>
                        <a:t>2023</a:t>
                      </a:r>
                    </a:p>
                  </a:txBody>
                  <a:tcPr marL="0" marR="0" marT="0"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extLst>
                  <a:ext uri="{0D108BD9-81ED-4DB2-BD59-A6C34878D82A}">
                    <a16:rowId xmlns:a16="http://schemas.microsoft.com/office/drawing/2014/main" val="1162970294"/>
                  </a:ext>
                </a:extLst>
              </a:tr>
              <a:tr h="161925">
                <a:tc>
                  <a:txBody>
                    <a:bodyPr/>
                    <a:lstStyle/>
                    <a:p>
                      <a:pPr algn="l" fontAlgn="ctr"/>
                      <a:r>
                        <a:rPr lang="en-US" sz="1000" b="0" i="0" u="none" strike="noStrike" dirty="0">
                          <a:solidFill>
                            <a:srgbClr val="000000"/>
                          </a:solidFill>
                          <a:effectLst/>
                          <a:latin typeface="Arial" panose="020B0604020202020204" pitchFamily="34" charset="0"/>
                        </a:rPr>
                        <a:t>Location:                       </a:t>
                      </a:r>
                    </a:p>
                  </a:txBody>
                  <a:tcPr marL="0" marR="0" marT="0"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000" b="0" i="0" u="none" strike="noStrike" dirty="0">
                          <a:solidFill>
                            <a:srgbClr val="000000"/>
                          </a:solidFill>
                          <a:effectLst/>
                          <a:latin typeface="Arial" panose="020B0604020202020204" pitchFamily="34" charset="0"/>
                        </a:rPr>
                        <a:t>Analyst: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000" b="0" i="0" u="none" strike="noStrike" dirty="0">
                          <a:solidFill>
                            <a:srgbClr val="000000"/>
                          </a:solidFill>
                          <a:effectLst/>
                          <a:latin typeface="Arial" panose="020B0604020202020204" pitchFamily="34" charset="0"/>
                        </a:rPr>
                        <a:t>Bob</a:t>
                      </a:r>
                    </a:p>
                  </a:txBody>
                  <a:tcPr marL="0" marR="0" marT="0"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extLst>
                  <a:ext uri="{0D108BD9-81ED-4DB2-BD59-A6C34878D82A}">
                    <a16:rowId xmlns:a16="http://schemas.microsoft.com/office/drawing/2014/main" val="3440238885"/>
                  </a:ext>
                </a:extLst>
              </a:tr>
              <a:tr h="161925">
                <a:tc gridSpan="5">
                  <a:txBody>
                    <a:bodyPr/>
                    <a:lstStyle/>
                    <a:p>
                      <a:pPr algn="l" fontAlgn="b"/>
                      <a:r>
                        <a:rPr lang="en-US" sz="1000" b="0" i="0" u="none" strike="noStrike" dirty="0">
                          <a:solidFill>
                            <a:srgbClr val="000000"/>
                          </a:solidFill>
                          <a:effectLst/>
                          <a:latin typeface="Arial" panose="020B0604020202020204" pitchFamily="34" charset="0"/>
                        </a:rPr>
                        <a:t>Travel direction for Movement 2 at all intersections</a:t>
                      </a:r>
                    </a:p>
                  </a:txBody>
                  <a:tcPr marL="0" marR="0" marT="0" marB="0"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effectLst/>
                          <a:latin typeface="Arial" panose="020B0604020202020204" pitchFamily="34" charset="0"/>
                        </a:rPr>
                        <a:t>EB</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gridSpan="2">
                  <a:txBody>
                    <a:bodyPr/>
                    <a:lstStyle/>
                    <a:p>
                      <a:pPr algn="l" fontAlgn="ctr"/>
                      <a:r>
                        <a:rPr lang="en-US" sz="1000" b="0" i="0" u="none" strike="noStrike" dirty="0">
                          <a:solidFill>
                            <a:srgbClr val="000000"/>
                          </a:solidFill>
                          <a:effectLst/>
                          <a:latin typeface="Arial" panose="020B0604020202020204" pitchFamily="34" charset="0"/>
                        </a:rPr>
                        <a:t>Area type: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l" fontAlgn="ctr"/>
                      <a:r>
                        <a:rPr lang="en-US" sz="1000" b="0" i="0" u="none" strike="noStrike" dirty="0">
                          <a:solidFill>
                            <a:srgbClr val="000000"/>
                          </a:solidFill>
                          <a:effectLst/>
                          <a:latin typeface="Arial" panose="020B0604020202020204" pitchFamily="34" charset="0"/>
                        </a:rPr>
                        <a:t>Other</a:t>
                      </a:r>
                    </a:p>
                  </a:txBody>
                  <a:tcPr marL="0" marR="0" marT="0"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extLst>
                  <a:ext uri="{0D108BD9-81ED-4DB2-BD59-A6C34878D82A}">
                    <a16:rowId xmlns:a16="http://schemas.microsoft.com/office/drawing/2014/main" val="935087062"/>
                  </a:ext>
                </a:extLst>
              </a:tr>
              <a:tr h="161925">
                <a:tc>
                  <a:txBody>
                    <a:bodyPr/>
                    <a:lstStyle/>
                    <a:p>
                      <a:pPr algn="l" fontAlgn="ctr"/>
                      <a:r>
                        <a:rPr lang="en-US" sz="900" b="0" i="0" u="none" strike="noStrike" dirty="0">
                          <a:solidFill>
                            <a:srgbClr val="000000"/>
                          </a:solidFill>
                          <a:effectLst/>
                          <a:latin typeface="Arial" panose="020B0604020202020204" pitchFamily="34" charset="0"/>
                        </a:rPr>
                        <a:t>File name:</a:t>
                      </a:r>
                    </a:p>
                  </a:txBody>
                  <a:tcPr marL="0" marR="0" marT="0"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9">
                  <a:txBody>
                    <a:bodyPr/>
                    <a:lstStyle/>
                    <a:p>
                      <a:pPr algn="l" fontAlgn="b"/>
                      <a:r>
                        <a:rPr lang="en-US" sz="900" b="0" i="0" u="none" strike="noStrike" dirty="0">
                          <a:solidFill>
                            <a:srgbClr val="000000"/>
                          </a:solidFill>
                          <a:effectLst/>
                          <a:latin typeface="Arial" panose="020B0604020202020204" pitchFamily="34" charset="0"/>
                        </a:rPr>
                        <a:t>C:\Users\user1\Documents\NCHRP 15-66 Case Study NC</a:t>
                      </a:r>
                    </a:p>
                  </a:txBody>
                  <a:tcPr marL="0" marR="0" marT="0" marB="0" anchor="b">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2569111"/>
                  </a:ext>
                </a:extLst>
              </a:tr>
              <a:tr h="161925">
                <a:tc>
                  <a:txBody>
                    <a:bodyPr/>
                    <a:lstStyle/>
                    <a:p>
                      <a:pPr algn="l" fontAlgn="ctr"/>
                      <a:r>
                        <a:rPr lang="en-US" sz="1000" b="0" i="0" u="none" strike="noStrike" dirty="0">
                          <a:solidFill>
                            <a:srgbClr val="FFFFFF"/>
                          </a:solidFill>
                          <a:effectLst/>
                          <a:latin typeface="Arial" panose="020B0604020202020204" pitchFamily="34" charset="0"/>
                        </a:rPr>
                        <a:t>Number of analysis periods:</a:t>
                      </a:r>
                    </a:p>
                  </a:txBody>
                  <a:tcPr marL="0" marR="0" marT="0" marB="0" anchor="ctr">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FFFFFF"/>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FFFFFF"/>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FFFFFF"/>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FFFFFF"/>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FFFFFF"/>
                          </a:solidFill>
                          <a:effectLst/>
                          <a:latin typeface="Arial" panose="020B0604020202020204" pitchFamily="34" charset="0"/>
                        </a:rPr>
                        <a:t>1</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Arial" panose="020B0604020202020204" pitchFamily="34" charset="0"/>
                        </a:rPr>
                        <a:t> </a:t>
                      </a:r>
                    </a:p>
                  </a:txBody>
                  <a:tcPr marL="0" marR="0" marT="0" marB="0" anchor="ctr">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87200780"/>
                  </a:ext>
                </a:extLst>
              </a:tr>
              <a:tr h="161925">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301516"/>
                  </a:ext>
                </a:extLst>
              </a:tr>
              <a:tr h="161925">
                <a:tc gridSpan="3">
                  <a:txBody>
                    <a:bodyPr/>
                    <a:lstStyle/>
                    <a:p>
                      <a:pPr algn="l" fontAlgn="b"/>
                      <a:r>
                        <a:rPr lang="en-US" sz="1000" b="1" i="1" u="none" strike="noStrike" dirty="0">
                          <a:solidFill>
                            <a:srgbClr val="000000"/>
                          </a:solidFill>
                          <a:effectLst/>
                          <a:latin typeface="Arial" panose="020B0604020202020204" pitchFamily="34" charset="0"/>
                        </a:rPr>
                        <a:t>Basic Segment Information</a:t>
                      </a:r>
                    </a:p>
                  </a:txBody>
                  <a:tcPr marL="0" marR="0" marT="0" marB="0"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tc>
                  <a:txBody>
                    <a:bodyPr/>
                    <a:lstStyle/>
                    <a:p>
                      <a:pPr algn="l" fontAlgn="b"/>
                      <a:r>
                        <a:rPr lang="en-US" sz="1000" b="1" i="1"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1" i="1"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1" i="1"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1" i="1"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1" i="1"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1" i="1"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1" i="1" u="none" strike="noStrike" dirty="0">
                          <a:solidFill>
                            <a:srgbClr val="000000"/>
                          </a:solidFill>
                          <a:effectLst/>
                          <a:latin typeface="Arial" panose="020B0604020202020204" pitchFamily="34" charset="0"/>
                        </a:rPr>
                        <a:t> </a:t>
                      </a:r>
                    </a:p>
                  </a:txBody>
                  <a:tcPr marL="0" marR="0" marT="0" marB="0" anchor="b">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8959441"/>
                  </a:ext>
                </a:extLst>
              </a:tr>
              <a:tr h="161925">
                <a:tc>
                  <a:txBody>
                    <a:bodyPr/>
                    <a:lstStyle/>
                    <a:p>
                      <a:pPr algn="ctr" fontAlgn="b"/>
                      <a:r>
                        <a:rPr lang="en-US" sz="1000" b="1" i="0" u="none" strike="noStrike" dirty="0">
                          <a:solidFill>
                            <a:srgbClr val="000000"/>
                          </a:solidFill>
                          <a:effectLst/>
                          <a:latin typeface="Arial" panose="020B0604020202020204" pitchFamily="34" charset="0"/>
                        </a:rPr>
                        <a:t>Segment</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4">
                  <a:txBody>
                    <a:bodyPr/>
                    <a:lstStyle/>
                    <a:p>
                      <a:pPr algn="ctr" fontAlgn="b"/>
                      <a:r>
                        <a:rPr lang="en-US" sz="1000" b="1" i="0" u="none" strike="noStrike" dirty="0">
                          <a:solidFill>
                            <a:srgbClr val="000000"/>
                          </a:solidFill>
                          <a:effectLst/>
                          <a:latin typeface="Arial" panose="020B0604020202020204" pitchFamily="34" charset="0"/>
                        </a:rPr>
                        <a:t>Cross Street Names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Arial" panose="020B0604020202020204" pitchFamily="34" charset="0"/>
                        </a:rPr>
                        <a:t>Speed Limit, mph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000" b="1" i="0" u="none" strike="noStrike" dirty="0">
                          <a:solidFill>
                            <a:srgbClr val="000000"/>
                          </a:solidFill>
                          <a:effectLst/>
                          <a:latin typeface="Arial" panose="020B0604020202020204" pitchFamily="34" charset="0"/>
                        </a:rPr>
                        <a:t>Through Lanes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000" b="1" i="0" u="none" strike="noStrike" dirty="0">
                          <a:solidFill>
                            <a:srgbClr val="000000"/>
                          </a:solidFill>
                          <a:effectLst/>
                          <a:latin typeface="Arial" panose="020B0604020202020204" pitchFamily="34" charset="0"/>
                        </a:rPr>
                        <a:t>Segment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47111099"/>
                  </a:ext>
                </a:extLst>
              </a:tr>
              <a:tr h="161925">
                <a:tc>
                  <a:txBody>
                    <a:bodyPr/>
                    <a:lstStyle/>
                    <a:p>
                      <a:pPr algn="ctr" fontAlgn="b"/>
                      <a:r>
                        <a:rPr lang="en-US" sz="1000" b="1" i="0" u="none" strike="noStrike" dirty="0">
                          <a:solidFill>
                            <a:srgbClr val="000000"/>
                          </a:solidFill>
                          <a:effectLst/>
                          <a:latin typeface="Arial" panose="020B0604020202020204" pitchFamily="34" charset="0"/>
                        </a:rPr>
                        <a:t>Number</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US" sz="800" b="1" i="0" u="none" strike="noStrike" dirty="0">
                          <a:solidFill>
                            <a:srgbClr val="000000"/>
                          </a:solidFill>
                          <a:effectLst/>
                          <a:latin typeface="Arial" panose="020B0604020202020204" pitchFamily="34" charset="0"/>
                        </a:rPr>
                        <a:t>Street to West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800" b="1" i="0" u="none" strike="noStrike" dirty="0">
                          <a:solidFill>
                            <a:srgbClr val="000000"/>
                          </a:solidFill>
                          <a:effectLst/>
                          <a:latin typeface="Arial" panose="020B0604020202020204" pitchFamily="34" charset="0"/>
                        </a:rPr>
                        <a:t>Street to East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000" b="1" i="0" u="none" strike="noStrike" dirty="0">
                          <a:solidFill>
                            <a:srgbClr val="000000"/>
                          </a:solidFill>
                          <a:effectLst/>
                          <a:latin typeface="Arial" panose="020B0604020202020204" pitchFamily="34" charset="0"/>
                        </a:rPr>
                        <a:t>EB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Arial" panose="020B0604020202020204" pitchFamily="34" charset="0"/>
                        </a:rPr>
                        <a:t>WB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Arial" panose="020B0604020202020204" pitchFamily="34" charset="0"/>
                        </a:rPr>
                        <a:t>EB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Arial" panose="020B0604020202020204" pitchFamily="34" charset="0"/>
                        </a:rPr>
                        <a:t>WB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Arial" panose="020B0604020202020204" pitchFamily="34" charset="0"/>
                        </a:rPr>
                        <a:t>Length, ft</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4248215"/>
                  </a:ext>
                </a:extLst>
              </a:tr>
              <a:tr h="161925">
                <a:tc>
                  <a:txBody>
                    <a:bodyPr/>
                    <a:lstStyle/>
                    <a:p>
                      <a:pPr algn="ctr" fontAlgn="b"/>
                      <a:r>
                        <a:rPr lang="en-US" sz="1000" b="0" i="0" u="none" strike="noStrike" dirty="0">
                          <a:solidFill>
                            <a:srgbClr val="000000"/>
                          </a:solidFill>
                          <a:effectLst/>
                          <a:latin typeface="Arial" panose="020B0604020202020204" pitchFamily="34" charset="0"/>
                        </a:rPr>
                        <a:t>1</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000000"/>
                          </a:solidFill>
                          <a:effectLst/>
                          <a:latin typeface="Arial" panose="020B0604020202020204" pitchFamily="34" charset="0"/>
                        </a:rPr>
                        <a:t>I-85 SPUI Interchange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a:txBody>
                    <a:bodyPr/>
                    <a:lstStyle/>
                    <a:p>
                      <a:pPr algn="l" fontAlgn="b"/>
                      <a:r>
                        <a:rPr lang="en-US" sz="1000" b="0" i="0" u="none" strike="noStrike" dirty="0">
                          <a:solidFill>
                            <a:srgbClr val="000000"/>
                          </a:solidFill>
                          <a:effectLst/>
                          <a:latin typeface="Arial" panose="020B0604020202020204" pitchFamily="34" charset="0"/>
                        </a:rPr>
                        <a:t>Ashley Rd</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000" b="0" i="0" u="none" strike="noStrike" dirty="0">
                          <a:solidFill>
                            <a:srgbClr val="000000"/>
                          </a:solidFill>
                          <a:effectLst/>
                          <a:latin typeface="Arial" panose="020B060402020202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000" b="0" i="0" u="none" strike="noStrike" dirty="0">
                          <a:solidFill>
                            <a:srgbClr val="000000"/>
                          </a:solidFill>
                          <a:effectLst/>
                          <a:latin typeface="Arial" panose="020B060402020202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000" b="0" i="0" u="none" strike="noStrike" dirty="0">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000" b="0" i="0" u="none" strike="noStrike" dirty="0">
                          <a:solidFill>
                            <a:srgbClr val="000000"/>
                          </a:solidFill>
                          <a:effectLst/>
                          <a:latin typeface="Arial" panose="020B0604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1000" b="0" i="0" u="none" strike="noStrike" dirty="0">
                          <a:solidFill>
                            <a:srgbClr val="000000"/>
                          </a:solidFill>
                          <a:effectLst/>
                          <a:latin typeface="Arial" panose="020B0604020202020204" pitchFamily="34" charset="0"/>
                        </a:rPr>
                        <a:t>1200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697247458"/>
                  </a:ext>
                </a:extLst>
              </a:tr>
              <a:tr h="161925">
                <a:tc>
                  <a:txBody>
                    <a:bodyPr/>
                    <a:lstStyle/>
                    <a:p>
                      <a:pPr algn="ctr" fontAlgn="b"/>
                      <a:r>
                        <a:rPr lang="en-US" sz="1000" b="0" i="0" u="none" strike="noStrike" dirty="0">
                          <a:solidFill>
                            <a:srgbClr val="FFFFFF"/>
                          </a:solidFill>
                          <a:effectLst/>
                          <a:latin typeface="Arial" panose="020B0604020202020204" pitchFamily="34" charset="0"/>
                        </a:rPr>
                        <a:t>2</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FFFFFF"/>
                          </a:solidFill>
                          <a:effectLst/>
                          <a:latin typeface="Arial" panose="020B0604020202020204" pitchFamily="34" charset="0"/>
                        </a:rPr>
                        <a:t>Ashley Rd</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FFFFFF"/>
                          </a:solidFill>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FFFFFF"/>
                          </a:solidFill>
                          <a:effectLst/>
                          <a:latin typeface="Arial" panose="020B0604020202020204" pitchFamily="34" charset="0"/>
                        </a:rPr>
                        <a:t>Third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FFFFFF"/>
                          </a:solidFill>
                          <a:effectLst/>
                          <a:latin typeface="Arial" panose="020B060402020202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1800</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74238652"/>
                  </a:ext>
                </a:extLst>
              </a:tr>
              <a:tr h="161925">
                <a:tc>
                  <a:txBody>
                    <a:bodyPr/>
                    <a:lstStyle/>
                    <a:p>
                      <a:pPr algn="ctr" fontAlgn="b"/>
                      <a:r>
                        <a:rPr lang="en-US" sz="1000" b="0" i="0" u="none" strike="noStrike" dirty="0">
                          <a:solidFill>
                            <a:srgbClr val="FFFFFF"/>
                          </a:solidFill>
                          <a:effectLst/>
                          <a:latin typeface="Arial" panose="020B0604020202020204" pitchFamily="34" charset="0"/>
                        </a:rPr>
                        <a:t>3</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FFFFFF"/>
                          </a:solidFill>
                          <a:effectLst/>
                          <a:latin typeface="Arial" panose="020B0604020202020204" pitchFamily="34" charset="0"/>
                        </a:rPr>
                        <a:t>Third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b"/>
                      <a:r>
                        <a:rPr lang="en-US" sz="1000" b="0" i="0" u="none" strike="noStrike" dirty="0">
                          <a:solidFill>
                            <a:srgbClr val="FFFFFF"/>
                          </a:solidFill>
                          <a:effectLst/>
                          <a:latin typeface="Arial" panose="020B0604020202020204" pitchFamily="34" charset="0"/>
                        </a:rPr>
                        <a:t>Fourth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35707848"/>
                  </a:ext>
                </a:extLst>
              </a:tr>
              <a:tr h="161925">
                <a:tc>
                  <a:txBody>
                    <a:bodyPr/>
                    <a:lstStyle/>
                    <a:p>
                      <a:pPr algn="ctr" fontAlgn="b"/>
                      <a:r>
                        <a:rPr lang="en-US" sz="1000" b="0" i="0" u="none" strike="noStrike" dirty="0">
                          <a:solidFill>
                            <a:srgbClr val="FFFFFF"/>
                          </a:solidFill>
                          <a:effectLst/>
                          <a:latin typeface="Arial" panose="020B0604020202020204" pitchFamily="34" charset="0"/>
                        </a:rPr>
                        <a:t>4</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FFFFFF"/>
                          </a:solidFill>
                          <a:effectLst/>
                          <a:latin typeface="Arial" panose="020B0604020202020204" pitchFamily="34" charset="0"/>
                        </a:rPr>
                        <a:t>Fourth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b"/>
                      <a:r>
                        <a:rPr lang="en-US" sz="1000" b="0" i="0" u="none" strike="noStrike" dirty="0">
                          <a:solidFill>
                            <a:srgbClr val="FFFFFF"/>
                          </a:solidFill>
                          <a:effectLst/>
                          <a:latin typeface="Arial" panose="020B0604020202020204" pitchFamily="34" charset="0"/>
                        </a:rPr>
                        <a:t>Fifth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94485806"/>
                  </a:ext>
                </a:extLst>
              </a:tr>
              <a:tr h="161925">
                <a:tc>
                  <a:txBody>
                    <a:bodyPr/>
                    <a:lstStyle/>
                    <a:p>
                      <a:pPr algn="ctr" fontAlgn="b"/>
                      <a:r>
                        <a:rPr lang="en-US" sz="1000" b="0" i="0" u="none" strike="noStrike" dirty="0">
                          <a:solidFill>
                            <a:srgbClr val="FFFFFF"/>
                          </a:solidFill>
                          <a:effectLst/>
                          <a:latin typeface="Arial" panose="020B0604020202020204" pitchFamily="34" charset="0"/>
                        </a:rPr>
                        <a:t>5</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FFFFFF"/>
                          </a:solidFill>
                          <a:effectLst/>
                          <a:latin typeface="Arial" panose="020B0604020202020204" pitchFamily="34" charset="0"/>
                        </a:rPr>
                        <a:t>Fifth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b"/>
                      <a:r>
                        <a:rPr lang="en-US" sz="1000" b="0" i="0" u="none" strike="noStrike" dirty="0">
                          <a:solidFill>
                            <a:srgbClr val="FFFFFF"/>
                          </a:solidFill>
                          <a:effectLst/>
                          <a:latin typeface="Arial" panose="020B0604020202020204" pitchFamily="34" charset="0"/>
                        </a:rPr>
                        <a:t>Sixth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38174732"/>
                  </a:ext>
                </a:extLst>
              </a:tr>
              <a:tr h="161925">
                <a:tc>
                  <a:txBody>
                    <a:bodyPr/>
                    <a:lstStyle/>
                    <a:p>
                      <a:pPr algn="ctr" fontAlgn="b"/>
                      <a:r>
                        <a:rPr lang="en-US" sz="1000" b="0" i="0" u="none" strike="noStrike" dirty="0">
                          <a:solidFill>
                            <a:srgbClr val="FFFFFF"/>
                          </a:solidFill>
                          <a:effectLst/>
                          <a:latin typeface="Arial" panose="020B0604020202020204" pitchFamily="34" charset="0"/>
                        </a:rPr>
                        <a:t>6</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FFFFFF"/>
                          </a:solidFill>
                          <a:effectLst/>
                          <a:latin typeface="Arial" panose="020B0604020202020204" pitchFamily="34" charset="0"/>
                        </a:rPr>
                        <a:t>Sixth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b"/>
                      <a:r>
                        <a:rPr lang="en-US" sz="1000" b="0" i="0" u="none" strike="noStrike" dirty="0">
                          <a:solidFill>
                            <a:srgbClr val="FFFFFF"/>
                          </a:solidFill>
                          <a:effectLst/>
                          <a:latin typeface="Arial" panose="020B0604020202020204" pitchFamily="34" charset="0"/>
                        </a:rPr>
                        <a:t>Seventh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68459297"/>
                  </a:ext>
                </a:extLst>
              </a:tr>
              <a:tr h="161925">
                <a:tc>
                  <a:txBody>
                    <a:bodyPr/>
                    <a:lstStyle/>
                    <a:p>
                      <a:pPr algn="ctr" fontAlgn="b"/>
                      <a:r>
                        <a:rPr lang="en-US" sz="1000" b="0" i="0" u="none" strike="noStrike" dirty="0">
                          <a:solidFill>
                            <a:srgbClr val="FFFFFF"/>
                          </a:solidFill>
                          <a:effectLst/>
                          <a:latin typeface="Arial" panose="020B0604020202020204" pitchFamily="34" charset="0"/>
                        </a:rPr>
                        <a:t>7</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FFFFFF"/>
                          </a:solidFill>
                          <a:effectLst/>
                          <a:latin typeface="Arial" panose="020B0604020202020204" pitchFamily="34" charset="0"/>
                        </a:rPr>
                        <a:t>Seventh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l" fontAlgn="b"/>
                      <a:r>
                        <a:rPr lang="en-US" sz="1000" b="0" i="0" u="none" strike="noStrike" dirty="0">
                          <a:solidFill>
                            <a:srgbClr val="FFFFFF"/>
                          </a:solidFill>
                          <a:effectLst/>
                          <a:latin typeface="Arial" panose="020B0604020202020204" pitchFamily="34" charset="0"/>
                        </a:rPr>
                        <a:t>Eighth Avenue</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FFFFFF"/>
                          </a:solidFill>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14776876"/>
                  </a:ext>
                </a:extLst>
              </a:tr>
              <a:tr h="161925">
                <a:tc>
                  <a:txBody>
                    <a:bodyPr/>
                    <a:lstStyle/>
                    <a:p>
                      <a:pPr algn="ctr" fontAlgn="b"/>
                      <a:r>
                        <a:rPr lang="en-US" sz="1000" b="0" i="0" u="none" strike="noStrike" dirty="0">
                          <a:solidFill>
                            <a:srgbClr val="FFFFFF"/>
                          </a:solidFill>
                          <a:effectLst/>
                          <a:latin typeface="Arial" panose="020B0604020202020204" pitchFamily="34" charset="0"/>
                        </a:rPr>
                        <a:t>8</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FFFFFF"/>
                          </a:solidFill>
                          <a:effectLst/>
                          <a:latin typeface="Arial" panose="020B0604020202020204" pitchFamily="34" charset="0"/>
                        </a:rPr>
                        <a:t>Eighth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l" fontAlgn="b"/>
                      <a:r>
                        <a:rPr lang="en-US" sz="1000" b="0" i="0" u="none" strike="noStrike" dirty="0">
                          <a:solidFill>
                            <a:srgbClr val="FFFFFF"/>
                          </a:solidFill>
                          <a:effectLst/>
                          <a:latin typeface="Arial" panose="020B0604020202020204" pitchFamily="34" charset="0"/>
                        </a:rPr>
                        <a:t>Ninth Avenue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FFFFFF"/>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3473407"/>
                  </a:ext>
                </a:extLst>
              </a:tr>
              <a:tr h="161925">
                <a:tc gridSpan="2">
                  <a:txBody>
                    <a:bodyPr/>
                    <a:lstStyle/>
                    <a:p>
                      <a:pPr algn="l" fontAlgn="b"/>
                      <a:r>
                        <a:rPr lang="en-US" sz="1000" b="0" i="0" u="none" strike="noStrike" dirty="0">
                          <a:solidFill>
                            <a:srgbClr val="000000"/>
                          </a:solidFill>
                          <a:effectLst/>
                          <a:latin typeface="Arial" panose="020B0604020202020204" pitchFamily="34" charset="0"/>
                        </a:rPr>
                        <a:t>Cycle Length, s:</a:t>
                      </a:r>
                    </a:p>
                  </a:txBody>
                  <a:tcPr marL="0" marR="0" marT="0" marB="0"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000000"/>
                          </a:solidFill>
                          <a:effectLst/>
                          <a:latin typeface="Arial" panose="020B0604020202020204" pitchFamily="34" charset="0"/>
                        </a:rPr>
                        <a:t>130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000" b="0" i="0" u="none" strike="noStrike" dirty="0">
                          <a:solidFill>
                            <a:srgbClr val="000000"/>
                          </a:solidFill>
                          <a:effectLst/>
                          <a:latin typeface="Arial" panose="020B0604020202020204" pitchFamily="34" charset="0"/>
                        </a:rPr>
                        <a:t>No. Intersections: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fontAlgn="b"/>
                      <a:r>
                        <a:rPr lang="en-US" sz="1000" b="0" i="0" u="none" strike="noStrike" dirty="0">
                          <a:solidFill>
                            <a:srgbClr val="000000"/>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dirty="0">
                          <a:solidFill>
                            <a:srgbClr val="000000"/>
                          </a:solidFill>
                          <a:effectLst/>
                          <a:latin typeface="Arial" panose="020B0604020202020204" pitchFamily="34" charset="0"/>
                        </a:rPr>
                        <a:t>Total, mi: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0" i="0" u="none" strike="noStrike" dirty="0">
                          <a:solidFill>
                            <a:srgbClr val="000000"/>
                          </a:solidFill>
                          <a:effectLst/>
                          <a:latin typeface="Arial" panose="020B0604020202020204" pitchFamily="34" charset="0"/>
                        </a:rPr>
                        <a:t>0.23</a:t>
                      </a:r>
                    </a:p>
                  </a:txBody>
                  <a:tcPr marL="0" marR="0" marT="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7470861"/>
                  </a:ext>
                </a:extLst>
              </a:tr>
              <a:tr h="161925">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w="190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20358193"/>
                  </a:ext>
                </a:extLst>
              </a:tr>
              <a:tr h="161925">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0" marR="0" marT="0"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0064244"/>
                  </a:ext>
                </a:extLst>
              </a:tr>
            </a:tbl>
          </a:graphicData>
        </a:graphic>
      </p:graphicFrame>
    </p:spTree>
    <p:extLst>
      <p:ext uri="{BB962C8B-B14F-4D97-AF65-F5344CB8AC3E}">
        <p14:creationId xmlns:p14="http://schemas.microsoft.com/office/powerpoint/2010/main" val="1672974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B0A9044-707E-2CE4-5DC7-A3DCE24D7915}"/>
              </a:ext>
            </a:extLst>
          </p:cNvPr>
          <p:cNvSpPr/>
          <p:nvPr/>
        </p:nvSpPr>
        <p:spPr>
          <a:xfrm>
            <a:off x="1095375" y="4680567"/>
            <a:ext cx="10001250" cy="1396383"/>
          </a:xfrm>
          <a:prstGeom prst="rect">
            <a:avLst/>
          </a:prstGeom>
          <a:solidFill>
            <a:schemeClr val="bg1">
              <a:lumMod val="9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a:solidFill>
                  <a:schemeClr val="tx1"/>
                </a:solidFill>
              </a:rPr>
              <a:t>Phase Configuration:</a:t>
            </a:r>
          </a:p>
        </p:txBody>
      </p:sp>
      <p:sp>
        <p:nvSpPr>
          <p:cNvPr id="20" name="Rectangle 19">
            <a:extLst>
              <a:ext uri="{FF2B5EF4-FFF2-40B4-BE49-F238E27FC236}">
                <a16:creationId xmlns:a16="http://schemas.microsoft.com/office/drawing/2014/main" id="{98F3BB34-49EE-C289-AC25-3E4E7C5E9171}"/>
              </a:ext>
            </a:extLst>
          </p:cNvPr>
          <p:cNvSpPr/>
          <p:nvPr/>
        </p:nvSpPr>
        <p:spPr>
          <a:xfrm>
            <a:off x="1095375" y="1522654"/>
            <a:ext cx="10001250" cy="2925521"/>
          </a:xfrm>
          <a:prstGeom prst="rect">
            <a:avLst/>
          </a:prstGeom>
          <a:solidFill>
            <a:schemeClr val="bg1">
              <a:lumMod val="9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a:solidFill>
                  <a:schemeClr val="tx1"/>
                </a:solidFill>
              </a:rPr>
              <a:t>Lane Geometry:</a:t>
            </a:r>
          </a:p>
        </p:txBody>
      </p:sp>
      <p:sp>
        <p:nvSpPr>
          <p:cNvPr id="4" name="Slide Number Placeholder 3">
            <a:extLst>
              <a:ext uri="{FF2B5EF4-FFF2-40B4-BE49-F238E27FC236}">
                <a16:creationId xmlns:a16="http://schemas.microsoft.com/office/drawing/2014/main" id="{888534EF-6FB7-031A-9D5A-CE2C08B87F8F}"/>
              </a:ext>
            </a:extLst>
          </p:cNvPr>
          <p:cNvSpPr>
            <a:spLocks noGrp="1"/>
          </p:cNvSpPr>
          <p:nvPr>
            <p:ph type="sldNum" sz="quarter" idx="12"/>
          </p:nvPr>
        </p:nvSpPr>
        <p:spPr/>
        <p:txBody>
          <a:bodyPr/>
          <a:lstStyle/>
          <a:p>
            <a:fld id="{ED38ACD4-9D65-409A-83FD-B2D9369F1EFD}" type="slidenum">
              <a:rPr lang="en-US" smtClean="0"/>
              <a:t>41</a:t>
            </a:fld>
            <a:endParaRPr lang="en-US" dirty="0"/>
          </a:p>
        </p:txBody>
      </p:sp>
      <p:sp>
        <p:nvSpPr>
          <p:cNvPr id="5" name="Title 4">
            <a:extLst>
              <a:ext uri="{FF2B5EF4-FFF2-40B4-BE49-F238E27FC236}">
                <a16:creationId xmlns:a16="http://schemas.microsoft.com/office/drawing/2014/main" id="{8AB8A42A-F3CC-743D-8042-47305C9A2950}"/>
              </a:ext>
            </a:extLst>
          </p:cNvPr>
          <p:cNvSpPr>
            <a:spLocks noGrp="1"/>
          </p:cNvSpPr>
          <p:nvPr>
            <p:ph type="title"/>
          </p:nvPr>
        </p:nvSpPr>
        <p:spPr/>
        <p:txBody>
          <a:bodyPr/>
          <a:lstStyle/>
          <a:p>
            <a:r>
              <a:rPr lang="en-US" dirty="0"/>
              <a:t>Freedom Dr, Charlotte, NC</a:t>
            </a:r>
          </a:p>
        </p:txBody>
      </p:sp>
      <p:sp>
        <p:nvSpPr>
          <p:cNvPr id="6" name="Text Placeholder 5">
            <a:extLst>
              <a:ext uri="{FF2B5EF4-FFF2-40B4-BE49-F238E27FC236}">
                <a16:creationId xmlns:a16="http://schemas.microsoft.com/office/drawing/2014/main" id="{8062838C-B9BC-8E7D-70A6-CF5015FD48AF}"/>
              </a:ext>
            </a:extLst>
          </p:cNvPr>
          <p:cNvSpPr>
            <a:spLocks noGrp="1"/>
          </p:cNvSpPr>
          <p:nvPr>
            <p:ph type="body" sz="quarter" idx="14"/>
          </p:nvPr>
        </p:nvSpPr>
        <p:spPr/>
        <p:txBody>
          <a:bodyPr/>
          <a:lstStyle/>
          <a:p>
            <a:r>
              <a:rPr lang="en-US" dirty="0"/>
              <a:t>Case Study #2</a:t>
            </a:r>
          </a:p>
          <a:p>
            <a:endParaRPr lang="en-US" dirty="0"/>
          </a:p>
        </p:txBody>
      </p:sp>
      <p:sp>
        <p:nvSpPr>
          <p:cNvPr id="7" name="Text Placeholder 6">
            <a:extLst>
              <a:ext uri="{FF2B5EF4-FFF2-40B4-BE49-F238E27FC236}">
                <a16:creationId xmlns:a16="http://schemas.microsoft.com/office/drawing/2014/main" id="{59E500D8-2FA3-03AB-A2E1-7E4F66546124}"/>
              </a:ext>
            </a:extLst>
          </p:cNvPr>
          <p:cNvSpPr>
            <a:spLocks noGrp="1"/>
          </p:cNvSpPr>
          <p:nvPr>
            <p:ph type="body" sz="quarter" idx="16"/>
          </p:nvPr>
        </p:nvSpPr>
        <p:spPr/>
        <p:txBody>
          <a:bodyPr/>
          <a:lstStyle/>
          <a:p>
            <a:endParaRPr lang="en-US" dirty="0"/>
          </a:p>
        </p:txBody>
      </p:sp>
      <p:pic>
        <p:nvPicPr>
          <p:cNvPr id="12" name="Content Placeholder 11">
            <a:extLst>
              <a:ext uri="{FF2B5EF4-FFF2-40B4-BE49-F238E27FC236}">
                <a16:creationId xmlns:a16="http://schemas.microsoft.com/office/drawing/2014/main" id="{52EB92F7-5CD3-5424-92AC-3F46AFE28BAF}"/>
              </a:ext>
            </a:extLst>
          </p:cNvPr>
          <p:cNvPicPr>
            <a:picLocks noGrp="1" noChangeAspect="1"/>
          </p:cNvPicPr>
          <p:nvPr>
            <p:ph idx="1"/>
          </p:nvPr>
        </p:nvPicPr>
        <p:blipFill>
          <a:blip r:embed="rId2"/>
          <a:stretch>
            <a:fillRect/>
          </a:stretch>
        </p:blipFill>
        <p:spPr>
          <a:xfrm>
            <a:off x="4409784" y="2305719"/>
            <a:ext cx="2086266" cy="2029108"/>
          </a:xfrm>
        </p:spPr>
      </p:pic>
      <p:pic>
        <p:nvPicPr>
          <p:cNvPr id="14" name="Picture 13">
            <a:extLst>
              <a:ext uri="{FF2B5EF4-FFF2-40B4-BE49-F238E27FC236}">
                <a16:creationId xmlns:a16="http://schemas.microsoft.com/office/drawing/2014/main" id="{6B2BBB23-2828-661C-F00B-EF89CA895CDE}"/>
              </a:ext>
            </a:extLst>
          </p:cNvPr>
          <p:cNvPicPr>
            <a:picLocks noChangeAspect="1"/>
          </p:cNvPicPr>
          <p:nvPr/>
        </p:nvPicPr>
        <p:blipFill>
          <a:blip r:embed="rId3"/>
          <a:stretch>
            <a:fillRect/>
          </a:stretch>
        </p:blipFill>
        <p:spPr>
          <a:xfrm>
            <a:off x="4281178" y="4725175"/>
            <a:ext cx="2343477" cy="1257475"/>
          </a:xfrm>
          <a:prstGeom prst="rect">
            <a:avLst/>
          </a:prstGeom>
        </p:spPr>
      </p:pic>
      <p:pic>
        <p:nvPicPr>
          <p:cNvPr id="16" name="Picture 15">
            <a:extLst>
              <a:ext uri="{FF2B5EF4-FFF2-40B4-BE49-F238E27FC236}">
                <a16:creationId xmlns:a16="http://schemas.microsoft.com/office/drawing/2014/main" id="{BF7A417E-17B5-72DD-38FC-A828694C8009}"/>
              </a:ext>
            </a:extLst>
          </p:cNvPr>
          <p:cNvPicPr>
            <a:picLocks noChangeAspect="1"/>
          </p:cNvPicPr>
          <p:nvPr/>
        </p:nvPicPr>
        <p:blipFill rotWithShape="1">
          <a:blip r:embed="rId4"/>
          <a:srcRect r="66717"/>
          <a:stretch/>
        </p:blipFill>
        <p:spPr>
          <a:xfrm>
            <a:off x="7778313" y="2305719"/>
            <a:ext cx="2086266" cy="2057687"/>
          </a:xfrm>
          <a:prstGeom prst="rect">
            <a:avLst/>
          </a:prstGeom>
        </p:spPr>
      </p:pic>
      <p:pic>
        <p:nvPicPr>
          <p:cNvPr id="18" name="Picture 17">
            <a:extLst>
              <a:ext uri="{FF2B5EF4-FFF2-40B4-BE49-F238E27FC236}">
                <a16:creationId xmlns:a16="http://schemas.microsoft.com/office/drawing/2014/main" id="{1604CFFE-B296-7305-EB41-C1CF97E213E0}"/>
              </a:ext>
            </a:extLst>
          </p:cNvPr>
          <p:cNvPicPr>
            <a:picLocks noChangeAspect="1"/>
          </p:cNvPicPr>
          <p:nvPr/>
        </p:nvPicPr>
        <p:blipFill rotWithShape="1">
          <a:blip r:embed="rId4"/>
          <a:srcRect l="61549" t="12043" b="24540"/>
          <a:stretch/>
        </p:blipFill>
        <p:spPr>
          <a:xfrm>
            <a:off x="7616315" y="4701451"/>
            <a:ext cx="2410262" cy="1304925"/>
          </a:xfrm>
          <a:prstGeom prst="rect">
            <a:avLst/>
          </a:prstGeom>
        </p:spPr>
      </p:pic>
      <p:sp>
        <p:nvSpPr>
          <p:cNvPr id="19" name="TextBox 18">
            <a:extLst>
              <a:ext uri="{FF2B5EF4-FFF2-40B4-BE49-F238E27FC236}">
                <a16:creationId xmlns:a16="http://schemas.microsoft.com/office/drawing/2014/main" id="{B4B3B3F5-CC3D-516B-B751-5A4972AFFE8B}"/>
              </a:ext>
            </a:extLst>
          </p:cNvPr>
          <p:cNvSpPr txBox="1"/>
          <p:nvPr/>
        </p:nvSpPr>
        <p:spPr>
          <a:xfrm>
            <a:off x="1657350" y="3228975"/>
            <a:ext cx="184731" cy="369332"/>
          </a:xfrm>
          <a:prstGeom prst="rect">
            <a:avLst/>
          </a:prstGeom>
          <a:noFill/>
        </p:spPr>
        <p:txBody>
          <a:bodyPr wrap="none" rtlCol="0">
            <a:spAutoFit/>
          </a:bodyPr>
          <a:lstStyle/>
          <a:p>
            <a:endParaRPr lang="en-US" dirty="0"/>
          </a:p>
        </p:txBody>
      </p:sp>
      <p:sp>
        <p:nvSpPr>
          <p:cNvPr id="22" name="TextBox 21">
            <a:extLst>
              <a:ext uri="{FF2B5EF4-FFF2-40B4-BE49-F238E27FC236}">
                <a16:creationId xmlns:a16="http://schemas.microsoft.com/office/drawing/2014/main" id="{4162A114-0C3C-41C8-FE11-C766A06CCF96}"/>
              </a:ext>
            </a:extLst>
          </p:cNvPr>
          <p:cNvSpPr txBox="1"/>
          <p:nvPr/>
        </p:nvSpPr>
        <p:spPr>
          <a:xfrm>
            <a:off x="4219245" y="1759717"/>
            <a:ext cx="2467342" cy="369332"/>
          </a:xfrm>
          <a:prstGeom prst="rect">
            <a:avLst/>
          </a:prstGeom>
          <a:noFill/>
        </p:spPr>
        <p:txBody>
          <a:bodyPr wrap="none" rtlCol="0">
            <a:spAutoFit/>
          </a:bodyPr>
          <a:lstStyle/>
          <a:p>
            <a:r>
              <a:rPr lang="en-US" dirty="0"/>
              <a:t>I-85 SPUI Interchange</a:t>
            </a:r>
          </a:p>
        </p:txBody>
      </p:sp>
      <p:sp>
        <p:nvSpPr>
          <p:cNvPr id="23" name="TextBox 22">
            <a:extLst>
              <a:ext uri="{FF2B5EF4-FFF2-40B4-BE49-F238E27FC236}">
                <a16:creationId xmlns:a16="http://schemas.microsoft.com/office/drawing/2014/main" id="{0E18EFCC-0D7B-D0EB-68BB-76959853D5AC}"/>
              </a:ext>
            </a:extLst>
          </p:cNvPr>
          <p:cNvSpPr txBox="1"/>
          <p:nvPr/>
        </p:nvSpPr>
        <p:spPr>
          <a:xfrm>
            <a:off x="8203328" y="1759717"/>
            <a:ext cx="1236236" cy="369332"/>
          </a:xfrm>
          <a:prstGeom prst="rect">
            <a:avLst/>
          </a:prstGeom>
          <a:noFill/>
        </p:spPr>
        <p:txBody>
          <a:bodyPr wrap="none" rtlCol="0">
            <a:spAutoFit/>
          </a:bodyPr>
          <a:lstStyle/>
          <a:p>
            <a:r>
              <a:rPr lang="en-US" dirty="0"/>
              <a:t>Ashley Rd</a:t>
            </a:r>
          </a:p>
        </p:txBody>
      </p:sp>
    </p:spTree>
    <p:extLst>
      <p:ext uri="{BB962C8B-B14F-4D97-AF65-F5344CB8AC3E}">
        <p14:creationId xmlns:p14="http://schemas.microsoft.com/office/powerpoint/2010/main" val="866689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8F3BB34-49EE-C289-AC25-3E4E7C5E9171}"/>
              </a:ext>
            </a:extLst>
          </p:cNvPr>
          <p:cNvSpPr/>
          <p:nvPr/>
        </p:nvSpPr>
        <p:spPr>
          <a:xfrm>
            <a:off x="1095375" y="1522654"/>
            <a:ext cx="10001250" cy="4420946"/>
          </a:xfrm>
          <a:prstGeom prst="rect">
            <a:avLst/>
          </a:prstGeom>
          <a:solidFill>
            <a:schemeClr val="bg1">
              <a:lumMod val="9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b="1" dirty="0">
                <a:solidFill>
                  <a:schemeClr val="tx1"/>
                </a:solidFill>
              </a:rPr>
              <a:t>Traffic Demand</a:t>
            </a:r>
          </a:p>
          <a:p>
            <a:r>
              <a:rPr lang="en-US" b="1" dirty="0">
                <a:solidFill>
                  <a:schemeClr val="tx1"/>
                </a:solidFill>
              </a:rPr>
              <a:t>Flow Rates (vph)</a:t>
            </a:r>
          </a:p>
        </p:txBody>
      </p:sp>
      <p:sp>
        <p:nvSpPr>
          <p:cNvPr id="4" name="Slide Number Placeholder 3">
            <a:extLst>
              <a:ext uri="{FF2B5EF4-FFF2-40B4-BE49-F238E27FC236}">
                <a16:creationId xmlns:a16="http://schemas.microsoft.com/office/drawing/2014/main" id="{888534EF-6FB7-031A-9D5A-CE2C08B87F8F}"/>
              </a:ext>
            </a:extLst>
          </p:cNvPr>
          <p:cNvSpPr>
            <a:spLocks noGrp="1"/>
          </p:cNvSpPr>
          <p:nvPr>
            <p:ph type="sldNum" sz="quarter" idx="12"/>
          </p:nvPr>
        </p:nvSpPr>
        <p:spPr/>
        <p:txBody>
          <a:bodyPr/>
          <a:lstStyle/>
          <a:p>
            <a:fld id="{ED38ACD4-9D65-409A-83FD-B2D9369F1EFD}" type="slidenum">
              <a:rPr lang="en-US" smtClean="0"/>
              <a:t>42</a:t>
            </a:fld>
            <a:endParaRPr lang="en-US" dirty="0"/>
          </a:p>
        </p:txBody>
      </p:sp>
      <p:sp>
        <p:nvSpPr>
          <p:cNvPr id="5" name="Title 4">
            <a:extLst>
              <a:ext uri="{FF2B5EF4-FFF2-40B4-BE49-F238E27FC236}">
                <a16:creationId xmlns:a16="http://schemas.microsoft.com/office/drawing/2014/main" id="{8AB8A42A-F3CC-743D-8042-47305C9A2950}"/>
              </a:ext>
            </a:extLst>
          </p:cNvPr>
          <p:cNvSpPr>
            <a:spLocks noGrp="1"/>
          </p:cNvSpPr>
          <p:nvPr>
            <p:ph type="title"/>
          </p:nvPr>
        </p:nvSpPr>
        <p:spPr/>
        <p:txBody>
          <a:bodyPr/>
          <a:lstStyle/>
          <a:p>
            <a:r>
              <a:rPr lang="en-US" dirty="0"/>
              <a:t>Freedom Dr, Charlotte, NC</a:t>
            </a:r>
          </a:p>
        </p:txBody>
      </p:sp>
      <p:sp>
        <p:nvSpPr>
          <p:cNvPr id="6" name="Text Placeholder 5">
            <a:extLst>
              <a:ext uri="{FF2B5EF4-FFF2-40B4-BE49-F238E27FC236}">
                <a16:creationId xmlns:a16="http://schemas.microsoft.com/office/drawing/2014/main" id="{8062838C-B9BC-8E7D-70A6-CF5015FD48AF}"/>
              </a:ext>
            </a:extLst>
          </p:cNvPr>
          <p:cNvSpPr>
            <a:spLocks noGrp="1"/>
          </p:cNvSpPr>
          <p:nvPr>
            <p:ph type="body" sz="quarter" idx="14"/>
          </p:nvPr>
        </p:nvSpPr>
        <p:spPr/>
        <p:txBody>
          <a:bodyPr/>
          <a:lstStyle/>
          <a:p>
            <a:r>
              <a:rPr lang="en-US" dirty="0"/>
              <a:t>Case Study #2</a:t>
            </a:r>
          </a:p>
          <a:p>
            <a:endParaRPr lang="en-US" dirty="0"/>
          </a:p>
        </p:txBody>
      </p:sp>
      <p:sp>
        <p:nvSpPr>
          <p:cNvPr id="7" name="Text Placeholder 6">
            <a:extLst>
              <a:ext uri="{FF2B5EF4-FFF2-40B4-BE49-F238E27FC236}">
                <a16:creationId xmlns:a16="http://schemas.microsoft.com/office/drawing/2014/main" id="{59E500D8-2FA3-03AB-A2E1-7E4F66546124}"/>
              </a:ext>
            </a:extLst>
          </p:cNvPr>
          <p:cNvSpPr>
            <a:spLocks noGrp="1"/>
          </p:cNvSpPr>
          <p:nvPr>
            <p:ph type="body" sz="quarter" idx="16"/>
          </p:nvPr>
        </p:nvSpPr>
        <p:spPr/>
        <p:txBody>
          <a:bodyPr/>
          <a:lstStyle/>
          <a:p>
            <a:endParaRPr lang="en-US" dirty="0"/>
          </a:p>
        </p:txBody>
      </p:sp>
      <p:sp>
        <p:nvSpPr>
          <p:cNvPr id="19" name="TextBox 18">
            <a:extLst>
              <a:ext uri="{FF2B5EF4-FFF2-40B4-BE49-F238E27FC236}">
                <a16:creationId xmlns:a16="http://schemas.microsoft.com/office/drawing/2014/main" id="{B4B3B3F5-CC3D-516B-B751-5A4972AFFE8B}"/>
              </a:ext>
            </a:extLst>
          </p:cNvPr>
          <p:cNvSpPr txBox="1"/>
          <p:nvPr/>
        </p:nvSpPr>
        <p:spPr>
          <a:xfrm>
            <a:off x="1657350" y="3228975"/>
            <a:ext cx="184731" cy="369332"/>
          </a:xfrm>
          <a:prstGeom prst="rect">
            <a:avLst/>
          </a:prstGeom>
          <a:noFill/>
        </p:spPr>
        <p:txBody>
          <a:bodyPr wrap="none" rtlCol="0">
            <a:spAutoFit/>
          </a:bodyPr>
          <a:lstStyle/>
          <a:p>
            <a:endParaRPr lang="en-US" dirty="0"/>
          </a:p>
        </p:txBody>
      </p:sp>
      <p:sp>
        <p:nvSpPr>
          <p:cNvPr id="22" name="TextBox 21">
            <a:extLst>
              <a:ext uri="{FF2B5EF4-FFF2-40B4-BE49-F238E27FC236}">
                <a16:creationId xmlns:a16="http://schemas.microsoft.com/office/drawing/2014/main" id="{4162A114-0C3C-41C8-FE11-C766A06CCF96}"/>
              </a:ext>
            </a:extLst>
          </p:cNvPr>
          <p:cNvSpPr txBox="1"/>
          <p:nvPr/>
        </p:nvSpPr>
        <p:spPr>
          <a:xfrm>
            <a:off x="4219245" y="1759717"/>
            <a:ext cx="2467342" cy="369332"/>
          </a:xfrm>
          <a:prstGeom prst="rect">
            <a:avLst/>
          </a:prstGeom>
          <a:noFill/>
        </p:spPr>
        <p:txBody>
          <a:bodyPr wrap="none" rtlCol="0">
            <a:spAutoFit/>
          </a:bodyPr>
          <a:lstStyle/>
          <a:p>
            <a:r>
              <a:rPr lang="en-US" dirty="0"/>
              <a:t>I-85 SPUI Interchange</a:t>
            </a:r>
          </a:p>
        </p:txBody>
      </p:sp>
      <p:sp>
        <p:nvSpPr>
          <p:cNvPr id="23" name="TextBox 22">
            <a:extLst>
              <a:ext uri="{FF2B5EF4-FFF2-40B4-BE49-F238E27FC236}">
                <a16:creationId xmlns:a16="http://schemas.microsoft.com/office/drawing/2014/main" id="{0E18EFCC-0D7B-D0EB-68BB-76959853D5AC}"/>
              </a:ext>
            </a:extLst>
          </p:cNvPr>
          <p:cNvSpPr txBox="1"/>
          <p:nvPr/>
        </p:nvSpPr>
        <p:spPr>
          <a:xfrm>
            <a:off x="8203328" y="1759717"/>
            <a:ext cx="1236236" cy="369332"/>
          </a:xfrm>
          <a:prstGeom prst="rect">
            <a:avLst/>
          </a:prstGeom>
          <a:noFill/>
        </p:spPr>
        <p:txBody>
          <a:bodyPr wrap="none" rtlCol="0">
            <a:spAutoFit/>
          </a:bodyPr>
          <a:lstStyle/>
          <a:p>
            <a:r>
              <a:rPr lang="en-US" dirty="0"/>
              <a:t>Ashley Rd</a:t>
            </a:r>
          </a:p>
        </p:txBody>
      </p:sp>
      <p:pic>
        <p:nvPicPr>
          <p:cNvPr id="11" name="Picture 10">
            <a:extLst>
              <a:ext uri="{FF2B5EF4-FFF2-40B4-BE49-F238E27FC236}">
                <a16:creationId xmlns:a16="http://schemas.microsoft.com/office/drawing/2014/main" id="{B1AF67BA-F5B2-CFBD-433D-979974723CD6}"/>
              </a:ext>
            </a:extLst>
          </p:cNvPr>
          <p:cNvPicPr>
            <a:picLocks noChangeAspect="1"/>
          </p:cNvPicPr>
          <p:nvPr/>
        </p:nvPicPr>
        <p:blipFill>
          <a:blip r:embed="rId2"/>
          <a:stretch>
            <a:fillRect/>
          </a:stretch>
        </p:blipFill>
        <p:spPr>
          <a:xfrm>
            <a:off x="3936404" y="2443234"/>
            <a:ext cx="3033023" cy="2979678"/>
          </a:xfrm>
          <a:prstGeom prst="rect">
            <a:avLst/>
          </a:prstGeom>
        </p:spPr>
      </p:pic>
      <p:pic>
        <p:nvPicPr>
          <p:cNvPr id="15" name="Picture 14">
            <a:extLst>
              <a:ext uri="{FF2B5EF4-FFF2-40B4-BE49-F238E27FC236}">
                <a16:creationId xmlns:a16="http://schemas.microsoft.com/office/drawing/2014/main" id="{445ACB87-E367-1427-147E-9B7D02EBDFC7}"/>
              </a:ext>
            </a:extLst>
          </p:cNvPr>
          <p:cNvPicPr>
            <a:picLocks noChangeAspect="1"/>
          </p:cNvPicPr>
          <p:nvPr/>
        </p:nvPicPr>
        <p:blipFill>
          <a:blip r:embed="rId3"/>
          <a:stretch>
            <a:fillRect/>
          </a:stretch>
        </p:blipFill>
        <p:spPr>
          <a:xfrm>
            <a:off x="7367240" y="2443234"/>
            <a:ext cx="3055885" cy="2880610"/>
          </a:xfrm>
          <a:prstGeom prst="rect">
            <a:avLst/>
          </a:prstGeom>
        </p:spPr>
      </p:pic>
    </p:spTree>
    <p:extLst>
      <p:ext uri="{BB962C8B-B14F-4D97-AF65-F5344CB8AC3E}">
        <p14:creationId xmlns:p14="http://schemas.microsoft.com/office/powerpoint/2010/main" val="3966589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09C9DF-3C92-4231-8659-C07C9710599F}"/>
              </a:ext>
            </a:extLst>
          </p:cNvPr>
          <p:cNvSpPr>
            <a:spLocks noGrp="1"/>
          </p:cNvSpPr>
          <p:nvPr>
            <p:ph idx="1"/>
          </p:nvPr>
        </p:nvSpPr>
        <p:spPr>
          <a:xfrm>
            <a:off x="893601" y="1825625"/>
            <a:ext cx="5135723" cy="3872810"/>
          </a:xfrm>
        </p:spPr>
        <p:txBody>
          <a:bodyPr>
            <a:normAutofit/>
          </a:bodyPr>
          <a:lstStyle/>
          <a:p>
            <a:pPr marL="285750" indent="-285750">
              <a:buFont typeface="Arial" panose="020B0604020202020204" pitchFamily="34" charset="0"/>
              <a:buChar char="•"/>
            </a:pPr>
            <a:r>
              <a:rPr lang="en-US" dirty="0"/>
              <a:t>The arterial weaving maneuver is present in the EB direction. </a:t>
            </a:r>
          </a:p>
          <a:p>
            <a:pPr marL="285750" indent="-285750">
              <a:buFont typeface="Arial" panose="020B0604020202020204" pitchFamily="34" charset="0"/>
              <a:buChar char="•"/>
            </a:pPr>
            <a:r>
              <a:rPr lang="en-US" dirty="0"/>
              <a:t>A Turbulence Index of 233 (veh/hr)^2/ft </a:t>
            </a:r>
            <a:r>
              <a:rPr lang="en-US"/>
              <a:t>is achieved.</a:t>
            </a:r>
            <a:endParaRPr lang="en-US" dirty="0"/>
          </a:p>
          <a:p>
            <a:pPr marL="285750" indent="-285750">
              <a:buFont typeface="Arial" panose="020B0604020202020204" pitchFamily="34" charset="0"/>
              <a:buChar char="•"/>
            </a:pPr>
            <a:r>
              <a:rPr lang="en-US" dirty="0"/>
              <a:t>As such, the delay due to weaving is estimated to be 11 seconds and added to the running time.</a:t>
            </a:r>
          </a:p>
          <a:p>
            <a:pPr marL="285750" indent="-285750">
              <a:buFont typeface="Arial" panose="020B0604020202020204" pitchFamily="34" charset="0"/>
              <a:buChar char="•"/>
            </a:pPr>
            <a:r>
              <a:rPr lang="en-US" dirty="0"/>
              <a:t>Accounting for the impact of arterial weave maneuvers changes the LOS from </a:t>
            </a:r>
            <a:r>
              <a:rPr lang="en-US" b="1" dirty="0"/>
              <a:t>B to D.</a:t>
            </a:r>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88534EF-6FB7-031A-9D5A-CE2C08B87F8F}"/>
              </a:ext>
            </a:extLst>
          </p:cNvPr>
          <p:cNvSpPr>
            <a:spLocks noGrp="1"/>
          </p:cNvSpPr>
          <p:nvPr>
            <p:ph type="sldNum" sz="quarter" idx="12"/>
          </p:nvPr>
        </p:nvSpPr>
        <p:spPr/>
        <p:txBody>
          <a:bodyPr/>
          <a:lstStyle/>
          <a:p>
            <a:fld id="{ED38ACD4-9D65-409A-83FD-B2D9369F1EFD}" type="slidenum">
              <a:rPr lang="en-US" smtClean="0"/>
              <a:t>43</a:t>
            </a:fld>
            <a:endParaRPr lang="en-US" dirty="0"/>
          </a:p>
        </p:txBody>
      </p:sp>
      <p:sp>
        <p:nvSpPr>
          <p:cNvPr id="5" name="Title 4">
            <a:extLst>
              <a:ext uri="{FF2B5EF4-FFF2-40B4-BE49-F238E27FC236}">
                <a16:creationId xmlns:a16="http://schemas.microsoft.com/office/drawing/2014/main" id="{8AB8A42A-F3CC-743D-8042-47305C9A2950}"/>
              </a:ext>
            </a:extLst>
          </p:cNvPr>
          <p:cNvSpPr>
            <a:spLocks noGrp="1"/>
          </p:cNvSpPr>
          <p:nvPr>
            <p:ph type="title"/>
          </p:nvPr>
        </p:nvSpPr>
        <p:spPr/>
        <p:txBody>
          <a:bodyPr/>
          <a:lstStyle/>
          <a:p>
            <a:r>
              <a:rPr lang="en-US" dirty="0"/>
              <a:t>Old Settlers Blvd, Round Rock, TX</a:t>
            </a:r>
          </a:p>
        </p:txBody>
      </p:sp>
      <p:sp>
        <p:nvSpPr>
          <p:cNvPr id="6" name="Text Placeholder 5">
            <a:extLst>
              <a:ext uri="{FF2B5EF4-FFF2-40B4-BE49-F238E27FC236}">
                <a16:creationId xmlns:a16="http://schemas.microsoft.com/office/drawing/2014/main" id="{8062838C-B9BC-8E7D-70A6-CF5015FD48AF}"/>
              </a:ext>
            </a:extLst>
          </p:cNvPr>
          <p:cNvSpPr>
            <a:spLocks noGrp="1"/>
          </p:cNvSpPr>
          <p:nvPr>
            <p:ph type="body" sz="quarter" idx="14"/>
          </p:nvPr>
        </p:nvSpPr>
        <p:spPr/>
        <p:txBody>
          <a:bodyPr/>
          <a:lstStyle/>
          <a:p>
            <a:r>
              <a:rPr lang="en-US" dirty="0"/>
              <a:t>Case Study #2</a:t>
            </a:r>
          </a:p>
          <a:p>
            <a:endParaRPr lang="en-US" dirty="0"/>
          </a:p>
        </p:txBody>
      </p:sp>
      <p:sp>
        <p:nvSpPr>
          <p:cNvPr id="7" name="Text Placeholder 6">
            <a:extLst>
              <a:ext uri="{FF2B5EF4-FFF2-40B4-BE49-F238E27FC236}">
                <a16:creationId xmlns:a16="http://schemas.microsoft.com/office/drawing/2014/main" id="{59E500D8-2FA3-03AB-A2E1-7E4F66546124}"/>
              </a:ext>
            </a:extLst>
          </p:cNvPr>
          <p:cNvSpPr>
            <a:spLocks noGrp="1"/>
          </p:cNvSpPr>
          <p:nvPr>
            <p:ph type="body" sz="quarter" idx="16"/>
          </p:nvPr>
        </p:nvSpPr>
        <p:spPr/>
        <p:txBody>
          <a:bodyPr/>
          <a:lstStyle/>
          <a:p>
            <a:endParaRPr lang="en-US" dirty="0"/>
          </a:p>
        </p:txBody>
      </p:sp>
      <p:graphicFrame>
        <p:nvGraphicFramePr>
          <p:cNvPr id="8" name="Table 7">
            <a:extLst>
              <a:ext uri="{FF2B5EF4-FFF2-40B4-BE49-F238E27FC236}">
                <a16:creationId xmlns:a16="http://schemas.microsoft.com/office/drawing/2014/main" id="{C83B9DC8-3485-6A54-E5FC-491CF2437EF6}"/>
              </a:ext>
            </a:extLst>
          </p:cNvPr>
          <p:cNvGraphicFramePr>
            <a:graphicFrameLocks noGrp="1"/>
          </p:cNvGraphicFramePr>
          <p:nvPr>
            <p:extLst>
              <p:ext uri="{D42A27DB-BD31-4B8C-83A1-F6EECF244321}">
                <p14:modId xmlns:p14="http://schemas.microsoft.com/office/powerpoint/2010/main" val="2372606743"/>
              </p:ext>
            </p:extLst>
          </p:nvPr>
        </p:nvGraphicFramePr>
        <p:xfrm>
          <a:off x="6448304" y="2265015"/>
          <a:ext cx="5135724" cy="2994029"/>
        </p:xfrm>
        <a:graphic>
          <a:graphicData uri="http://schemas.openxmlformats.org/drawingml/2006/table">
            <a:tbl>
              <a:tblPr>
                <a:tableStyleId>{5C22544A-7EE6-4342-B048-85BDC9FD1C3A}</a:tableStyleId>
              </a:tblPr>
              <a:tblGrid>
                <a:gridCol w="2006770">
                  <a:extLst>
                    <a:ext uri="{9D8B030D-6E8A-4147-A177-3AD203B41FA5}">
                      <a16:colId xmlns:a16="http://schemas.microsoft.com/office/drawing/2014/main" val="549021564"/>
                    </a:ext>
                  </a:extLst>
                </a:gridCol>
                <a:gridCol w="1564477">
                  <a:extLst>
                    <a:ext uri="{9D8B030D-6E8A-4147-A177-3AD203B41FA5}">
                      <a16:colId xmlns:a16="http://schemas.microsoft.com/office/drawing/2014/main" val="3085462317"/>
                    </a:ext>
                  </a:extLst>
                </a:gridCol>
                <a:gridCol w="1564477">
                  <a:extLst>
                    <a:ext uri="{9D8B030D-6E8A-4147-A177-3AD203B41FA5}">
                      <a16:colId xmlns:a16="http://schemas.microsoft.com/office/drawing/2014/main" val="2219338050"/>
                    </a:ext>
                  </a:extLst>
                </a:gridCol>
              </a:tblGrid>
              <a:tr h="690929">
                <a:tc>
                  <a:txBody>
                    <a:bodyPr/>
                    <a:lstStyle/>
                    <a:p>
                      <a:pPr algn="l" fontAlgn="b"/>
                      <a:r>
                        <a:rPr lang="en-US" sz="1100" b="1" u="none" strike="noStrike" dirty="0">
                          <a:effectLst/>
                        </a:rPr>
                        <a:t>Key Urban Streets MOEs for WB Direction</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b="1" u="none" strike="noStrike" dirty="0">
                          <a:effectLst/>
                        </a:rPr>
                        <a:t>Considering Delay due to Arterial Weave</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b="1" u="none" strike="noStrike" dirty="0">
                          <a:effectLst/>
                        </a:rPr>
                        <a:t>Without Considering Delay due to Arterial Weave</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85499623"/>
                  </a:ext>
                </a:extLst>
              </a:tr>
              <a:tr h="230310">
                <a:tc>
                  <a:txBody>
                    <a:bodyPr/>
                    <a:lstStyle/>
                    <a:p>
                      <a:pPr algn="l" fontAlgn="b"/>
                      <a:r>
                        <a:rPr lang="en-US" sz="1100" b="1" u="none" strike="noStrike" dirty="0">
                          <a:effectLst/>
                        </a:rPr>
                        <a:t>Base Free-Flow Speed, mph</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43.60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43.60</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54498569"/>
                  </a:ext>
                </a:extLst>
              </a:tr>
              <a:tr h="230310">
                <a:tc>
                  <a:txBody>
                    <a:bodyPr/>
                    <a:lstStyle/>
                    <a:p>
                      <a:pPr algn="l" fontAlgn="b"/>
                      <a:r>
                        <a:rPr lang="en-US" sz="1100" b="1" u="none" strike="noStrike" dirty="0">
                          <a:effectLst/>
                        </a:rPr>
                        <a:t>Running Time, s</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31.41</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19.73</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84701408"/>
                  </a:ext>
                </a:extLst>
              </a:tr>
              <a:tr h="230310">
                <a:tc>
                  <a:txBody>
                    <a:bodyPr/>
                    <a:lstStyle/>
                    <a:p>
                      <a:pPr algn="l" fontAlgn="b"/>
                      <a:r>
                        <a:rPr lang="en-US" sz="1100" b="1" u="none" strike="noStrike" dirty="0">
                          <a:effectLst/>
                        </a:rPr>
                        <a:t>Running Speed, mph</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26.05</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41.46</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31571796"/>
                  </a:ext>
                </a:extLst>
              </a:tr>
              <a:tr h="230310">
                <a:tc>
                  <a:txBody>
                    <a:bodyPr/>
                    <a:lstStyle/>
                    <a:p>
                      <a:pPr algn="l" fontAlgn="b"/>
                      <a:r>
                        <a:rPr lang="en-US" sz="1100" b="1" u="none" strike="noStrike" dirty="0">
                          <a:effectLst/>
                        </a:rPr>
                        <a:t>Through Delay, s/veh</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4.569</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7.118</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55984912"/>
                  </a:ext>
                </a:extLst>
              </a:tr>
              <a:tr h="230310">
                <a:tc>
                  <a:txBody>
                    <a:bodyPr/>
                    <a:lstStyle/>
                    <a:p>
                      <a:pPr algn="l" fontAlgn="b"/>
                      <a:r>
                        <a:rPr lang="en-US" sz="1100" b="1" u="none" strike="noStrike" dirty="0">
                          <a:effectLst/>
                        </a:rPr>
                        <a:t>Travel Speed, mph</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22.74</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30.47</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91042783"/>
                  </a:ext>
                </a:extLst>
              </a:tr>
              <a:tr h="230310">
                <a:tc>
                  <a:txBody>
                    <a:bodyPr/>
                    <a:lstStyle/>
                    <a:p>
                      <a:pPr algn="l" fontAlgn="b"/>
                      <a:r>
                        <a:rPr lang="en-US" sz="1100" b="1" u="none" strike="noStrike" dirty="0">
                          <a:effectLst/>
                        </a:rPr>
                        <a:t>Stop Rate, stops/veh</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0.000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0.000</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9839435"/>
                  </a:ext>
                </a:extLst>
              </a:tr>
              <a:tr h="230310">
                <a:tc>
                  <a:txBody>
                    <a:bodyPr/>
                    <a:lstStyle/>
                    <a:p>
                      <a:pPr algn="l" fontAlgn="b"/>
                      <a:r>
                        <a:rPr lang="en-US" sz="1100" b="1" u="none" strike="noStrike" dirty="0">
                          <a:effectLst/>
                        </a:rPr>
                        <a:t>Spatial Stop Rate, stops/mi</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0.00</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0.00</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49964452"/>
                  </a:ext>
                </a:extLst>
              </a:tr>
              <a:tr h="230310">
                <a:tc>
                  <a:txBody>
                    <a:bodyPr/>
                    <a:lstStyle/>
                    <a:p>
                      <a:pPr algn="l" fontAlgn="b"/>
                      <a:r>
                        <a:rPr lang="en-US" sz="1100" b="1" u="none" strike="noStrike" dirty="0">
                          <a:effectLst/>
                        </a:rPr>
                        <a:t>LOS</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D</a:t>
                      </a:r>
                      <a:endParaRPr lang="en-US" sz="1100" b="0" i="0" u="none" strike="noStrike" dirty="0">
                        <a:solidFill>
                          <a:srgbClr val="000000"/>
                        </a:solidFill>
                        <a:effectLst/>
                        <a:latin typeface="Calibri" panose="020F0502020204030204" pitchFamily="34" charset="0"/>
                      </a:endParaRPr>
                    </a:p>
                  </a:txBody>
                  <a:tcPr marL="9525" marR="9525" marT="9525" marB="0" anchor="ctr">
                    <a:solidFill>
                      <a:srgbClr val="FFC000"/>
                    </a:solidFill>
                  </a:tcPr>
                </a:tc>
                <a:tc>
                  <a:txBody>
                    <a:bodyPr/>
                    <a:lstStyle/>
                    <a:p>
                      <a:pPr algn="ctr" fontAlgn="b"/>
                      <a:r>
                        <a:rPr lang="en-US" sz="1100" u="none" strike="noStrike" dirty="0">
                          <a:effectLst/>
                        </a:rPr>
                        <a:t>B</a:t>
                      </a:r>
                      <a:endParaRPr lang="en-US" sz="1100" b="0" i="0" u="none" strike="noStrike" dirty="0">
                        <a:solidFill>
                          <a:srgbClr val="000000"/>
                        </a:solidFill>
                        <a:effectLst/>
                        <a:latin typeface="Calibri" panose="020F0502020204030204" pitchFamily="34" charset="0"/>
                      </a:endParaRPr>
                    </a:p>
                  </a:txBody>
                  <a:tcPr marL="9525" marR="9525" marT="9525" marB="0" anchor="ctr">
                    <a:solidFill>
                      <a:srgbClr val="FFC000"/>
                    </a:solidFill>
                  </a:tcPr>
                </a:tc>
                <a:extLst>
                  <a:ext uri="{0D108BD9-81ED-4DB2-BD59-A6C34878D82A}">
                    <a16:rowId xmlns:a16="http://schemas.microsoft.com/office/drawing/2014/main" val="943233136"/>
                  </a:ext>
                </a:extLst>
              </a:tr>
              <a:tr h="230310">
                <a:tc>
                  <a:txBody>
                    <a:bodyPr/>
                    <a:lstStyle/>
                    <a:p>
                      <a:pPr algn="l" fontAlgn="b"/>
                      <a:r>
                        <a:rPr lang="en-US" sz="1100" b="1" u="none" strike="noStrike" dirty="0">
                          <a:effectLst/>
                        </a:rPr>
                        <a:t>***NCHRP 15-66: TI</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233.23</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26953593"/>
                  </a:ext>
                </a:extLst>
              </a:tr>
              <a:tr h="230310">
                <a:tc>
                  <a:txBody>
                    <a:bodyPr/>
                    <a:lstStyle/>
                    <a:p>
                      <a:pPr algn="l" fontAlgn="b"/>
                      <a:r>
                        <a:rPr lang="en-US" sz="1100" b="1" u="none" strike="noStrike" dirty="0">
                          <a:effectLst/>
                        </a:rPr>
                        <a:t>***NCHRP 15-66: d_wv, sec</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11.67</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NA</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39595925"/>
                  </a:ext>
                </a:extLst>
              </a:tr>
            </a:tbl>
          </a:graphicData>
        </a:graphic>
      </p:graphicFrame>
    </p:spTree>
    <p:extLst>
      <p:ext uri="{BB962C8B-B14F-4D97-AF65-F5344CB8AC3E}">
        <p14:creationId xmlns:p14="http://schemas.microsoft.com/office/powerpoint/2010/main" val="2792652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70328BD-9710-FC67-3936-30727C794425}"/>
              </a:ext>
            </a:extLst>
          </p:cNvPr>
          <p:cNvSpPr>
            <a:spLocks noGrp="1"/>
          </p:cNvSpPr>
          <p:nvPr>
            <p:ph type="pic" sz="quarter" idx="15"/>
          </p:nvPr>
        </p:nvSpPr>
        <p:spPr/>
        <p:txBody>
          <a:bodyPr/>
          <a:lstStyle/>
          <a:p>
            <a:endParaRPr lang="en-US"/>
          </a:p>
        </p:txBody>
      </p:sp>
      <p:sp>
        <p:nvSpPr>
          <p:cNvPr id="8" name="Title 7">
            <a:extLst>
              <a:ext uri="{FF2B5EF4-FFF2-40B4-BE49-F238E27FC236}">
                <a16:creationId xmlns:a16="http://schemas.microsoft.com/office/drawing/2014/main" id="{1524DB69-35BF-EC3B-61BB-5F2F6DF3982A}"/>
              </a:ext>
            </a:extLst>
          </p:cNvPr>
          <p:cNvSpPr>
            <a:spLocks noGrp="1"/>
          </p:cNvSpPr>
          <p:nvPr>
            <p:ph type="title"/>
          </p:nvPr>
        </p:nvSpPr>
        <p:spPr/>
        <p:txBody>
          <a:bodyPr/>
          <a:lstStyle/>
          <a:p>
            <a:r>
              <a:rPr lang="en-US" dirty="0"/>
              <a:t>Safety Analysis of Arterial Weaving Segments</a:t>
            </a:r>
          </a:p>
        </p:txBody>
      </p:sp>
      <p:sp>
        <p:nvSpPr>
          <p:cNvPr id="3" name="Footer Placeholder 2">
            <a:extLst>
              <a:ext uri="{FF2B5EF4-FFF2-40B4-BE49-F238E27FC236}">
                <a16:creationId xmlns:a16="http://schemas.microsoft.com/office/drawing/2014/main" id="{81B5C97B-E03F-E01F-B9F7-CDD27F3097F9}"/>
              </a:ext>
            </a:extLst>
          </p:cNvPr>
          <p:cNvSpPr>
            <a:spLocks noGrp="1"/>
          </p:cNvSpPr>
          <p:nvPr>
            <p:ph type="ftr" sz="quarter" idx="4294967295"/>
          </p:nvPr>
        </p:nvSpPr>
        <p:spPr>
          <a:xfrm>
            <a:off x="8413750" y="6389688"/>
            <a:ext cx="3778250" cy="365125"/>
          </a:xfrm>
        </p:spPr>
        <p:txBody>
          <a:bodyPr/>
          <a:lstStyle/>
          <a:p>
            <a:r>
              <a:rPr lang="en-US"/>
              <a:t>Copyright © University of Florida</a:t>
            </a:r>
            <a:endParaRPr lang="en-US" dirty="0"/>
          </a:p>
        </p:txBody>
      </p:sp>
      <p:sp>
        <p:nvSpPr>
          <p:cNvPr id="4" name="Slide Number Placeholder 3">
            <a:extLst>
              <a:ext uri="{FF2B5EF4-FFF2-40B4-BE49-F238E27FC236}">
                <a16:creationId xmlns:a16="http://schemas.microsoft.com/office/drawing/2014/main" id="{E6545683-731A-6A7F-93C5-E051F88E5C27}"/>
              </a:ext>
            </a:extLst>
          </p:cNvPr>
          <p:cNvSpPr>
            <a:spLocks noGrp="1"/>
          </p:cNvSpPr>
          <p:nvPr>
            <p:ph type="sldNum" sz="quarter" idx="4294967295"/>
          </p:nvPr>
        </p:nvSpPr>
        <p:spPr>
          <a:xfrm>
            <a:off x="11591925" y="6389688"/>
            <a:ext cx="600075" cy="365125"/>
          </a:xfrm>
        </p:spPr>
        <p:txBody>
          <a:bodyPr/>
          <a:lstStyle/>
          <a:p>
            <a:fld id="{ED38ACD4-9D65-409A-83FD-B2D9369F1EFD}" type="slidenum">
              <a:rPr lang="en-US" smtClean="0"/>
              <a:t>44</a:t>
            </a:fld>
            <a:endParaRPr lang="en-US" dirty="0"/>
          </a:p>
        </p:txBody>
      </p:sp>
      <p:pic>
        <p:nvPicPr>
          <p:cNvPr id="10" name="Picture Placeholder 4" descr="A picture containing building, outdoor, sky, street">
            <a:extLst>
              <a:ext uri="{FF2B5EF4-FFF2-40B4-BE49-F238E27FC236}">
                <a16:creationId xmlns:a16="http://schemas.microsoft.com/office/drawing/2014/main" id="{42C9F04A-4E0B-F0F5-594D-6BE86A9C9129}"/>
              </a:ext>
            </a:extLst>
          </p:cNvPr>
          <p:cNvPicPr>
            <a:picLocks noChangeAspect="1"/>
          </p:cNvPicPr>
          <p:nvPr/>
        </p:nvPicPr>
        <p:blipFill>
          <a:blip r:embed="rId2" cstate="print">
            <a:extLst>
              <a:ext uri="{28A0092B-C50C-407E-A947-70E740481C1C}">
                <a14:useLocalDpi xmlns:a14="http://schemas.microsoft.com/office/drawing/2010/main" val="0"/>
              </a:ext>
            </a:extLst>
          </a:blip>
          <a:srcRect l="30441" r="30441"/>
          <a:stretch>
            <a:fillRect/>
          </a:stretch>
        </p:blipFill>
        <p:spPr>
          <a:xfrm>
            <a:off x="5918683" y="0"/>
            <a:ext cx="6273317" cy="6862763"/>
          </a:xfrm>
          <a:custGeom>
            <a:avLst/>
            <a:gdLst>
              <a:gd name="connsiteX0" fmla="*/ 0 w 5091693"/>
              <a:gd name="connsiteY0" fmla="*/ 0 h 6862763"/>
              <a:gd name="connsiteX1" fmla="*/ 5091693 w 5091693"/>
              <a:gd name="connsiteY1" fmla="*/ 0 h 6862763"/>
              <a:gd name="connsiteX2" fmla="*/ 5091693 w 5091693"/>
              <a:gd name="connsiteY2" fmla="*/ 6862763 h 6862763"/>
              <a:gd name="connsiteX3" fmla="*/ 0 w 5091693"/>
              <a:gd name="connsiteY3" fmla="*/ 6862763 h 6862763"/>
              <a:gd name="connsiteX4" fmla="*/ 0 w 5091693"/>
              <a:gd name="connsiteY4" fmla="*/ 0 h 6862763"/>
              <a:gd name="connsiteX0" fmla="*/ 0 w 6436398"/>
              <a:gd name="connsiteY0" fmla="*/ 0 h 6862763"/>
              <a:gd name="connsiteX1" fmla="*/ 5091693 w 6436398"/>
              <a:gd name="connsiteY1" fmla="*/ 0 h 6862763"/>
              <a:gd name="connsiteX2" fmla="*/ 6436398 w 6436398"/>
              <a:gd name="connsiteY2" fmla="*/ 6862763 h 6862763"/>
              <a:gd name="connsiteX3" fmla="*/ 0 w 6436398"/>
              <a:gd name="connsiteY3" fmla="*/ 6862763 h 6862763"/>
              <a:gd name="connsiteX4" fmla="*/ 0 w 6436398"/>
              <a:gd name="connsiteY4" fmla="*/ 0 h 6862763"/>
              <a:gd name="connsiteX0" fmla="*/ 0 w 6436398"/>
              <a:gd name="connsiteY0" fmla="*/ 0 h 6862763"/>
              <a:gd name="connsiteX1" fmla="*/ 5091693 w 6436398"/>
              <a:gd name="connsiteY1" fmla="*/ 0 h 6862763"/>
              <a:gd name="connsiteX2" fmla="*/ 6436398 w 6436398"/>
              <a:gd name="connsiteY2" fmla="*/ 6862763 h 6862763"/>
              <a:gd name="connsiteX3" fmla="*/ 1376979 w 6436398"/>
              <a:gd name="connsiteY3" fmla="*/ 6862763 h 6862763"/>
              <a:gd name="connsiteX4" fmla="*/ 0 w 6436398"/>
              <a:gd name="connsiteY4" fmla="*/ 0 h 6862763"/>
              <a:gd name="connsiteX0" fmla="*/ 0 w 6436398"/>
              <a:gd name="connsiteY0" fmla="*/ 0 h 6862763"/>
              <a:gd name="connsiteX1" fmla="*/ 5091693 w 6436398"/>
              <a:gd name="connsiteY1" fmla="*/ 0 h 6862763"/>
              <a:gd name="connsiteX2" fmla="*/ 6436398 w 6436398"/>
              <a:gd name="connsiteY2" fmla="*/ 6862763 h 6862763"/>
              <a:gd name="connsiteX3" fmla="*/ 1366222 w 6436398"/>
              <a:gd name="connsiteY3" fmla="*/ 6862763 h 6862763"/>
              <a:gd name="connsiteX4" fmla="*/ 0 w 6436398"/>
              <a:gd name="connsiteY4" fmla="*/ 0 h 6862763"/>
              <a:gd name="connsiteX0" fmla="*/ 0 w 6436398"/>
              <a:gd name="connsiteY0" fmla="*/ 0 h 6862763"/>
              <a:gd name="connsiteX1" fmla="*/ 5151514 w 6436398"/>
              <a:gd name="connsiteY1" fmla="*/ 0 h 6862763"/>
              <a:gd name="connsiteX2" fmla="*/ 6436398 w 6436398"/>
              <a:gd name="connsiteY2" fmla="*/ 6862763 h 6862763"/>
              <a:gd name="connsiteX3" fmla="*/ 1366222 w 6436398"/>
              <a:gd name="connsiteY3" fmla="*/ 6862763 h 6862763"/>
              <a:gd name="connsiteX4" fmla="*/ 0 w 6436398"/>
              <a:gd name="connsiteY4" fmla="*/ 0 h 6862763"/>
              <a:gd name="connsiteX0" fmla="*/ 0 w 6504764"/>
              <a:gd name="connsiteY0" fmla="*/ 0 h 6871308"/>
              <a:gd name="connsiteX1" fmla="*/ 5151514 w 6504764"/>
              <a:gd name="connsiteY1" fmla="*/ 0 h 6871308"/>
              <a:gd name="connsiteX2" fmla="*/ 6504764 w 6504764"/>
              <a:gd name="connsiteY2" fmla="*/ 6871308 h 6871308"/>
              <a:gd name="connsiteX3" fmla="*/ 1366222 w 6504764"/>
              <a:gd name="connsiteY3" fmla="*/ 6862763 h 6871308"/>
              <a:gd name="connsiteX4" fmla="*/ 0 w 6504764"/>
              <a:gd name="connsiteY4" fmla="*/ 0 h 6871308"/>
              <a:gd name="connsiteX0" fmla="*/ 0 w 6504764"/>
              <a:gd name="connsiteY0" fmla="*/ 0 h 6871308"/>
              <a:gd name="connsiteX1" fmla="*/ 5151514 w 6504764"/>
              <a:gd name="connsiteY1" fmla="*/ 0 h 6871308"/>
              <a:gd name="connsiteX2" fmla="*/ 6262164 w 6504764"/>
              <a:gd name="connsiteY2" fmla="*/ 5644987 h 6871308"/>
              <a:gd name="connsiteX3" fmla="*/ 6504764 w 6504764"/>
              <a:gd name="connsiteY3" fmla="*/ 6871308 h 6871308"/>
              <a:gd name="connsiteX4" fmla="*/ 1366222 w 6504764"/>
              <a:gd name="connsiteY4" fmla="*/ 6862763 h 6871308"/>
              <a:gd name="connsiteX5" fmla="*/ 0 w 6504764"/>
              <a:gd name="connsiteY5" fmla="*/ 0 h 6871308"/>
              <a:gd name="connsiteX0" fmla="*/ 0 w 6262164"/>
              <a:gd name="connsiteY0" fmla="*/ 0 h 6862763"/>
              <a:gd name="connsiteX1" fmla="*/ 5151514 w 6262164"/>
              <a:gd name="connsiteY1" fmla="*/ 0 h 6862763"/>
              <a:gd name="connsiteX2" fmla="*/ 6262164 w 6262164"/>
              <a:gd name="connsiteY2" fmla="*/ 5644987 h 6862763"/>
              <a:gd name="connsiteX3" fmla="*/ 6248390 w 6262164"/>
              <a:gd name="connsiteY3" fmla="*/ 6862763 h 6862763"/>
              <a:gd name="connsiteX4" fmla="*/ 1366222 w 6262164"/>
              <a:gd name="connsiteY4" fmla="*/ 6862763 h 6862763"/>
              <a:gd name="connsiteX5" fmla="*/ 0 w 6262164"/>
              <a:gd name="connsiteY5" fmla="*/ 0 h 6862763"/>
              <a:gd name="connsiteX0" fmla="*/ 0 w 6265841"/>
              <a:gd name="connsiteY0" fmla="*/ 0 h 6862763"/>
              <a:gd name="connsiteX1" fmla="*/ 5151514 w 6265841"/>
              <a:gd name="connsiteY1" fmla="*/ 0 h 6862763"/>
              <a:gd name="connsiteX2" fmla="*/ 6262164 w 6265841"/>
              <a:gd name="connsiteY2" fmla="*/ 5644987 h 6862763"/>
              <a:gd name="connsiteX3" fmla="*/ 6265841 w 6265841"/>
              <a:gd name="connsiteY3" fmla="*/ 6862763 h 6862763"/>
              <a:gd name="connsiteX4" fmla="*/ 1366222 w 6265841"/>
              <a:gd name="connsiteY4" fmla="*/ 6862763 h 6862763"/>
              <a:gd name="connsiteX5" fmla="*/ 0 w 6265841"/>
              <a:gd name="connsiteY5" fmla="*/ 0 h 6862763"/>
              <a:gd name="connsiteX0" fmla="*/ 0 w 6265841"/>
              <a:gd name="connsiteY0" fmla="*/ 0 h 6862763"/>
              <a:gd name="connsiteX1" fmla="*/ 5151514 w 6265841"/>
              <a:gd name="connsiteY1" fmla="*/ 0 h 6862763"/>
              <a:gd name="connsiteX2" fmla="*/ 6262164 w 6265841"/>
              <a:gd name="connsiteY2" fmla="*/ 5638007 h 6862763"/>
              <a:gd name="connsiteX3" fmla="*/ 6265841 w 6265841"/>
              <a:gd name="connsiteY3" fmla="*/ 6862763 h 6862763"/>
              <a:gd name="connsiteX4" fmla="*/ 1366222 w 6265841"/>
              <a:gd name="connsiteY4" fmla="*/ 6862763 h 6862763"/>
              <a:gd name="connsiteX5" fmla="*/ 0 w 6265841"/>
              <a:gd name="connsiteY5" fmla="*/ 0 h 6862763"/>
              <a:gd name="connsiteX0" fmla="*/ 0 w 6266030"/>
              <a:gd name="connsiteY0" fmla="*/ 0 h 6862763"/>
              <a:gd name="connsiteX1" fmla="*/ 5151514 w 6266030"/>
              <a:gd name="connsiteY1" fmla="*/ 0 h 6862763"/>
              <a:gd name="connsiteX2" fmla="*/ 6265654 w 6266030"/>
              <a:gd name="connsiteY2" fmla="*/ 5648478 h 6862763"/>
              <a:gd name="connsiteX3" fmla="*/ 6265841 w 6266030"/>
              <a:gd name="connsiteY3" fmla="*/ 6862763 h 6862763"/>
              <a:gd name="connsiteX4" fmla="*/ 1366222 w 6266030"/>
              <a:gd name="connsiteY4" fmla="*/ 6862763 h 6862763"/>
              <a:gd name="connsiteX5" fmla="*/ 0 w 6266030"/>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317" h="6862763">
                <a:moveTo>
                  <a:pt x="0" y="0"/>
                </a:moveTo>
                <a:lnTo>
                  <a:pt x="5151514" y="0"/>
                </a:lnTo>
                <a:cubicBezTo>
                  <a:pt x="5527428" y="1887360"/>
                  <a:pt x="6229806" y="5064707"/>
                  <a:pt x="6273211" y="5327305"/>
                </a:cubicBezTo>
                <a:cubicBezTo>
                  <a:pt x="6274437" y="5733230"/>
                  <a:pt x="6264615" y="6456838"/>
                  <a:pt x="6265841" y="6862763"/>
                </a:cubicBezTo>
                <a:lnTo>
                  <a:pt x="1366222" y="6862763"/>
                </a:lnTo>
                <a:lnTo>
                  <a:pt x="0" y="0"/>
                </a:lnTo>
                <a:close/>
              </a:path>
            </a:pathLst>
          </a:custGeom>
          <a:solidFill>
            <a:srgbClr val="F6F6F6"/>
          </a:solidFill>
        </p:spPr>
      </p:pic>
    </p:spTree>
    <p:extLst>
      <p:ext uri="{BB962C8B-B14F-4D97-AF65-F5344CB8AC3E}">
        <p14:creationId xmlns:p14="http://schemas.microsoft.com/office/powerpoint/2010/main" val="3642435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0616F96-E8CF-29D8-2213-5923A74C25E5}"/>
              </a:ext>
            </a:extLst>
          </p:cNvPr>
          <p:cNvSpPr>
            <a:spLocks noGrp="1"/>
          </p:cNvSpPr>
          <p:nvPr>
            <p:ph idx="1"/>
          </p:nvPr>
        </p:nvSpPr>
        <p:spPr/>
        <p:txBody>
          <a:bodyPr vert="horz" lIns="91440" tIns="45720" rIns="91440" bIns="45720" rtlCol="0" anchor="t">
            <a:normAutofit lnSpcReduction="10000"/>
          </a:bodyPr>
          <a:lstStyle/>
          <a:p>
            <a:pPr marL="285750" lvl="1">
              <a:buFont typeface="Arial" panose="020B0604020202020204" pitchFamily="34" charset="0"/>
              <a:buChar char="•"/>
            </a:pPr>
            <a:r>
              <a:rPr lang="en-US" sz="1700" dirty="0">
                <a:ea typeface="+mn-lt"/>
                <a:cs typeface="+mn-lt"/>
              </a:rPr>
              <a:t>Three types of safety analyses were conducted to identify the safety effects of varying geometric, volume, and traffic conditions in arterial weaving segments: </a:t>
            </a:r>
            <a:endParaRPr lang="en-US" dirty="0">
              <a:cs typeface="Arial"/>
            </a:endParaRPr>
          </a:p>
          <a:p>
            <a:pPr lvl="1">
              <a:buChar char="•"/>
            </a:pPr>
            <a:r>
              <a:rPr lang="en-US" sz="1700" dirty="0">
                <a:ea typeface="+mn-lt"/>
                <a:cs typeface="+mn-lt"/>
              </a:rPr>
              <a:t>Analysis of crash data for field study sites</a:t>
            </a:r>
            <a:endParaRPr lang="en-US" dirty="0">
              <a:ea typeface="+mn-lt"/>
              <a:cs typeface="+mn-lt"/>
            </a:endParaRPr>
          </a:p>
          <a:p>
            <a:pPr lvl="1">
              <a:buChar char="•"/>
            </a:pPr>
            <a:r>
              <a:rPr lang="en-US" sz="1700" dirty="0">
                <a:ea typeface="+mn-lt"/>
                <a:cs typeface="+mn-lt"/>
              </a:rPr>
              <a:t>Analysis of conflict data for field study sites</a:t>
            </a:r>
            <a:endParaRPr lang="en-US" dirty="0">
              <a:ea typeface="+mn-lt"/>
              <a:cs typeface="+mn-lt"/>
            </a:endParaRPr>
          </a:p>
          <a:p>
            <a:pPr lvl="1">
              <a:buChar char="•"/>
            </a:pPr>
            <a:r>
              <a:rPr lang="en-US" sz="1700" dirty="0">
                <a:ea typeface="+mn-lt"/>
                <a:cs typeface="+mn-lt"/>
              </a:rPr>
              <a:t>Analysis of conflict data from a driving simulator</a:t>
            </a:r>
            <a:endParaRPr lang="en-US" dirty="0">
              <a:cs typeface="Arial"/>
            </a:endParaRPr>
          </a:p>
          <a:p>
            <a:pPr lvl="1">
              <a:buFont typeface="Arial" panose="020B0604020202020204" pitchFamily="34" charset="0"/>
              <a:buChar char="•"/>
            </a:pPr>
            <a:endParaRPr lang="en-US" sz="1700" dirty="0">
              <a:ea typeface="+mn-lt"/>
              <a:cs typeface="+mn-lt"/>
            </a:endParaRPr>
          </a:p>
          <a:p>
            <a:pPr marL="228600" lvl="1">
              <a:buFont typeface="Arial" panose="020B0604020202020204" pitchFamily="34" charset="0"/>
              <a:buChar char="•"/>
            </a:pPr>
            <a:r>
              <a:rPr lang="en-US" sz="1700" dirty="0">
                <a:ea typeface="+mn-lt"/>
                <a:cs typeface="+mn-lt"/>
              </a:rPr>
              <a:t>The goal was to:</a:t>
            </a:r>
            <a:endParaRPr lang="en-US" dirty="0">
              <a:ea typeface="+mn-lt"/>
              <a:cs typeface="+mn-lt"/>
            </a:endParaRPr>
          </a:p>
          <a:p>
            <a:pPr lvl="1">
              <a:buFont typeface="Arial" panose="020B0604020202020204" pitchFamily="34" charset="0"/>
              <a:buChar char="•"/>
            </a:pPr>
            <a:r>
              <a:rPr lang="en-US" sz="1700" dirty="0">
                <a:ea typeface="+mn-lt"/>
                <a:cs typeface="+mn-lt"/>
              </a:rPr>
              <a:t>Identify key design and safety issues that could help agencies reduce crashes along arterial weaving segments</a:t>
            </a:r>
            <a:endParaRPr lang="en-US" dirty="0">
              <a:ea typeface="+mn-lt"/>
              <a:cs typeface="+mn-lt"/>
            </a:endParaRPr>
          </a:p>
          <a:p>
            <a:pPr lvl="1">
              <a:buFont typeface="Arial" panose="020B0604020202020204" pitchFamily="34" charset="0"/>
              <a:buChar char="•"/>
            </a:pPr>
            <a:r>
              <a:rPr lang="en-US" sz="1700" dirty="0">
                <a:ea typeface="+mn-lt"/>
                <a:cs typeface="+mn-lt"/>
              </a:rPr>
              <a:t>Identify future research needs to develop methods that predict the safety performance of arterial weaving segments for inclusion in the AASHTO </a:t>
            </a:r>
            <a:r>
              <a:rPr lang="en-US" sz="1700" i="1" dirty="0">
                <a:ea typeface="+mn-lt"/>
                <a:cs typeface="+mn-lt"/>
              </a:rPr>
              <a:t>Highway Safety Manual </a:t>
            </a:r>
            <a:r>
              <a:rPr lang="en-US" sz="1700" dirty="0">
                <a:ea typeface="+mn-lt"/>
                <a:cs typeface="+mn-lt"/>
              </a:rPr>
              <a:t>(HSM)</a:t>
            </a:r>
            <a:endParaRPr lang="en-US">
              <a:cs typeface="Arial"/>
            </a:endParaRPr>
          </a:p>
          <a:p>
            <a:pPr marL="285750" indent="-285750">
              <a:spcBef>
                <a:spcPts val="600"/>
              </a:spcBef>
              <a:buFont typeface="Arial" panose="020B0604020202020204" pitchFamily="34" charset="0"/>
              <a:buChar char="•"/>
            </a:pPr>
            <a:endParaRPr lang="en-US" dirty="0">
              <a:cs typeface="Arial"/>
            </a:endParaRPr>
          </a:p>
        </p:txBody>
      </p:sp>
      <p:sp>
        <p:nvSpPr>
          <p:cNvPr id="4" name="Title 3">
            <a:extLst>
              <a:ext uri="{FF2B5EF4-FFF2-40B4-BE49-F238E27FC236}">
                <a16:creationId xmlns:a16="http://schemas.microsoft.com/office/drawing/2014/main" id="{4D030F81-30D9-6C9C-E037-219CBFAD88C3}"/>
              </a:ext>
            </a:extLst>
          </p:cNvPr>
          <p:cNvSpPr>
            <a:spLocks noGrp="1"/>
          </p:cNvSpPr>
          <p:nvPr>
            <p:ph type="title"/>
          </p:nvPr>
        </p:nvSpPr>
        <p:spPr/>
        <p:txBody>
          <a:bodyPr/>
          <a:lstStyle/>
          <a:p>
            <a:r>
              <a:rPr lang="en-US" dirty="0"/>
              <a:t>Safety Analysis of Arterial Weaving Segments</a:t>
            </a:r>
          </a:p>
        </p:txBody>
      </p:sp>
      <p:sp>
        <p:nvSpPr>
          <p:cNvPr id="6" name="Text Placeholder 5">
            <a:extLst>
              <a:ext uri="{FF2B5EF4-FFF2-40B4-BE49-F238E27FC236}">
                <a16:creationId xmlns:a16="http://schemas.microsoft.com/office/drawing/2014/main" id="{A0B4EA9A-152B-5857-427E-4E7F1379B2DF}"/>
              </a:ext>
            </a:extLst>
          </p:cNvPr>
          <p:cNvSpPr>
            <a:spLocks noGrp="1"/>
          </p:cNvSpPr>
          <p:nvPr>
            <p:ph type="body" sz="quarter" idx="14"/>
          </p:nvPr>
        </p:nvSpPr>
        <p:spPr/>
        <p:txBody>
          <a:bodyPr/>
          <a:lstStyle/>
          <a:p>
            <a:r>
              <a:rPr lang="en-US" dirty="0"/>
              <a:t>NCHRP 15-66</a:t>
            </a:r>
          </a:p>
        </p:txBody>
      </p:sp>
      <p:sp>
        <p:nvSpPr>
          <p:cNvPr id="7" name="Text Placeholder 6">
            <a:extLst>
              <a:ext uri="{FF2B5EF4-FFF2-40B4-BE49-F238E27FC236}">
                <a16:creationId xmlns:a16="http://schemas.microsoft.com/office/drawing/2014/main" id="{79AA778F-F193-8A7C-57AB-378159EA9505}"/>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124295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030F81-30D9-6C9C-E037-219CBFAD88C3}"/>
              </a:ext>
            </a:extLst>
          </p:cNvPr>
          <p:cNvSpPr>
            <a:spLocks noGrp="1"/>
          </p:cNvSpPr>
          <p:nvPr>
            <p:ph type="title"/>
          </p:nvPr>
        </p:nvSpPr>
        <p:spPr/>
        <p:txBody>
          <a:bodyPr/>
          <a:lstStyle/>
          <a:p>
            <a:r>
              <a:rPr lang="en-US" dirty="0"/>
              <a:t>Definitions of Terms for Safety Analysis</a:t>
            </a:r>
          </a:p>
        </p:txBody>
      </p:sp>
      <p:sp>
        <p:nvSpPr>
          <p:cNvPr id="6" name="Text Placeholder 5">
            <a:extLst>
              <a:ext uri="{FF2B5EF4-FFF2-40B4-BE49-F238E27FC236}">
                <a16:creationId xmlns:a16="http://schemas.microsoft.com/office/drawing/2014/main" id="{A0B4EA9A-152B-5857-427E-4E7F1379B2DF}"/>
              </a:ext>
            </a:extLst>
          </p:cNvPr>
          <p:cNvSpPr>
            <a:spLocks noGrp="1"/>
          </p:cNvSpPr>
          <p:nvPr>
            <p:ph type="body" sz="quarter" idx="14"/>
          </p:nvPr>
        </p:nvSpPr>
        <p:spPr/>
        <p:txBody>
          <a:bodyPr/>
          <a:lstStyle/>
          <a:p>
            <a:r>
              <a:rPr lang="en-US" dirty="0"/>
              <a:t>NCHRP 15-66</a:t>
            </a:r>
          </a:p>
        </p:txBody>
      </p:sp>
      <p:sp>
        <p:nvSpPr>
          <p:cNvPr id="7" name="Text Placeholder 6">
            <a:extLst>
              <a:ext uri="{FF2B5EF4-FFF2-40B4-BE49-F238E27FC236}">
                <a16:creationId xmlns:a16="http://schemas.microsoft.com/office/drawing/2014/main" id="{79AA778F-F193-8A7C-57AB-378159EA9505}"/>
              </a:ext>
            </a:extLst>
          </p:cNvPr>
          <p:cNvSpPr>
            <a:spLocks noGrp="1"/>
          </p:cNvSpPr>
          <p:nvPr>
            <p:ph type="body" sz="quarter" idx="16"/>
          </p:nvPr>
        </p:nvSpPr>
        <p:spPr/>
        <p:txBody>
          <a:bodyPr/>
          <a:lstStyle/>
          <a:p>
            <a:endParaRPr lang="en-US"/>
          </a:p>
        </p:txBody>
      </p:sp>
      <p:pic>
        <p:nvPicPr>
          <p:cNvPr id="8" name="Picture 7" descr="Aerial view of a road with cars and buildings&#10;&#10;Description automatically generated">
            <a:extLst>
              <a:ext uri="{FF2B5EF4-FFF2-40B4-BE49-F238E27FC236}">
                <a16:creationId xmlns:a16="http://schemas.microsoft.com/office/drawing/2014/main" id="{312B9C4B-26FE-0426-78AA-ED6DE0C23858}"/>
              </a:ext>
            </a:extLst>
          </p:cNvPr>
          <p:cNvPicPr>
            <a:picLocks noChangeAspect="1"/>
          </p:cNvPicPr>
          <p:nvPr/>
        </p:nvPicPr>
        <p:blipFill>
          <a:blip r:embed="rId2"/>
          <a:stretch>
            <a:fillRect/>
          </a:stretch>
        </p:blipFill>
        <p:spPr>
          <a:xfrm>
            <a:off x="1579944" y="1434504"/>
            <a:ext cx="9012819" cy="4731700"/>
          </a:xfrm>
          <a:prstGeom prst="rect">
            <a:avLst/>
          </a:prstGeom>
        </p:spPr>
      </p:pic>
    </p:spTree>
    <p:extLst>
      <p:ext uri="{BB962C8B-B14F-4D97-AF65-F5344CB8AC3E}">
        <p14:creationId xmlns:p14="http://schemas.microsoft.com/office/powerpoint/2010/main" val="2908993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030F81-30D9-6C9C-E037-219CBFAD88C3}"/>
              </a:ext>
            </a:extLst>
          </p:cNvPr>
          <p:cNvSpPr>
            <a:spLocks noGrp="1"/>
          </p:cNvSpPr>
          <p:nvPr>
            <p:ph type="title"/>
          </p:nvPr>
        </p:nvSpPr>
        <p:spPr/>
        <p:txBody>
          <a:bodyPr/>
          <a:lstStyle/>
          <a:p>
            <a:r>
              <a:rPr lang="en-US" dirty="0"/>
              <a:t>Results of Safety Analysis</a:t>
            </a:r>
          </a:p>
        </p:txBody>
      </p:sp>
      <p:sp>
        <p:nvSpPr>
          <p:cNvPr id="6" name="Text Placeholder 5">
            <a:extLst>
              <a:ext uri="{FF2B5EF4-FFF2-40B4-BE49-F238E27FC236}">
                <a16:creationId xmlns:a16="http://schemas.microsoft.com/office/drawing/2014/main" id="{A0B4EA9A-152B-5857-427E-4E7F1379B2DF}"/>
              </a:ext>
            </a:extLst>
          </p:cNvPr>
          <p:cNvSpPr>
            <a:spLocks noGrp="1"/>
          </p:cNvSpPr>
          <p:nvPr>
            <p:ph type="body" sz="quarter" idx="14"/>
          </p:nvPr>
        </p:nvSpPr>
        <p:spPr/>
        <p:txBody>
          <a:bodyPr/>
          <a:lstStyle/>
          <a:p>
            <a:r>
              <a:rPr lang="en-US" dirty="0"/>
              <a:t>NCHRP 15-66</a:t>
            </a:r>
          </a:p>
        </p:txBody>
      </p:sp>
      <p:sp>
        <p:nvSpPr>
          <p:cNvPr id="7" name="Text Placeholder 6">
            <a:extLst>
              <a:ext uri="{FF2B5EF4-FFF2-40B4-BE49-F238E27FC236}">
                <a16:creationId xmlns:a16="http://schemas.microsoft.com/office/drawing/2014/main" id="{79AA778F-F193-8A7C-57AB-378159EA9505}"/>
              </a:ext>
            </a:extLst>
          </p:cNvPr>
          <p:cNvSpPr>
            <a:spLocks noGrp="1"/>
          </p:cNvSpPr>
          <p:nvPr>
            <p:ph type="body" sz="quarter" idx="16"/>
          </p:nvPr>
        </p:nvSpPr>
        <p:spPr/>
        <p:txBody>
          <a:bodyPr/>
          <a:lstStyle/>
          <a:p>
            <a:endParaRPr lang="en-US"/>
          </a:p>
        </p:txBody>
      </p:sp>
      <p:sp>
        <p:nvSpPr>
          <p:cNvPr id="10" name="Content Placeholder 4">
            <a:extLst>
              <a:ext uri="{FF2B5EF4-FFF2-40B4-BE49-F238E27FC236}">
                <a16:creationId xmlns:a16="http://schemas.microsoft.com/office/drawing/2014/main" id="{54B134F8-3169-052A-6824-D31D28FCFEFB}"/>
              </a:ext>
            </a:extLst>
          </p:cNvPr>
          <p:cNvSpPr>
            <a:spLocks noGrp="1"/>
          </p:cNvSpPr>
          <p:nvPr>
            <p:ph idx="1"/>
          </p:nvPr>
        </p:nvSpPr>
        <p:spPr>
          <a:xfrm>
            <a:off x="903248" y="1825625"/>
            <a:ext cx="10515600" cy="3872810"/>
          </a:xfrm>
        </p:spPr>
        <p:txBody>
          <a:bodyPr vert="horz" lIns="91440" tIns="45720" rIns="91440" bIns="45720" rtlCol="0" anchor="t">
            <a:normAutofit/>
          </a:bodyPr>
          <a:lstStyle/>
          <a:p>
            <a:pPr marL="285750" lvl="1">
              <a:buFont typeface="Arial" panose="020B0604020202020204" pitchFamily="34" charset="0"/>
              <a:buChar char="•"/>
            </a:pPr>
            <a:r>
              <a:rPr lang="en-US" dirty="0">
                <a:ea typeface="+mn-lt"/>
                <a:cs typeface="+mn-lt"/>
              </a:rPr>
              <a:t>Results of safety analyses yielded expected results; although with a few exceptions, the parameters in the statistical models were not statistically significant: </a:t>
            </a:r>
            <a:endParaRPr lang="en-US" dirty="0">
              <a:cs typeface="Arial"/>
            </a:endParaRPr>
          </a:p>
          <a:p>
            <a:pPr lvl="1">
              <a:buChar char="•"/>
            </a:pPr>
            <a:r>
              <a:rPr lang="en-US" dirty="0">
                <a:ea typeface="+mn-lt"/>
                <a:cs typeface="+mn-lt"/>
              </a:rPr>
              <a:t>Field Study Sites: </a:t>
            </a:r>
          </a:p>
          <a:p>
            <a:pPr lvl="2"/>
            <a:r>
              <a:rPr lang="en-US" dirty="0">
                <a:ea typeface="+mn-lt"/>
                <a:cs typeface="+mn-lt"/>
              </a:rPr>
              <a:t>Analysis of crash data showed that as the ratio of the weave length to site length increases, the number of crashes decrease</a:t>
            </a:r>
          </a:p>
          <a:p>
            <a:pPr lvl="2"/>
            <a:r>
              <a:rPr lang="en-US" dirty="0">
                <a:ea typeface="+mn-lt"/>
                <a:cs typeface="+mn-lt"/>
              </a:rPr>
              <a:t>Analysis of conflict data showed that as the ratio of the weave length to site length increases, the number of heavy braking (HB) conflicts decrease</a:t>
            </a:r>
          </a:p>
          <a:p>
            <a:pPr marL="742950" lvl="1" indent="-285750">
              <a:buFont typeface="Arial,Sans-Serif"/>
              <a:buChar char="•"/>
            </a:pPr>
            <a:r>
              <a:rPr lang="en-US" dirty="0">
                <a:cs typeface="Arial"/>
              </a:rPr>
              <a:t>Driving Simulator: </a:t>
            </a:r>
          </a:p>
          <a:p>
            <a:pPr lvl="2" indent="-285750">
              <a:buClr>
                <a:srgbClr val="005496"/>
              </a:buClr>
              <a:buFont typeface="Arial,Sans-Serif"/>
              <a:buChar char="•"/>
            </a:pPr>
            <a:r>
              <a:rPr lang="en-US" dirty="0">
                <a:cs typeface="Arial"/>
              </a:rPr>
              <a:t>Analysis of conflict data showed that as the site length increases, the number of time-to-collision (TTC) conflicts decrease</a:t>
            </a:r>
          </a:p>
          <a:p>
            <a:pPr marL="285750" indent="-285750">
              <a:spcBef>
                <a:spcPts val="600"/>
              </a:spcBef>
              <a:buClr>
                <a:srgbClr val="F37021"/>
              </a:buClr>
              <a:buChar char="•"/>
            </a:pPr>
            <a:endParaRPr lang="en-US" dirty="0">
              <a:cs typeface="Arial"/>
            </a:endParaRPr>
          </a:p>
        </p:txBody>
      </p:sp>
    </p:spTree>
    <p:extLst>
      <p:ext uri="{BB962C8B-B14F-4D97-AF65-F5344CB8AC3E}">
        <p14:creationId xmlns:p14="http://schemas.microsoft.com/office/powerpoint/2010/main" val="4138472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70328BD-9710-FC67-3936-30727C794425}"/>
              </a:ext>
            </a:extLst>
          </p:cNvPr>
          <p:cNvSpPr>
            <a:spLocks noGrp="1"/>
          </p:cNvSpPr>
          <p:nvPr>
            <p:ph type="pic" sz="quarter" idx="15"/>
          </p:nvPr>
        </p:nvSpPr>
        <p:spPr/>
        <p:txBody>
          <a:bodyPr/>
          <a:lstStyle/>
          <a:p>
            <a:endParaRPr lang="en-US"/>
          </a:p>
        </p:txBody>
      </p:sp>
      <p:sp>
        <p:nvSpPr>
          <p:cNvPr id="8" name="Title 7">
            <a:extLst>
              <a:ext uri="{FF2B5EF4-FFF2-40B4-BE49-F238E27FC236}">
                <a16:creationId xmlns:a16="http://schemas.microsoft.com/office/drawing/2014/main" id="{1524DB69-35BF-EC3B-61BB-5F2F6DF3982A}"/>
              </a:ext>
            </a:extLst>
          </p:cNvPr>
          <p:cNvSpPr>
            <a:spLocks noGrp="1"/>
          </p:cNvSpPr>
          <p:nvPr>
            <p:ph type="title"/>
          </p:nvPr>
        </p:nvSpPr>
        <p:spPr/>
        <p:txBody>
          <a:bodyPr/>
          <a:lstStyle/>
          <a:p>
            <a:r>
              <a:rPr lang="en-US" dirty="0"/>
              <a:t>Conclusions and Take Aways</a:t>
            </a:r>
          </a:p>
        </p:txBody>
      </p:sp>
      <p:sp>
        <p:nvSpPr>
          <p:cNvPr id="3" name="Footer Placeholder 2">
            <a:extLst>
              <a:ext uri="{FF2B5EF4-FFF2-40B4-BE49-F238E27FC236}">
                <a16:creationId xmlns:a16="http://schemas.microsoft.com/office/drawing/2014/main" id="{81B5C97B-E03F-E01F-B9F7-CDD27F3097F9}"/>
              </a:ext>
            </a:extLst>
          </p:cNvPr>
          <p:cNvSpPr>
            <a:spLocks noGrp="1"/>
          </p:cNvSpPr>
          <p:nvPr>
            <p:ph type="ftr" sz="quarter" idx="4294967295"/>
          </p:nvPr>
        </p:nvSpPr>
        <p:spPr>
          <a:xfrm>
            <a:off x="8413750" y="6389688"/>
            <a:ext cx="3778250" cy="365125"/>
          </a:xfrm>
        </p:spPr>
        <p:txBody>
          <a:bodyPr/>
          <a:lstStyle/>
          <a:p>
            <a:r>
              <a:rPr lang="en-US"/>
              <a:t>Copyright © University of Florida</a:t>
            </a:r>
            <a:endParaRPr lang="en-US" dirty="0"/>
          </a:p>
        </p:txBody>
      </p:sp>
      <p:sp>
        <p:nvSpPr>
          <p:cNvPr id="4" name="Slide Number Placeholder 3">
            <a:extLst>
              <a:ext uri="{FF2B5EF4-FFF2-40B4-BE49-F238E27FC236}">
                <a16:creationId xmlns:a16="http://schemas.microsoft.com/office/drawing/2014/main" id="{E6545683-731A-6A7F-93C5-E051F88E5C27}"/>
              </a:ext>
            </a:extLst>
          </p:cNvPr>
          <p:cNvSpPr>
            <a:spLocks noGrp="1"/>
          </p:cNvSpPr>
          <p:nvPr>
            <p:ph type="sldNum" sz="quarter" idx="4294967295"/>
          </p:nvPr>
        </p:nvSpPr>
        <p:spPr>
          <a:xfrm>
            <a:off x="11591925" y="6389688"/>
            <a:ext cx="600075" cy="365125"/>
          </a:xfrm>
        </p:spPr>
        <p:txBody>
          <a:bodyPr/>
          <a:lstStyle/>
          <a:p>
            <a:fld id="{ED38ACD4-9D65-409A-83FD-B2D9369F1EFD}" type="slidenum">
              <a:rPr lang="en-US" smtClean="0"/>
              <a:t>48</a:t>
            </a:fld>
            <a:endParaRPr lang="en-US" dirty="0"/>
          </a:p>
        </p:txBody>
      </p:sp>
      <p:pic>
        <p:nvPicPr>
          <p:cNvPr id="10" name="Picture Placeholder 4" descr="A picture containing building, outdoor, sky, street">
            <a:extLst>
              <a:ext uri="{FF2B5EF4-FFF2-40B4-BE49-F238E27FC236}">
                <a16:creationId xmlns:a16="http://schemas.microsoft.com/office/drawing/2014/main" id="{42C9F04A-4E0B-F0F5-594D-6BE86A9C9129}"/>
              </a:ext>
            </a:extLst>
          </p:cNvPr>
          <p:cNvPicPr>
            <a:picLocks noChangeAspect="1"/>
          </p:cNvPicPr>
          <p:nvPr/>
        </p:nvPicPr>
        <p:blipFill>
          <a:blip r:embed="rId2" cstate="print">
            <a:extLst>
              <a:ext uri="{28A0092B-C50C-407E-A947-70E740481C1C}">
                <a14:useLocalDpi xmlns:a14="http://schemas.microsoft.com/office/drawing/2010/main" val="0"/>
              </a:ext>
            </a:extLst>
          </a:blip>
          <a:srcRect l="30441" r="30441"/>
          <a:stretch>
            <a:fillRect/>
          </a:stretch>
        </p:blipFill>
        <p:spPr>
          <a:xfrm>
            <a:off x="5918683" y="0"/>
            <a:ext cx="6273317" cy="6862763"/>
          </a:xfrm>
          <a:custGeom>
            <a:avLst/>
            <a:gdLst>
              <a:gd name="connsiteX0" fmla="*/ 0 w 5091693"/>
              <a:gd name="connsiteY0" fmla="*/ 0 h 6862763"/>
              <a:gd name="connsiteX1" fmla="*/ 5091693 w 5091693"/>
              <a:gd name="connsiteY1" fmla="*/ 0 h 6862763"/>
              <a:gd name="connsiteX2" fmla="*/ 5091693 w 5091693"/>
              <a:gd name="connsiteY2" fmla="*/ 6862763 h 6862763"/>
              <a:gd name="connsiteX3" fmla="*/ 0 w 5091693"/>
              <a:gd name="connsiteY3" fmla="*/ 6862763 h 6862763"/>
              <a:gd name="connsiteX4" fmla="*/ 0 w 5091693"/>
              <a:gd name="connsiteY4" fmla="*/ 0 h 6862763"/>
              <a:gd name="connsiteX0" fmla="*/ 0 w 6436398"/>
              <a:gd name="connsiteY0" fmla="*/ 0 h 6862763"/>
              <a:gd name="connsiteX1" fmla="*/ 5091693 w 6436398"/>
              <a:gd name="connsiteY1" fmla="*/ 0 h 6862763"/>
              <a:gd name="connsiteX2" fmla="*/ 6436398 w 6436398"/>
              <a:gd name="connsiteY2" fmla="*/ 6862763 h 6862763"/>
              <a:gd name="connsiteX3" fmla="*/ 0 w 6436398"/>
              <a:gd name="connsiteY3" fmla="*/ 6862763 h 6862763"/>
              <a:gd name="connsiteX4" fmla="*/ 0 w 6436398"/>
              <a:gd name="connsiteY4" fmla="*/ 0 h 6862763"/>
              <a:gd name="connsiteX0" fmla="*/ 0 w 6436398"/>
              <a:gd name="connsiteY0" fmla="*/ 0 h 6862763"/>
              <a:gd name="connsiteX1" fmla="*/ 5091693 w 6436398"/>
              <a:gd name="connsiteY1" fmla="*/ 0 h 6862763"/>
              <a:gd name="connsiteX2" fmla="*/ 6436398 w 6436398"/>
              <a:gd name="connsiteY2" fmla="*/ 6862763 h 6862763"/>
              <a:gd name="connsiteX3" fmla="*/ 1376979 w 6436398"/>
              <a:gd name="connsiteY3" fmla="*/ 6862763 h 6862763"/>
              <a:gd name="connsiteX4" fmla="*/ 0 w 6436398"/>
              <a:gd name="connsiteY4" fmla="*/ 0 h 6862763"/>
              <a:gd name="connsiteX0" fmla="*/ 0 w 6436398"/>
              <a:gd name="connsiteY0" fmla="*/ 0 h 6862763"/>
              <a:gd name="connsiteX1" fmla="*/ 5091693 w 6436398"/>
              <a:gd name="connsiteY1" fmla="*/ 0 h 6862763"/>
              <a:gd name="connsiteX2" fmla="*/ 6436398 w 6436398"/>
              <a:gd name="connsiteY2" fmla="*/ 6862763 h 6862763"/>
              <a:gd name="connsiteX3" fmla="*/ 1366222 w 6436398"/>
              <a:gd name="connsiteY3" fmla="*/ 6862763 h 6862763"/>
              <a:gd name="connsiteX4" fmla="*/ 0 w 6436398"/>
              <a:gd name="connsiteY4" fmla="*/ 0 h 6862763"/>
              <a:gd name="connsiteX0" fmla="*/ 0 w 6436398"/>
              <a:gd name="connsiteY0" fmla="*/ 0 h 6862763"/>
              <a:gd name="connsiteX1" fmla="*/ 5151514 w 6436398"/>
              <a:gd name="connsiteY1" fmla="*/ 0 h 6862763"/>
              <a:gd name="connsiteX2" fmla="*/ 6436398 w 6436398"/>
              <a:gd name="connsiteY2" fmla="*/ 6862763 h 6862763"/>
              <a:gd name="connsiteX3" fmla="*/ 1366222 w 6436398"/>
              <a:gd name="connsiteY3" fmla="*/ 6862763 h 6862763"/>
              <a:gd name="connsiteX4" fmla="*/ 0 w 6436398"/>
              <a:gd name="connsiteY4" fmla="*/ 0 h 6862763"/>
              <a:gd name="connsiteX0" fmla="*/ 0 w 6504764"/>
              <a:gd name="connsiteY0" fmla="*/ 0 h 6871308"/>
              <a:gd name="connsiteX1" fmla="*/ 5151514 w 6504764"/>
              <a:gd name="connsiteY1" fmla="*/ 0 h 6871308"/>
              <a:gd name="connsiteX2" fmla="*/ 6504764 w 6504764"/>
              <a:gd name="connsiteY2" fmla="*/ 6871308 h 6871308"/>
              <a:gd name="connsiteX3" fmla="*/ 1366222 w 6504764"/>
              <a:gd name="connsiteY3" fmla="*/ 6862763 h 6871308"/>
              <a:gd name="connsiteX4" fmla="*/ 0 w 6504764"/>
              <a:gd name="connsiteY4" fmla="*/ 0 h 6871308"/>
              <a:gd name="connsiteX0" fmla="*/ 0 w 6504764"/>
              <a:gd name="connsiteY0" fmla="*/ 0 h 6871308"/>
              <a:gd name="connsiteX1" fmla="*/ 5151514 w 6504764"/>
              <a:gd name="connsiteY1" fmla="*/ 0 h 6871308"/>
              <a:gd name="connsiteX2" fmla="*/ 6262164 w 6504764"/>
              <a:gd name="connsiteY2" fmla="*/ 5644987 h 6871308"/>
              <a:gd name="connsiteX3" fmla="*/ 6504764 w 6504764"/>
              <a:gd name="connsiteY3" fmla="*/ 6871308 h 6871308"/>
              <a:gd name="connsiteX4" fmla="*/ 1366222 w 6504764"/>
              <a:gd name="connsiteY4" fmla="*/ 6862763 h 6871308"/>
              <a:gd name="connsiteX5" fmla="*/ 0 w 6504764"/>
              <a:gd name="connsiteY5" fmla="*/ 0 h 6871308"/>
              <a:gd name="connsiteX0" fmla="*/ 0 w 6262164"/>
              <a:gd name="connsiteY0" fmla="*/ 0 h 6862763"/>
              <a:gd name="connsiteX1" fmla="*/ 5151514 w 6262164"/>
              <a:gd name="connsiteY1" fmla="*/ 0 h 6862763"/>
              <a:gd name="connsiteX2" fmla="*/ 6262164 w 6262164"/>
              <a:gd name="connsiteY2" fmla="*/ 5644987 h 6862763"/>
              <a:gd name="connsiteX3" fmla="*/ 6248390 w 6262164"/>
              <a:gd name="connsiteY3" fmla="*/ 6862763 h 6862763"/>
              <a:gd name="connsiteX4" fmla="*/ 1366222 w 6262164"/>
              <a:gd name="connsiteY4" fmla="*/ 6862763 h 6862763"/>
              <a:gd name="connsiteX5" fmla="*/ 0 w 6262164"/>
              <a:gd name="connsiteY5" fmla="*/ 0 h 6862763"/>
              <a:gd name="connsiteX0" fmla="*/ 0 w 6265841"/>
              <a:gd name="connsiteY0" fmla="*/ 0 h 6862763"/>
              <a:gd name="connsiteX1" fmla="*/ 5151514 w 6265841"/>
              <a:gd name="connsiteY1" fmla="*/ 0 h 6862763"/>
              <a:gd name="connsiteX2" fmla="*/ 6262164 w 6265841"/>
              <a:gd name="connsiteY2" fmla="*/ 5644987 h 6862763"/>
              <a:gd name="connsiteX3" fmla="*/ 6265841 w 6265841"/>
              <a:gd name="connsiteY3" fmla="*/ 6862763 h 6862763"/>
              <a:gd name="connsiteX4" fmla="*/ 1366222 w 6265841"/>
              <a:gd name="connsiteY4" fmla="*/ 6862763 h 6862763"/>
              <a:gd name="connsiteX5" fmla="*/ 0 w 6265841"/>
              <a:gd name="connsiteY5" fmla="*/ 0 h 6862763"/>
              <a:gd name="connsiteX0" fmla="*/ 0 w 6265841"/>
              <a:gd name="connsiteY0" fmla="*/ 0 h 6862763"/>
              <a:gd name="connsiteX1" fmla="*/ 5151514 w 6265841"/>
              <a:gd name="connsiteY1" fmla="*/ 0 h 6862763"/>
              <a:gd name="connsiteX2" fmla="*/ 6262164 w 6265841"/>
              <a:gd name="connsiteY2" fmla="*/ 5638007 h 6862763"/>
              <a:gd name="connsiteX3" fmla="*/ 6265841 w 6265841"/>
              <a:gd name="connsiteY3" fmla="*/ 6862763 h 6862763"/>
              <a:gd name="connsiteX4" fmla="*/ 1366222 w 6265841"/>
              <a:gd name="connsiteY4" fmla="*/ 6862763 h 6862763"/>
              <a:gd name="connsiteX5" fmla="*/ 0 w 6265841"/>
              <a:gd name="connsiteY5" fmla="*/ 0 h 6862763"/>
              <a:gd name="connsiteX0" fmla="*/ 0 w 6266030"/>
              <a:gd name="connsiteY0" fmla="*/ 0 h 6862763"/>
              <a:gd name="connsiteX1" fmla="*/ 5151514 w 6266030"/>
              <a:gd name="connsiteY1" fmla="*/ 0 h 6862763"/>
              <a:gd name="connsiteX2" fmla="*/ 6265654 w 6266030"/>
              <a:gd name="connsiteY2" fmla="*/ 5648478 h 6862763"/>
              <a:gd name="connsiteX3" fmla="*/ 6265841 w 6266030"/>
              <a:gd name="connsiteY3" fmla="*/ 6862763 h 6862763"/>
              <a:gd name="connsiteX4" fmla="*/ 1366222 w 6266030"/>
              <a:gd name="connsiteY4" fmla="*/ 6862763 h 6862763"/>
              <a:gd name="connsiteX5" fmla="*/ 0 w 6266030"/>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 name="connsiteX0" fmla="*/ 0 w 6273317"/>
              <a:gd name="connsiteY0" fmla="*/ 0 h 6862763"/>
              <a:gd name="connsiteX1" fmla="*/ 5151514 w 6273317"/>
              <a:gd name="connsiteY1" fmla="*/ 0 h 6862763"/>
              <a:gd name="connsiteX2" fmla="*/ 6273211 w 6273317"/>
              <a:gd name="connsiteY2" fmla="*/ 5327305 h 6862763"/>
              <a:gd name="connsiteX3" fmla="*/ 6265841 w 6273317"/>
              <a:gd name="connsiteY3" fmla="*/ 6862763 h 6862763"/>
              <a:gd name="connsiteX4" fmla="*/ 1366222 w 6273317"/>
              <a:gd name="connsiteY4" fmla="*/ 6862763 h 6862763"/>
              <a:gd name="connsiteX5" fmla="*/ 0 w 6273317"/>
              <a:gd name="connsiteY5" fmla="*/ 0 h 686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317" h="6862763">
                <a:moveTo>
                  <a:pt x="0" y="0"/>
                </a:moveTo>
                <a:lnTo>
                  <a:pt x="5151514" y="0"/>
                </a:lnTo>
                <a:cubicBezTo>
                  <a:pt x="5527428" y="1887360"/>
                  <a:pt x="6229806" y="5064707"/>
                  <a:pt x="6273211" y="5327305"/>
                </a:cubicBezTo>
                <a:cubicBezTo>
                  <a:pt x="6274437" y="5733230"/>
                  <a:pt x="6264615" y="6456838"/>
                  <a:pt x="6265841" y="6862763"/>
                </a:cubicBezTo>
                <a:lnTo>
                  <a:pt x="1366222" y="6862763"/>
                </a:lnTo>
                <a:lnTo>
                  <a:pt x="0" y="0"/>
                </a:lnTo>
                <a:close/>
              </a:path>
            </a:pathLst>
          </a:custGeom>
          <a:solidFill>
            <a:srgbClr val="F6F6F6"/>
          </a:solidFill>
        </p:spPr>
      </p:pic>
    </p:spTree>
    <p:extLst>
      <p:ext uri="{BB962C8B-B14F-4D97-AF65-F5344CB8AC3E}">
        <p14:creationId xmlns:p14="http://schemas.microsoft.com/office/powerpoint/2010/main" val="2412297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0616F96-E8CF-29D8-2213-5923A74C25E5}"/>
              </a:ext>
            </a:extLst>
          </p:cNvPr>
          <p:cNvSpPr>
            <a:spLocks noGrp="1"/>
          </p:cNvSpPr>
          <p:nvPr>
            <p:ph idx="1"/>
          </p:nvPr>
        </p:nvSpPr>
        <p:spPr/>
        <p:txBody>
          <a:bodyPr/>
          <a:lstStyle/>
          <a:p>
            <a:pPr marL="285750" indent="-285750">
              <a:spcBef>
                <a:spcPts val="600"/>
              </a:spcBef>
              <a:buFont typeface="Arial" panose="020B0604020202020204" pitchFamily="34" charset="0"/>
              <a:buChar char="•"/>
            </a:pPr>
            <a:r>
              <a:rPr lang="en-US" dirty="0"/>
              <a:t>The NCHRP 15-66 proposed method is capable of assessing the impact of weave maneuvers originating from:</a:t>
            </a:r>
          </a:p>
          <a:p>
            <a:pPr marL="971550" lvl="1" indent="-285750">
              <a:spcBef>
                <a:spcPts val="600"/>
              </a:spcBef>
              <a:buFont typeface="Arial" panose="020B0604020202020204" pitchFamily="34" charset="0"/>
              <a:buChar char="•"/>
            </a:pPr>
            <a:r>
              <a:rPr lang="en-US" dirty="0"/>
              <a:t>Unsignalized channelized right turn from the upstream intersection</a:t>
            </a:r>
          </a:p>
          <a:p>
            <a:pPr marL="971550" lvl="1" indent="-285750">
              <a:spcBef>
                <a:spcPts val="600"/>
              </a:spcBef>
              <a:buFont typeface="Arial" panose="020B0604020202020204" pitchFamily="34" charset="0"/>
              <a:buChar char="•"/>
            </a:pPr>
            <a:r>
              <a:rPr lang="en-US" dirty="0"/>
              <a:t>Right turns from access points</a:t>
            </a:r>
          </a:p>
          <a:p>
            <a:pPr marL="285750" indent="-285750">
              <a:spcBef>
                <a:spcPts val="600"/>
              </a:spcBef>
              <a:buFont typeface="Arial" panose="020B0604020202020204" pitchFamily="34" charset="0"/>
              <a:buChar char="•"/>
            </a:pPr>
            <a:r>
              <a:rPr lang="en-US" dirty="0"/>
              <a:t>NCHRP 15-66 uses a newly defined term, Turbulence Index (TI), to determine the presence of arterial weave impact on predicted HCM MOEs.</a:t>
            </a:r>
          </a:p>
          <a:p>
            <a:pPr marL="285750" indent="-285750">
              <a:spcBef>
                <a:spcPts val="600"/>
              </a:spcBef>
              <a:buFont typeface="Arial" panose="020B0604020202020204" pitchFamily="34" charset="0"/>
              <a:buChar char="•"/>
            </a:pPr>
            <a:r>
              <a:rPr lang="en-US" dirty="0"/>
              <a:t>NCHRP 15-66 evaluates the impact of an arterial weave on the HCM Urban Street Method by estimating its effect on the segment running time.</a:t>
            </a:r>
          </a:p>
        </p:txBody>
      </p:sp>
      <p:sp>
        <p:nvSpPr>
          <p:cNvPr id="4" name="Title 3">
            <a:extLst>
              <a:ext uri="{FF2B5EF4-FFF2-40B4-BE49-F238E27FC236}">
                <a16:creationId xmlns:a16="http://schemas.microsoft.com/office/drawing/2014/main" id="{4D030F81-30D9-6C9C-E037-219CBFAD88C3}"/>
              </a:ext>
            </a:extLst>
          </p:cNvPr>
          <p:cNvSpPr>
            <a:spLocks noGrp="1"/>
          </p:cNvSpPr>
          <p:nvPr>
            <p:ph type="title"/>
          </p:nvPr>
        </p:nvSpPr>
        <p:spPr/>
        <p:txBody>
          <a:bodyPr/>
          <a:lstStyle/>
          <a:p>
            <a:r>
              <a:rPr lang="en-US" dirty="0"/>
              <a:t>Conclusions and Take Aways</a:t>
            </a:r>
          </a:p>
        </p:txBody>
      </p:sp>
      <p:sp>
        <p:nvSpPr>
          <p:cNvPr id="6" name="Text Placeholder 5">
            <a:extLst>
              <a:ext uri="{FF2B5EF4-FFF2-40B4-BE49-F238E27FC236}">
                <a16:creationId xmlns:a16="http://schemas.microsoft.com/office/drawing/2014/main" id="{A0B4EA9A-152B-5857-427E-4E7F1379B2DF}"/>
              </a:ext>
            </a:extLst>
          </p:cNvPr>
          <p:cNvSpPr>
            <a:spLocks noGrp="1"/>
          </p:cNvSpPr>
          <p:nvPr>
            <p:ph type="body" sz="quarter" idx="14"/>
          </p:nvPr>
        </p:nvSpPr>
        <p:spPr/>
        <p:txBody>
          <a:bodyPr/>
          <a:lstStyle/>
          <a:p>
            <a:r>
              <a:rPr lang="en-US" dirty="0"/>
              <a:t>NCHRP 15-66</a:t>
            </a:r>
          </a:p>
        </p:txBody>
      </p:sp>
      <p:sp>
        <p:nvSpPr>
          <p:cNvPr id="7" name="Text Placeholder 6">
            <a:extLst>
              <a:ext uri="{FF2B5EF4-FFF2-40B4-BE49-F238E27FC236}">
                <a16:creationId xmlns:a16="http://schemas.microsoft.com/office/drawing/2014/main" id="{79AA778F-F193-8A7C-57AB-378159EA9505}"/>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62199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1279F6-791E-46B2-96DA-4AEAAD16477F}"/>
              </a:ext>
            </a:extLst>
          </p:cNvPr>
          <p:cNvSpPr>
            <a:spLocks noGrp="1"/>
          </p:cNvSpPr>
          <p:nvPr>
            <p:ph type="body" sz="quarter" idx="14"/>
          </p:nvPr>
        </p:nvSpPr>
        <p:spPr/>
        <p:txBody>
          <a:bodyPr/>
          <a:lstStyle/>
          <a:p>
            <a:r>
              <a:rPr lang="en-US" dirty="0"/>
              <a:t>URBAN STREETS - OVERVIEW</a:t>
            </a:r>
          </a:p>
        </p:txBody>
      </p:sp>
      <p:sp>
        <p:nvSpPr>
          <p:cNvPr id="3" name="Text Placeholder 2">
            <a:extLst>
              <a:ext uri="{FF2B5EF4-FFF2-40B4-BE49-F238E27FC236}">
                <a16:creationId xmlns:a16="http://schemas.microsoft.com/office/drawing/2014/main" id="{5FBDD693-1164-49DA-AD8F-BFB68FA5F359}"/>
              </a:ext>
            </a:extLst>
          </p:cNvPr>
          <p:cNvSpPr>
            <a:spLocks noGrp="1"/>
          </p:cNvSpPr>
          <p:nvPr>
            <p:ph type="body" sz="quarter" idx="16"/>
          </p:nvPr>
        </p:nvSpPr>
        <p:spPr/>
        <p:txBody>
          <a:bodyPr/>
          <a:lstStyle/>
          <a:p>
            <a:endParaRPr lang="en-US" dirty="0"/>
          </a:p>
        </p:txBody>
      </p:sp>
      <p:sp>
        <p:nvSpPr>
          <p:cNvPr id="6" name="Title 5">
            <a:extLst>
              <a:ext uri="{FF2B5EF4-FFF2-40B4-BE49-F238E27FC236}">
                <a16:creationId xmlns:a16="http://schemas.microsoft.com/office/drawing/2014/main" id="{D759C19C-9A65-4B13-BD00-331B56868821}"/>
              </a:ext>
            </a:extLst>
          </p:cNvPr>
          <p:cNvSpPr>
            <a:spLocks noGrp="1"/>
          </p:cNvSpPr>
          <p:nvPr>
            <p:ph type="title"/>
          </p:nvPr>
        </p:nvSpPr>
        <p:spPr/>
        <p:txBody>
          <a:bodyPr/>
          <a:lstStyle/>
          <a:p>
            <a:r>
              <a:rPr lang="en-US" dirty="0"/>
              <a:t>Urban Streets Characteristics</a:t>
            </a:r>
          </a:p>
        </p:txBody>
      </p:sp>
      <p:sp>
        <p:nvSpPr>
          <p:cNvPr id="8" name="Content Placeholder 7">
            <a:extLst>
              <a:ext uri="{FF2B5EF4-FFF2-40B4-BE49-F238E27FC236}">
                <a16:creationId xmlns:a16="http://schemas.microsoft.com/office/drawing/2014/main" id="{9EA572BE-5188-4FAE-B354-CFDAFD4631D1}"/>
              </a:ext>
            </a:extLst>
          </p:cNvPr>
          <p:cNvSpPr>
            <a:spLocks noGrp="1"/>
          </p:cNvSpPr>
          <p:nvPr>
            <p:ph idx="1"/>
          </p:nvPr>
        </p:nvSpPr>
        <p:spPr/>
        <p:txBody>
          <a:bodyPr/>
          <a:lstStyle/>
          <a:p>
            <a:pPr marL="285750" indent="-285750">
              <a:lnSpc>
                <a:spcPct val="150000"/>
              </a:lnSpc>
              <a:buFont typeface="Arial" panose="020B0604020202020204" pitchFamily="34" charset="0"/>
              <a:buChar char="•"/>
            </a:pPr>
            <a:r>
              <a:rPr lang="en-US" dirty="0"/>
              <a:t>They are part of the “Interrupted Flow” methods </a:t>
            </a:r>
          </a:p>
          <a:p>
            <a:pPr marL="285750" indent="-285750">
              <a:lnSpc>
                <a:spcPct val="150000"/>
              </a:lnSpc>
              <a:buFont typeface="Arial" panose="020B0604020202020204" pitchFamily="34" charset="0"/>
              <a:buChar char="•"/>
            </a:pPr>
            <a:r>
              <a:rPr lang="en-US" dirty="0"/>
              <a:t>Traffic control devices creating delay</a:t>
            </a:r>
          </a:p>
          <a:p>
            <a:pPr marL="285750" indent="-285750">
              <a:lnSpc>
                <a:spcPct val="150000"/>
              </a:lnSpc>
              <a:buFont typeface="Arial" panose="020B0604020202020204" pitchFamily="34" charset="0"/>
              <a:buChar char="•"/>
            </a:pPr>
            <a:r>
              <a:rPr lang="en-US" dirty="0"/>
              <a:t>Stop signs, traffic signals, roundabouts </a:t>
            </a:r>
          </a:p>
          <a:p>
            <a:pPr marL="285750" indent="-285750">
              <a:lnSpc>
                <a:spcPct val="150000"/>
              </a:lnSpc>
              <a:buFont typeface="Arial" panose="020B0604020202020204" pitchFamily="34" charset="0"/>
              <a:buChar char="•"/>
            </a:pPr>
            <a:r>
              <a:rPr lang="en-US" dirty="0"/>
              <a:t>Traffic flow patterns inherent to control type</a:t>
            </a:r>
          </a:p>
          <a:p>
            <a:pPr marL="971550" lvl="1" indent="-285750">
              <a:lnSpc>
                <a:spcPct val="150000"/>
              </a:lnSpc>
              <a:buFont typeface="Arial" panose="020B0604020202020204" pitchFamily="34" charset="0"/>
              <a:buChar char="•"/>
            </a:pPr>
            <a:r>
              <a:rPr lang="en-US" dirty="0"/>
              <a:t>Platoons of vehicles vs. random arrivals</a:t>
            </a:r>
          </a:p>
          <a:p>
            <a:pPr marL="285750" indent="-285750">
              <a:lnSpc>
                <a:spcPct val="150000"/>
              </a:lnSpc>
              <a:buFont typeface="Arial" panose="020B0604020202020204" pitchFamily="34" charset="0"/>
              <a:buChar char="•"/>
            </a:pPr>
            <a:r>
              <a:rPr lang="en-US" dirty="0"/>
              <a:t>Presence of pedestrians and bicycles also evaluated as part of interrupted flow methods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Slide Number Placeholder 4">
            <a:extLst>
              <a:ext uri="{FF2B5EF4-FFF2-40B4-BE49-F238E27FC236}">
                <a16:creationId xmlns:a16="http://schemas.microsoft.com/office/drawing/2014/main" id="{9A077941-2375-4172-995D-1788ADBDC291}"/>
              </a:ext>
            </a:extLst>
          </p:cNvPr>
          <p:cNvSpPr>
            <a:spLocks noGrp="1"/>
          </p:cNvSpPr>
          <p:nvPr>
            <p:ph type="sldNum" sz="quarter" idx="12"/>
          </p:nvPr>
        </p:nvSpPr>
        <p:spPr>
          <a:xfrm>
            <a:off x="11283462" y="6390217"/>
            <a:ext cx="601133" cy="365125"/>
          </a:xfrm>
        </p:spPr>
        <p:txBody>
          <a:bodyPr/>
          <a:lstStyle/>
          <a:p>
            <a:fld id="{DA290D46-C1FC-4423-9ADA-1DF4CE00C894}" type="slidenum">
              <a:rPr lang="en-US" smtClean="0">
                <a:cs typeface="Arial" panose="020B0604020202020204" pitchFamily="34" charset="0"/>
              </a:rPr>
              <a:pPr/>
              <a:t>5</a:t>
            </a:fld>
            <a:endParaRPr lang="en-US" dirty="0">
              <a:cs typeface="Arial" panose="020B0604020202020204" pitchFamily="34" charset="0"/>
            </a:endParaRPr>
          </a:p>
        </p:txBody>
      </p:sp>
    </p:spTree>
    <p:extLst>
      <p:ext uri="{BB962C8B-B14F-4D97-AF65-F5344CB8AC3E}">
        <p14:creationId xmlns:p14="http://schemas.microsoft.com/office/powerpoint/2010/main" val="248334987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0616F96-E8CF-29D8-2213-5923A74C25E5}"/>
              </a:ext>
            </a:extLst>
          </p:cNvPr>
          <p:cNvSpPr>
            <a:spLocks noGrp="1"/>
          </p:cNvSpPr>
          <p:nvPr>
            <p:ph idx="1"/>
          </p:nvPr>
        </p:nvSpPr>
        <p:spPr/>
        <p:txBody>
          <a:bodyPr/>
          <a:lstStyle/>
          <a:p>
            <a:pPr marL="285750" indent="-285750">
              <a:spcBef>
                <a:spcPts val="600"/>
              </a:spcBef>
              <a:buFont typeface="Arial" panose="020B0604020202020204" pitchFamily="34" charset="0"/>
              <a:buChar char="•"/>
            </a:pPr>
            <a:r>
              <a:rPr lang="en-US" dirty="0"/>
              <a:t>Based on testing the proposed method on two real work facilities in Texas and North Carolina, a significant change in the predicted MOEs found by accounting for the impact of the arterial weave.</a:t>
            </a:r>
          </a:p>
          <a:p>
            <a:pPr marL="285750" indent="-285750">
              <a:spcBef>
                <a:spcPts val="600"/>
              </a:spcBef>
              <a:buFont typeface="Arial" panose="020B0604020202020204" pitchFamily="34" charset="0"/>
              <a:buChar char="•"/>
            </a:pPr>
            <a:r>
              <a:rPr lang="en-US" dirty="0"/>
              <a:t>When a channelized right turn in the upstream intersection or access points is present in the Urban Streets, it is recommended to use the proposed method within the HCM analysis to account for the potential impact of the arterial weave. </a:t>
            </a:r>
          </a:p>
          <a:p>
            <a:pPr marL="285750" indent="-285750">
              <a:spcBef>
                <a:spcPts val="600"/>
              </a:spcBef>
              <a:buFont typeface="Arial" panose="020B0604020202020204" pitchFamily="34" charset="0"/>
              <a:buChar char="•"/>
            </a:pPr>
            <a:r>
              <a:rPr lang="en-US" dirty="0"/>
              <a:t>The NCHRP 15-66 research did not find any significant impact of weaving on other HCM Urban Streets performance measures such as the stop rate.</a:t>
            </a:r>
          </a:p>
        </p:txBody>
      </p:sp>
      <p:sp>
        <p:nvSpPr>
          <p:cNvPr id="4" name="Title 3">
            <a:extLst>
              <a:ext uri="{FF2B5EF4-FFF2-40B4-BE49-F238E27FC236}">
                <a16:creationId xmlns:a16="http://schemas.microsoft.com/office/drawing/2014/main" id="{4D030F81-30D9-6C9C-E037-219CBFAD88C3}"/>
              </a:ext>
            </a:extLst>
          </p:cNvPr>
          <p:cNvSpPr>
            <a:spLocks noGrp="1"/>
          </p:cNvSpPr>
          <p:nvPr>
            <p:ph type="title"/>
          </p:nvPr>
        </p:nvSpPr>
        <p:spPr/>
        <p:txBody>
          <a:bodyPr/>
          <a:lstStyle/>
          <a:p>
            <a:r>
              <a:rPr lang="en-US" dirty="0"/>
              <a:t>Conclusions and Take Aways</a:t>
            </a:r>
          </a:p>
        </p:txBody>
      </p:sp>
      <p:sp>
        <p:nvSpPr>
          <p:cNvPr id="6" name="Text Placeholder 5">
            <a:extLst>
              <a:ext uri="{FF2B5EF4-FFF2-40B4-BE49-F238E27FC236}">
                <a16:creationId xmlns:a16="http://schemas.microsoft.com/office/drawing/2014/main" id="{A0B4EA9A-152B-5857-427E-4E7F1379B2DF}"/>
              </a:ext>
            </a:extLst>
          </p:cNvPr>
          <p:cNvSpPr>
            <a:spLocks noGrp="1"/>
          </p:cNvSpPr>
          <p:nvPr>
            <p:ph type="body" sz="quarter" idx="14"/>
          </p:nvPr>
        </p:nvSpPr>
        <p:spPr/>
        <p:txBody>
          <a:bodyPr/>
          <a:lstStyle/>
          <a:p>
            <a:r>
              <a:rPr lang="en-US" dirty="0"/>
              <a:t>NCHRP 15-66</a:t>
            </a:r>
          </a:p>
        </p:txBody>
      </p:sp>
      <p:sp>
        <p:nvSpPr>
          <p:cNvPr id="7" name="Text Placeholder 6">
            <a:extLst>
              <a:ext uri="{FF2B5EF4-FFF2-40B4-BE49-F238E27FC236}">
                <a16:creationId xmlns:a16="http://schemas.microsoft.com/office/drawing/2014/main" id="{79AA778F-F193-8A7C-57AB-378159EA9505}"/>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90141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0616F96-E8CF-29D8-2213-5923A74C25E5}"/>
              </a:ext>
            </a:extLst>
          </p:cNvPr>
          <p:cNvSpPr>
            <a:spLocks noGrp="1"/>
          </p:cNvSpPr>
          <p:nvPr>
            <p:ph idx="1"/>
          </p:nvPr>
        </p:nvSpPr>
        <p:spPr/>
        <p:txBody>
          <a:bodyPr vert="horz" lIns="91440" tIns="45720" rIns="91440" bIns="45720" rtlCol="0" anchor="t">
            <a:normAutofit/>
          </a:bodyPr>
          <a:lstStyle/>
          <a:p>
            <a:pPr marL="285750" indent="-285750">
              <a:spcBef>
                <a:spcPts val="600"/>
              </a:spcBef>
              <a:buFont typeface="Arial" panose="020B0604020202020204" pitchFamily="34" charset="0"/>
              <a:buChar char="•"/>
            </a:pPr>
            <a:r>
              <a:rPr lang="en-US" dirty="0"/>
              <a:t>Designers should determine if there is an opportunity to close/remove mid-block access points along arterial weaving segments</a:t>
            </a:r>
          </a:p>
          <a:p>
            <a:pPr marL="971550" lvl="1" indent="-285750">
              <a:spcBef>
                <a:spcPts val="600"/>
              </a:spcBef>
              <a:buFont typeface="Arial" panose="020B0604020202020204" pitchFamily="34" charset="0"/>
              <a:buChar char="•"/>
            </a:pPr>
            <a:r>
              <a:rPr lang="en-US" dirty="0">
                <a:cs typeface="Arial"/>
              </a:rPr>
              <a:t>Closing mid-block access points will eliminate weaving maneuvers and result in increasing the length of the weaving area along the segment</a:t>
            </a:r>
          </a:p>
          <a:p>
            <a:pPr marL="971550" lvl="1" indent="-285750">
              <a:spcBef>
                <a:spcPts val="600"/>
              </a:spcBef>
              <a:buFont typeface="Arial" panose="020B0604020202020204" pitchFamily="34" charset="0"/>
              <a:buChar char="•"/>
            </a:pPr>
            <a:r>
              <a:rPr lang="en-US" dirty="0">
                <a:cs typeface="Arial"/>
              </a:rPr>
              <a:t>This will likely reduce potential crashes that may be attributed to weaving maneuvers</a:t>
            </a:r>
          </a:p>
          <a:p>
            <a:pPr marL="285750" indent="-285750">
              <a:spcBef>
                <a:spcPts val="600"/>
              </a:spcBef>
              <a:buFont typeface="Arial" panose="020B0604020202020204" pitchFamily="34" charset="0"/>
              <a:buChar char="•"/>
            </a:pPr>
            <a:r>
              <a:rPr lang="en-US" dirty="0">
                <a:cs typeface="Arial"/>
              </a:rPr>
              <a:t>Analysis of crash and conflict data yielded sufficient information to suggest that additional research to develop methods that predict the safety performance of arterial weaving segments would yield promising results</a:t>
            </a:r>
          </a:p>
        </p:txBody>
      </p:sp>
      <p:sp>
        <p:nvSpPr>
          <p:cNvPr id="4" name="Title 3">
            <a:extLst>
              <a:ext uri="{FF2B5EF4-FFF2-40B4-BE49-F238E27FC236}">
                <a16:creationId xmlns:a16="http://schemas.microsoft.com/office/drawing/2014/main" id="{4D030F81-30D9-6C9C-E037-219CBFAD88C3}"/>
              </a:ext>
            </a:extLst>
          </p:cNvPr>
          <p:cNvSpPr>
            <a:spLocks noGrp="1"/>
          </p:cNvSpPr>
          <p:nvPr>
            <p:ph type="title"/>
          </p:nvPr>
        </p:nvSpPr>
        <p:spPr/>
        <p:txBody>
          <a:bodyPr/>
          <a:lstStyle/>
          <a:p>
            <a:r>
              <a:rPr lang="en-US" dirty="0"/>
              <a:t>Conclusions and Take Aways</a:t>
            </a:r>
          </a:p>
        </p:txBody>
      </p:sp>
      <p:sp>
        <p:nvSpPr>
          <p:cNvPr id="6" name="Text Placeholder 5">
            <a:extLst>
              <a:ext uri="{FF2B5EF4-FFF2-40B4-BE49-F238E27FC236}">
                <a16:creationId xmlns:a16="http://schemas.microsoft.com/office/drawing/2014/main" id="{A0B4EA9A-152B-5857-427E-4E7F1379B2DF}"/>
              </a:ext>
            </a:extLst>
          </p:cNvPr>
          <p:cNvSpPr>
            <a:spLocks noGrp="1"/>
          </p:cNvSpPr>
          <p:nvPr>
            <p:ph type="body" sz="quarter" idx="14"/>
          </p:nvPr>
        </p:nvSpPr>
        <p:spPr/>
        <p:txBody>
          <a:bodyPr/>
          <a:lstStyle/>
          <a:p>
            <a:r>
              <a:rPr lang="en-US" dirty="0"/>
              <a:t>NCHRP 15-66</a:t>
            </a:r>
          </a:p>
        </p:txBody>
      </p:sp>
      <p:sp>
        <p:nvSpPr>
          <p:cNvPr id="7" name="Text Placeholder 6">
            <a:extLst>
              <a:ext uri="{FF2B5EF4-FFF2-40B4-BE49-F238E27FC236}">
                <a16:creationId xmlns:a16="http://schemas.microsoft.com/office/drawing/2014/main" id="{79AA778F-F193-8A7C-57AB-378159EA9505}"/>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460727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ECA5EFC-256F-AE98-B002-1B2EFD8D7AD3}"/>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3185034B-846A-20F0-8DF2-9FC990637097}"/>
              </a:ext>
            </a:extLst>
          </p:cNvPr>
          <p:cNvSpPr>
            <a:spLocks noGrp="1"/>
          </p:cNvSpPr>
          <p:nvPr>
            <p:ph type="sldNum" sz="quarter" idx="4294967295"/>
          </p:nvPr>
        </p:nvSpPr>
        <p:spPr>
          <a:xfrm>
            <a:off x="11591925" y="6389688"/>
            <a:ext cx="600075" cy="365125"/>
          </a:xfrm>
        </p:spPr>
        <p:txBody>
          <a:bodyPr/>
          <a:lstStyle/>
          <a:p>
            <a:fld id="{ED38ACD4-9D65-409A-83FD-B2D9369F1EFD}" type="slidenum">
              <a:rPr lang="en-US" smtClean="0"/>
              <a:t>52</a:t>
            </a:fld>
            <a:endParaRPr lang="en-US" dirty="0"/>
          </a:p>
        </p:txBody>
      </p:sp>
      <p:pic>
        <p:nvPicPr>
          <p:cNvPr id="9" name="Picture 8" descr="Text&#10;&#10;Description automatically generated">
            <a:extLst>
              <a:ext uri="{FF2B5EF4-FFF2-40B4-BE49-F238E27FC236}">
                <a16:creationId xmlns:a16="http://schemas.microsoft.com/office/drawing/2014/main" id="{00136D6C-9CCF-4CF6-0724-41F2D047A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412" y="4508832"/>
            <a:ext cx="2292571" cy="351801"/>
          </a:xfrm>
          <a:prstGeom prst="rect">
            <a:avLst/>
          </a:prstGeom>
        </p:spPr>
      </p:pic>
      <p:pic>
        <p:nvPicPr>
          <p:cNvPr id="10" name="Picture 9">
            <a:extLst>
              <a:ext uri="{FF2B5EF4-FFF2-40B4-BE49-F238E27FC236}">
                <a16:creationId xmlns:a16="http://schemas.microsoft.com/office/drawing/2014/main" id="{2817DEBB-BCBA-333E-4B2A-200934590975}"/>
              </a:ext>
            </a:extLst>
          </p:cNvPr>
          <p:cNvPicPr>
            <a:picLocks noChangeAspect="1"/>
          </p:cNvPicPr>
          <p:nvPr/>
        </p:nvPicPr>
        <p:blipFill>
          <a:blip r:embed="rId3"/>
          <a:stretch>
            <a:fillRect/>
          </a:stretch>
        </p:blipFill>
        <p:spPr>
          <a:xfrm>
            <a:off x="4533928" y="4508832"/>
            <a:ext cx="586234" cy="324383"/>
          </a:xfrm>
          <a:prstGeom prst="rect">
            <a:avLst/>
          </a:prstGeom>
        </p:spPr>
      </p:pic>
      <p:pic>
        <p:nvPicPr>
          <p:cNvPr id="11" name="Picture 10">
            <a:extLst>
              <a:ext uri="{FF2B5EF4-FFF2-40B4-BE49-F238E27FC236}">
                <a16:creationId xmlns:a16="http://schemas.microsoft.com/office/drawing/2014/main" id="{3355CB13-E561-4E3C-B67E-8B4C85F45B41}"/>
              </a:ext>
            </a:extLst>
          </p:cNvPr>
          <p:cNvPicPr>
            <a:picLocks noChangeAspect="1"/>
          </p:cNvPicPr>
          <p:nvPr/>
        </p:nvPicPr>
        <p:blipFill>
          <a:blip r:embed="rId4"/>
          <a:stretch>
            <a:fillRect/>
          </a:stretch>
        </p:blipFill>
        <p:spPr>
          <a:xfrm>
            <a:off x="5326942" y="4508832"/>
            <a:ext cx="1822173" cy="351801"/>
          </a:xfrm>
          <a:prstGeom prst="rect">
            <a:avLst/>
          </a:prstGeom>
        </p:spPr>
      </p:pic>
      <p:pic>
        <p:nvPicPr>
          <p:cNvPr id="12" name="Picture 11">
            <a:extLst>
              <a:ext uri="{FF2B5EF4-FFF2-40B4-BE49-F238E27FC236}">
                <a16:creationId xmlns:a16="http://schemas.microsoft.com/office/drawing/2014/main" id="{2CCE51CE-0C1F-89DD-507C-9B30106807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3050" y="4508832"/>
            <a:ext cx="1237322" cy="351801"/>
          </a:xfrm>
          <a:prstGeom prst="rect">
            <a:avLst/>
          </a:prstGeom>
        </p:spPr>
      </p:pic>
      <p:pic>
        <p:nvPicPr>
          <p:cNvPr id="13" name="Picture 12" descr="A picture containing text, outdoor, sign, clipart&#10;&#10;Description automatically generated">
            <a:extLst>
              <a:ext uri="{FF2B5EF4-FFF2-40B4-BE49-F238E27FC236}">
                <a16:creationId xmlns:a16="http://schemas.microsoft.com/office/drawing/2014/main" id="{EA58122D-9191-40A6-56A9-C89977093D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4306" y="4508831"/>
            <a:ext cx="1643959" cy="324383"/>
          </a:xfrm>
          <a:prstGeom prst="rect">
            <a:avLst/>
          </a:prstGeom>
        </p:spPr>
      </p:pic>
    </p:spTree>
    <p:extLst>
      <p:ext uri="{BB962C8B-B14F-4D97-AF65-F5344CB8AC3E}">
        <p14:creationId xmlns:p14="http://schemas.microsoft.com/office/powerpoint/2010/main" val="2393094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3A2A-E95F-64DB-0ED5-C531F4A5F313}"/>
              </a:ext>
            </a:extLst>
          </p:cNvPr>
          <p:cNvSpPr>
            <a:spLocks noGrp="1"/>
          </p:cNvSpPr>
          <p:nvPr>
            <p:ph type="title"/>
          </p:nvPr>
        </p:nvSpPr>
        <p:spPr>
          <a:xfrm>
            <a:off x="1928778" y="2945533"/>
            <a:ext cx="8617301" cy="1916027"/>
          </a:xfrm>
        </p:spPr>
        <p:txBody>
          <a:bodyPr>
            <a:normAutofit fontScale="90000"/>
          </a:bodyPr>
          <a:lstStyle/>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The National Cooperative Highway Research Program (NCHRP)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the FHWA; or NCHRP sponsors.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3200" dirty="0">
                <a:solidFill>
                  <a:schemeClr val="tx1"/>
                </a:solidFill>
              </a:rPr>
            </a:br>
            <a:endParaRPr lang="en-US" dirty="0"/>
          </a:p>
        </p:txBody>
      </p:sp>
    </p:spTree>
    <p:extLst>
      <p:ext uri="{BB962C8B-B14F-4D97-AF65-F5344CB8AC3E}">
        <p14:creationId xmlns:p14="http://schemas.microsoft.com/office/powerpoint/2010/main" val="243549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1A87A87-2169-4E3B-BFED-655319E8B18D}"/>
              </a:ext>
            </a:extLst>
          </p:cNvPr>
          <p:cNvSpPr>
            <a:spLocks noGrp="1"/>
          </p:cNvSpPr>
          <p:nvPr>
            <p:ph type="body" sz="quarter" idx="14"/>
          </p:nvPr>
        </p:nvSpPr>
        <p:spPr/>
        <p:txBody>
          <a:bodyPr/>
          <a:lstStyle/>
          <a:p>
            <a:r>
              <a:rPr lang="en-US" dirty="0"/>
              <a:t>URBAN STREETS - OVERVIEW</a:t>
            </a:r>
          </a:p>
          <a:p>
            <a:endParaRPr lang="en-US" dirty="0"/>
          </a:p>
        </p:txBody>
      </p:sp>
      <p:sp>
        <p:nvSpPr>
          <p:cNvPr id="10" name="Text Placeholder 9">
            <a:extLst>
              <a:ext uri="{FF2B5EF4-FFF2-40B4-BE49-F238E27FC236}">
                <a16:creationId xmlns:a16="http://schemas.microsoft.com/office/drawing/2014/main" id="{89385886-3F49-4BF7-9F03-6C956EA2F608}"/>
              </a:ext>
            </a:extLst>
          </p:cNvPr>
          <p:cNvSpPr>
            <a:spLocks noGrp="1"/>
          </p:cNvSpPr>
          <p:nvPr>
            <p:ph type="body" sz="quarter" idx="16"/>
          </p:nvPr>
        </p:nvSpPr>
        <p:spPr/>
        <p:txBody>
          <a:bodyPr/>
          <a:lstStyle/>
          <a:p>
            <a:endParaRPr lang="en-US" dirty="0"/>
          </a:p>
        </p:txBody>
      </p:sp>
      <p:pic>
        <p:nvPicPr>
          <p:cNvPr id="3" name="Picture 2">
            <a:extLst>
              <a:ext uri="{FF2B5EF4-FFF2-40B4-BE49-F238E27FC236}">
                <a16:creationId xmlns:a16="http://schemas.microsoft.com/office/drawing/2014/main" id="{690F5E7D-8477-4945-B802-01A4F6073335}"/>
              </a:ext>
            </a:extLst>
          </p:cNvPr>
          <p:cNvPicPr>
            <a:picLocks noChangeAspect="1"/>
          </p:cNvPicPr>
          <p:nvPr/>
        </p:nvPicPr>
        <p:blipFill>
          <a:blip r:embed="rId3"/>
          <a:stretch>
            <a:fillRect/>
          </a:stretch>
        </p:blipFill>
        <p:spPr>
          <a:xfrm>
            <a:off x="1675819" y="2073581"/>
            <a:ext cx="9429553" cy="2776197"/>
          </a:xfrm>
          <a:prstGeom prst="roundRect">
            <a:avLst/>
          </a:prstGeom>
        </p:spPr>
      </p:pic>
      <p:sp>
        <p:nvSpPr>
          <p:cNvPr id="2" name="Oval 1">
            <a:extLst>
              <a:ext uri="{FF2B5EF4-FFF2-40B4-BE49-F238E27FC236}">
                <a16:creationId xmlns:a16="http://schemas.microsoft.com/office/drawing/2014/main" id="{788BAD32-F6BE-42D7-AA9F-AAD6B0C9898B}"/>
              </a:ext>
            </a:extLst>
          </p:cNvPr>
          <p:cNvSpPr/>
          <p:nvPr/>
        </p:nvSpPr>
        <p:spPr>
          <a:xfrm>
            <a:off x="2002384" y="3141966"/>
            <a:ext cx="1072189" cy="1029078"/>
          </a:xfrm>
          <a:prstGeom prst="ellipse">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E0F7E85E-05AF-4D35-9229-EDBE539C5FE0}"/>
              </a:ext>
            </a:extLst>
          </p:cNvPr>
          <p:cNvCxnSpPr>
            <a:cxnSpLocks/>
            <a:stCxn id="2" idx="6"/>
            <a:endCxn id="9" idx="2"/>
          </p:cNvCxnSpPr>
          <p:nvPr/>
        </p:nvCxnSpPr>
        <p:spPr>
          <a:xfrm>
            <a:off x="3074572" y="3656505"/>
            <a:ext cx="3170713" cy="0"/>
          </a:xfrm>
          <a:prstGeom prst="line">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9" name="Oval 8">
            <a:extLst>
              <a:ext uri="{FF2B5EF4-FFF2-40B4-BE49-F238E27FC236}">
                <a16:creationId xmlns:a16="http://schemas.microsoft.com/office/drawing/2014/main" id="{983A8F34-DB0D-455F-8514-37A267B94073}"/>
              </a:ext>
            </a:extLst>
          </p:cNvPr>
          <p:cNvSpPr/>
          <p:nvPr/>
        </p:nvSpPr>
        <p:spPr>
          <a:xfrm>
            <a:off x="6245286" y="3141966"/>
            <a:ext cx="1072189" cy="1029078"/>
          </a:xfrm>
          <a:prstGeom prst="ellipse">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83EF1F20-8C78-439E-8BDA-8E1BAA9476EF}"/>
              </a:ext>
            </a:extLst>
          </p:cNvPr>
          <p:cNvSpPr/>
          <p:nvPr/>
        </p:nvSpPr>
        <p:spPr>
          <a:xfrm>
            <a:off x="9509536" y="3142582"/>
            <a:ext cx="1072189" cy="1029078"/>
          </a:xfrm>
          <a:prstGeom prst="ellipse">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059FB25E-3C96-4A04-935E-0229D409C2CF}"/>
              </a:ext>
            </a:extLst>
          </p:cNvPr>
          <p:cNvCxnSpPr>
            <a:cxnSpLocks/>
            <a:stCxn id="9" idx="6"/>
            <a:endCxn id="16" idx="2"/>
          </p:cNvCxnSpPr>
          <p:nvPr/>
        </p:nvCxnSpPr>
        <p:spPr>
          <a:xfrm>
            <a:off x="7317476" y="3656505"/>
            <a:ext cx="2192060" cy="616"/>
          </a:xfrm>
          <a:prstGeom prst="line">
            <a:avLst/>
          </a:pr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46" name="TextBox 45">
            <a:extLst>
              <a:ext uri="{FF2B5EF4-FFF2-40B4-BE49-F238E27FC236}">
                <a16:creationId xmlns:a16="http://schemas.microsoft.com/office/drawing/2014/main" id="{6807C192-8458-4FF4-A819-342213088235}"/>
              </a:ext>
            </a:extLst>
          </p:cNvPr>
          <p:cNvSpPr txBox="1"/>
          <p:nvPr/>
        </p:nvSpPr>
        <p:spPr>
          <a:xfrm>
            <a:off x="1703661" y="2599165"/>
            <a:ext cx="2263683" cy="393535"/>
          </a:xfrm>
          <a:prstGeom prst="rect">
            <a:avLst/>
          </a:prstGeom>
          <a:solidFill>
            <a:schemeClr val="bg1">
              <a:lumMod val="95000"/>
            </a:schemeClr>
          </a:solidFill>
        </p:spPr>
        <p:txBody>
          <a:bodyPr wrap="square">
            <a:spAutoFit/>
          </a:bodyPr>
          <a:lstStyle/>
          <a:p>
            <a:pPr algn="ctr"/>
            <a:r>
              <a:rPr lang="en-US" b="1" dirty="0">
                <a:latin typeface="Arial" panose="020B0604020202020204" pitchFamily="34" charset="0"/>
                <a:cs typeface="Arial" panose="020B0604020202020204" pitchFamily="34" charset="0"/>
              </a:rPr>
              <a:t>Intersection 1</a:t>
            </a:r>
          </a:p>
        </p:txBody>
      </p:sp>
      <p:sp>
        <p:nvSpPr>
          <p:cNvPr id="58" name="TextBox 57">
            <a:extLst>
              <a:ext uri="{FF2B5EF4-FFF2-40B4-BE49-F238E27FC236}">
                <a16:creationId xmlns:a16="http://schemas.microsoft.com/office/drawing/2014/main" id="{15C91454-3551-4568-99E0-2708158338E2}"/>
              </a:ext>
            </a:extLst>
          </p:cNvPr>
          <p:cNvSpPr txBox="1"/>
          <p:nvPr/>
        </p:nvSpPr>
        <p:spPr>
          <a:xfrm>
            <a:off x="5852289" y="2569329"/>
            <a:ext cx="2074908" cy="393535"/>
          </a:xfrm>
          <a:prstGeom prst="rect">
            <a:avLst/>
          </a:prstGeom>
          <a:solidFill>
            <a:schemeClr val="bg1">
              <a:lumMod val="95000"/>
            </a:schemeClr>
          </a:solidFill>
        </p:spPr>
        <p:txBody>
          <a:bodyPr wrap="square">
            <a:spAutoFit/>
          </a:bodyPr>
          <a:lstStyle/>
          <a:p>
            <a:pPr algn="ctr"/>
            <a:r>
              <a:rPr lang="en-US" b="1" dirty="0">
                <a:latin typeface="Arial" panose="020B0604020202020204" pitchFamily="34" charset="0"/>
                <a:cs typeface="Arial" panose="020B0604020202020204" pitchFamily="34" charset="0"/>
              </a:rPr>
              <a:t>Intersection 2</a:t>
            </a:r>
          </a:p>
        </p:txBody>
      </p:sp>
      <p:sp>
        <p:nvSpPr>
          <p:cNvPr id="60" name="TextBox 59">
            <a:extLst>
              <a:ext uri="{FF2B5EF4-FFF2-40B4-BE49-F238E27FC236}">
                <a16:creationId xmlns:a16="http://schemas.microsoft.com/office/drawing/2014/main" id="{EA4859F9-4840-4EAE-B6F8-E87EA884CF78}"/>
              </a:ext>
            </a:extLst>
          </p:cNvPr>
          <p:cNvSpPr txBox="1"/>
          <p:nvPr/>
        </p:nvSpPr>
        <p:spPr>
          <a:xfrm>
            <a:off x="8967370" y="2569330"/>
            <a:ext cx="2074908" cy="404715"/>
          </a:xfrm>
          <a:prstGeom prst="rect">
            <a:avLst/>
          </a:prstGeom>
          <a:solidFill>
            <a:schemeClr val="bg1">
              <a:lumMod val="95000"/>
            </a:schemeClr>
          </a:solidFill>
        </p:spPr>
        <p:txBody>
          <a:bodyPr wrap="square">
            <a:spAutoFit/>
          </a:bodyPr>
          <a:lstStyle/>
          <a:p>
            <a:pPr algn="ctr"/>
            <a:r>
              <a:rPr lang="en-US" b="1" dirty="0">
                <a:latin typeface="Arial" panose="020B0604020202020204" pitchFamily="34" charset="0"/>
                <a:cs typeface="Arial" panose="020B0604020202020204" pitchFamily="34" charset="0"/>
              </a:rPr>
              <a:t>Intersection 3</a:t>
            </a:r>
          </a:p>
        </p:txBody>
      </p:sp>
      <p:sp>
        <p:nvSpPr>
          <p:cNvPr id="62" name="TextBox 61">
            <a:extLst>
              <a:ext uri="{FF2B5EF4-FFF2-40B4-BE49-F238E27FC236}">
                <a16:creationId xmlns:a16="http://schemas.microsoft.com/office/drawing/2014/main" id="{5E675231-6F41-42A2-A6DA-ECE47980F3D7}"/>
              </a:ext>
            </a:extLst>
          </p:cNvPr>
          <p:cNvSpPr txBox="1"/>
          <p:nvPr/>
        </p:nvSpPr>
        <p:spPr>
          <a:xfrm>
            <a:off x="4011657" y="3831737"/>
            <a:ext cx="1832642" cy="393535"/>
          </a:xfrm>
          <a:prstGeom prst="rect">
            <a:avLst/>
          </a:prstGeom>
          <a:solidFill>
            <a:schemeClr val="bg1">
              <a:lumMod val="95000"/>
            </a:schemeClr>
          </a:solidFill>
        </p:spPr>
        <p:txBody>
          <a:bodyPr wrap="square">
            <a:spAutoFit/>
          </a:bodyPr>
          <a:lstStyle/>
          <a:p>
            <a:pPr algn="ctr"/>
            <a:r>
              <a:rPr lang="en-US" b="1" dirty="0">
                <a:latin typeface="Arial" panose="020B0604020202020204" pitchFamily="34" charset="0"/>
                <a:cs typeface="Arial" panose="020B0604020202020204" pitchFamily="34" charset="0"/>
              </a:rPr>
              <a:t>Segment 1</a:t>
            </a:r>
          </a:p>
        </p:txBody>
      </p:sp>
      <p:sp>
        <p:nvSpPr>
          <p:cNvPr id="90118" name="Rectangle: Rounded Corners 90117">
            <a:extLst>
              <a:ext uri="{FF2B5EF4-FFF2-40B4-BE49-F238E27FC236}">
                <a16:creationId xmlns:a16="http://schemas.microsoft.com/office/drawing/2014/main" id="{7D6FC671-954B-4757-BE11-4D1839E46239}"/>
              </a:ext>
            </a:extLst>
          </p:cNvPr>
          <p:cNvSpPr/>
          <p:nvPr/>
        </p:nvSpPr>
        <p:spPr>
          <a:xfrm>
            <a:off x="1447800" y="1728347"/>
            <a:ext cx="9982200" cy="3980629"/>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44CC0839-B541-41DB-A5DC-14140512B33E}"/>
              </a:ext>
            </a:extLst>
          </p:cNvPr>
          <p:cNvSpPr txBox="1"/>
          <p:nvPr/>
        </p:nvSpPr>
        <p:spPr>
          <a:xfrm>
            <a:off x="3870764" y="5667378"/>
            <a:ext cx="5075695" cy="491918"/>
          </a:xfrm>
          <a:prstGeom prst="rect">
            <a:avLst/>
          </a:prstGeom>
          <a:noFill/>
        </p:spPr>
        <p:txBody>
          <a:bodyPr wrap="square">
            <a:spAutoFit/>
          </a:bodyPr>
          <a:lstStyle/>
          <a:p>
            <a:pPr algn="ctr"/>
            <a:r>
              <a:rPr lang="en-US" sz="2400" b="1" dirty="0">
                <a:solidFill>
                  <a:schemeClr val="accent5"/>
                </a:solidFill>
                <a:latin typeface="Arial" panose="020B0604020202020204" pitchFamily="34" charset="0"/>
                <a:cs typeface="Arial" panose="020B0604020202020204" pitchFamily="34" charset="0"/>
              </a:rPr>
              <a:t>Urban Street Facility</a:t>
            </a:r>
          </a:p>
        </p:txBody>
      </p:sp>
      <p:sp>
        <p:nvSpPr>
          <p:cNvPr id="6" name="Rectangle: Rounded Corners 5">
            <a:extLst>
              <a:ext uri="{FF2B5EF4-FFF2-40B4-BE49-F238E27FC236}">
                <a16:creationId xmlns:a16="http://schemas.microsoft.com/office/drawing/2014/main" id="{8B6C1A1C-A531-4E01-A4E9-7C470F78A199}"/>
              </a:ext>
            </a:extLst>
          </p:cNvPr>
          <p:cNvSpPr/>
          <p:nvPr/>
        </p:nvSpPr>
        <p:spPr>
          <a:xfrm>
            <a:off x="1670380" y="2068298"/>
            <a:ext cx="7017246" cy="2910631"/>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76687529-7768-489F-959F-63E963015A68}"/>
              </a:ext>
            </a:extLst>
          </p:cNvPr>
          <p:cNvSpPr txBox="1"/>
          <p:nvPr/>
        </p:nvSpPr>
        <p:spPr>
          <a:xfrm>
            <a:off x="7540060" y="3848083"/>
            <a:ext cx="1832642" cy="393535"/>
          </a:xfrm>
          <a:prstGeom prst="rect">
            <a:avLst/>
          </a:prstGeom>
          <a:solidFill>
            <a:schemeClr val="bg1">
              <a:lumMod val="95000"/>
            </a:schemeClr>
          </a:solidFill>
        </p:spPr>
        <p:txBody>
          <a:bodyPr wrap="square">
            <a:spAutoFit/>
          </a:bodyPr>
          <a:lstStyle/>
          <a:p>
            <a:pPr algn="ctr"/>
            <a:r>
              <a:rPr lang="en-US" b="1" dirty="0">
                <a:latin typeface="Arial" panose="020B0604020202020204" pitchFamily="34" charset="0"/>
                <a:cs typeface="Arial" panose="020B0604020202020204" pitchFamily="34" charset="0"/>
              </a:rPr>
              <a:t>Segment 2</a:t>
            </a:r>
          </a:p>
        </p:txBody>
      </p:sp>
      <p:sp>
        <p:nvSpPr>
          <p:cNvPr id="8" name="TextBox 7">
            <a:extLst>
              <a:ext uri="{FF2B5EF4-FFF2-40B4-BE49-F238E27FC236}">
                <a16:creationId xmlns:a16="http://schemas.microsoft.com/office/drawing/2014/main" id="{EBF2D06C-F9DC-4F7D-B05C-3019F16F8178}"/>
              </a:ext>
            </a:extLst>
          </p:cNvPr>
          <p:cNvSpPr txBox="1"/>
          <p:nvPr/>
        </p:nvSpPr>
        <p:spPr>
          <a:xfrm>
            <a:off x="2445271" y="4956695"/>
            <a:ext cx="5075695" cy="461665"/>
          </a:xfrm>
          <a:prstGeom prst="rect">
            <a:avLst/>
          </a:prstGeom>
          <a:noFill/>
        </p:spPr>
        <p:txBody>
          <a:bodyPr wrap="square">
            <a:spAutoFit/>
          </a:bodyPr>
          <a:lstStyle/>
          <a:p>
            <a:pPr algn="ctr"/>
            <a:r>
              <a:rPr lang="en-US" sz="2400" b="1" dirty="0">
                <a:solidFill>
                  <a:srgbClr val="005496"/>
                </a:solidFill>
                <a:latin typeface="Arial" panose="020B0604020202020204" pitchFamily="34" charset="0"/>
                <a:cs typeface="Arial" panose="020B0604020202020204" pitchFamily="34" charset="0"/>
              </a:rPr>
              <a:t>Interchange</a:t>
            </a:r>
          </a:p>
        </p:txBody>
      </p:sp>
      <p:sp>
        <p:nvSpPr>
          <p:cNvPr id="13" name="Title 12">
            <a:extLst>
              <a:ext uri="{FF2B5EF4-FFF2-40B4-BE49-F238E27FC236}">
                <a16:creationId xmlns:a16="http://schemas.microsoft.com/office/drawing/2014/main" id="{776F7B88-D2A2-4278-B209-DA1A16C63132}"/>
              </a:ext>
            </a:extLst>
          </p:cNvPr>
          <p:cNvSpPr>
            <a:spLocks noGrp="1"/>
          </p:cNvSpPr>
          <p:nvPr>
            <p:ph type="title"/>
          </p:nvPr>
        </p:nvSpPr>
        <p:spPr/>
        <p:txBody>
          <a:bodyPr/>
          <a:lstStyle/>
          <a:p>
            <a:r>
              <a:rPr lang="en-US" dirty="0"/>
              <a:t>Urban Streets Components</a:t>
            </a:r>
          </a:p>
        </p:txBody>
      </p:sp>
      <p:sp>
        <p:nvSpPr>
          <p:cNvPr id="21" name="Slide Number Placeholder 4">
            <a:extLst>
              <a:ext uri="{FF2B5EF4-FFF2-40B4-BE49-F238E27FC236}">
                <a16:creationId xmlns:a16="http://schemas.microsoft.com/office/drawing/2014/main" id="{D76659D4-C5DD-406E-B1C7-A7F9597CEC43}"/>
              </a:ext>
            </a:extLst>
          </p:cNvPr>
          <p:cNvSpPr>
            <a:spLocks noGrp="1"/>
          </p:cNvSpPr>
          <p:nvPr>
            <p:ph type="sldNum" sz="quarter" idx="12"/>
          </p:nvPr>
        </p:nvSpPr>
        <p:spPr>
          <a:xfrm>
            <a:off x="11283462" y="6390217"/>
            <a:ext cx="601133" cy="365125"/>
          </a:xfrm>
        </p:spPr>
        <p:txBody>
          <a:bodyPr/>
          <a:lstStyle/>
          <a:p>
            <a:fld id="{DA290D46-C1FC-4423-9ADA-1DF4CE00C894}" type="slidenum">
              <a:rPr lang="en-US" smtClean="0">
                <a:cs typeface="Arial" panose="020B0604020202020204" pitchFamily="34" charset="0"/>
              </a:rPr>
              <a:pPr/>
              <a:t>6</a:t>
            </a:fld>
            <a:endParaRPr lang="en-US" dirty="0">
              <a:cs typeface="Arial" panose="020B0604020202020204" pitchFamily="34" charset="0"/>
            </a:endParaRPr>
          </a:p>
        </p:txBody>
      </p:sp>
    </p:spTree>
    <p:extLst>
      <p:ext uri="{BB962C8B-B14F-4D97-AF65-F5344CB8AC3E}">
        <p14:creationId xmlns:p14="http://schemas.microsoft.com/office/powerpoint/2010/main" val="2670382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0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8" grpId="0" animBg="1"/>
      <p:bldP spid="60" grpId="0" animBg="1"/>
      <p:bldP spid="62" grpId="0" animBg="1"/>
      <p:bldP spid="90118" grpId="0" animBg="1"/>
      <p:bldP spid="79" grpId="0"/>
      <p:bldP spid="6" grpId="0" animBg="1"/>
      <p:bldP spid="63"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2493-6FC4-4D76-8390-EDB608442E1A}"/>
              </a:ext>
            </a:extLst>
          </p:cNvPr>
          <p:cNvSpPr>
            <a:spLocks noGrp="1"/>
          </p:cNvSpPr>
          <p:nvPr>
            <p:ph type="title"/>
          </p:nvPr>
        </p:nvSpPr>
        <p:spPr>
          <a:xfrm>
            <a:off x="893602" y="630532"/>
            <a:ext cx="4893366" cy="993685"/>
          </a:xfrm>
        </p:spPr>
        <p:txBody>
          <a:bodyPr>
            <a:normAutofit/>
          </a:bodyPr>
          <a:lstStyle/>
          <a:p>
            <a:r>
              <a:rPr lang="en-US" altLang="en-US" dirty="0"/>
              <a:t>Urban Streets Analysis</a:t>
            </a:r>
            <a:endParaRPr lang="en-US" dirty="0"/>
          </a:p>
        </p:txBody>
      </p:sp>
      <p:sp>
        <p:nvSpPr>
          <p:cNvPr id="8" name="Text Placeholder 7">
            <a:extLst>
              <a:ext uri="{FF2B5EF4-FFF2-40B4-BE49-F238E27FC236}">
                <a16:creationId xmlns:a16="http://schemas.microsoft.com/office/drawing/2014/main" id="{59078108-15CE-48C0-89D7-8786620EC5F3}"/>
              </a:ext>
            </a:extLst>
          </p:cNvPr>
          <p:cNvSpPr>
            <a:spLocks noGrp="1"/>
          </p:cNvSpPr>
          <p:nvPr>
            <p:ph type="body" sz="quarter" idx="13"/>
          </p:nvPr>
        </p:nvSpPr>
        <p:spPr/>
        <p:txBody>
          <a:bodyPr/>
          <a:lstStyle/>
          <a:p>
            <a:r>
              <a:rPr lang="en-US" dirty="0"/>
              <a:t>URBAN STREET SEGMENTS</a:t>
            </a:r>
          </a:p>
          <a:p>
            <a:endParaRPr lang="en-US" dirty="0"/>
          </a:p>
        </p:txBody>
      </p:sp>
      <p:sp>
        <p:nvSpPr>
          <p:cNvPr id="5" name="Content Placeholder 4">
            <a:extLst>
              <a:ext uri="{FF2B5EF4-FFF2-40B4-BE49-F238E27FC236}">
                <a16:creationId xmlns:a16="http://schemas.microsoft.com/office/drawing/2014/main" id="{2F46937A-2087-4FCC-8559-1A33388BF5C3}"/>
              </a:ext>
            </a:extLst>
          </p:cNvPr>
          <p:cNvSpPr>
            <a:spLocks noGrp="1"/>
          </p:cNvSpPr>
          <p:nvPr>
            <p:ph sz="half" idx="1"/>
          </p:nvPr>
        </p:nvSpPr>
        <p:spPr/>
        <p:txBody>
          <a:bodyPr/>
          <a:lstStyle/>
          <a:p>
            <a:pPr marL="285750" indent="-285750">
              <a:buFont typeface="Arial" panose="020B0604020202020204" pitchFamily="34" charset="0"/>
              <a:buChar char="•"/>
            </a:pPr>
            <a:r>
              <a:rPr lang="en-US" dirty="0"/>
              <a:t>Analysis boundaries include:</a:t>
            </a:r>
          </a:p>
          <a:p>
            <a:pPr lvl="1"/>
            <a:r>
              <a:rPr lang="en-US" dirty="0"/>
              <a:t>Roadway right-of-way </a:t>
            </a:r>
          </a:p>
          <a:p>
            <a:pPr lvl="1"/>
            <a:r>
              <a:rPr lang="en-US" dirty="0"/>
              <a:t>Operational influence area of each boundary intersection</a:t>
            </a:r>
          </a:p>
          <a:p>
            <a:pPr marL="285750" indent="-285750">
              <a:buFont typeface="Arial" panose="020B0604020202020204" pitchFamily="34" charset="0"/>
              <a:buChar char="•"/>
            </a:pPr>
            <a:r>
              <a:rPr lang="en-US" dirty="0"/>
              <a:t>Interdependent with operation at boundary intersections</a:t>
            </a:r>
          </a:p>
          <a:p>
            <a:pPr marL="285750" indent="-285750">
              <a:buFont typeface="Arial" panose="020B0604020202020204" pitchFamily="34" charset="0"/>
              <a:buChar char="•"/>
            </a:pPr>
            <a:r>
              <a:rPr lang="en-US" b="1" dirty="0"/>
              <a:t>Service Measure: Travel Speed (mi/h)</a:t>
            </a:r>
          </a:p>
          <a:p>
            <a:pPr lvl="1"/>
            <a:endParaRPr lang="en-US" dirty="0"/>
          </a:p>
          <a:p>
            <a:endParaRPr lang="en-US" dirty="0"/>
          </a:p>
        </p:txBody>
      </p:sp>
      <p:sp>
        <p:nvSpPr>
          <p:cNvPr id="10" name="Slide Number Placeholder 5">
            <a:extLst>
              <a:ext uri="{FF2B5EF4-FFF2-40B4-BE49-F238E27FC236}">
                <a16:creationId xmlns:a16="http://schemas.microsoft.com/office/drawing/2014/main" id="{79AC9C8F-D538-4F74-B09D-0122D8788DC7}"/>
              </a:ext>
            </a:extLst>
          </p:cNvPr>
          <p:cNvSpPr>
            <a:spLocks noGrp="1"/>
          </p:cNvSpPr>
          <p:nvPr>
            <p:ph type="sldNum" sz="quarter" idx="12"/>
          </p:nvPr>
        </p:nvSpPr>
        <p:spPr/>
        <p:txBody>
          <a:bodyPr/>
          <a:lstStyle/>
          <a:p>
            <a:fld id="{51238FAE-B189-440B-8AFA-85D97C10EA2D}" type="slidenum">
              <a:rPr lang="en-US" sz="1400" smtClean="0">
                <a:latin typeface="+mn-lt"/>
              </a:rPr>
              <a:pPr/>
              <a:t>7</a:t>
            </a:fld>
            <a:endParaRPr lang="en-US" sz="1400" dirty="0">
              <a:latin typeface="+mn-lt"/>
            </a:endParaRPr>
          </a:p>
        </p:txBody>
      </p:sp>
      <p:sp>
        <p:nvSpPr>
          <p:cNvPr id="7" name="Text Placeholder 6">
            <a:extLst>
              <a:ext uri="{FF2B5EF4-FFF2-40B4-BE49-F238E27FC236}">
                <a16:creationId xmlns:a16="http://schemas.microsoft.com/office/drawing/2014/main" id="{79A4E9E9-34A3-4C41-B23C-9A3B472EC2A5}"/>
              </a:ext>
            </a:extLst>
          </p:cNvPr>
          <p:cNvSpPr>
            <a:spLocks noGrp="1"/>
          </p:cNvSpPr>
          <p:nvPr>
            <p:ph type="body" sz="quarter" idx="16"/>
          </p:nvPr>
        </p:nvSpPr>
        <p:spPr/>
        <p:txBody>
          <a:bodyPr/>
          <a:lstStyle/>
          <a:p>
            <a:r>
              <a:rPr lang="en-US" altLang="en-US" dirty="0">
                <a:solidFill>
                  <a:schemeClr val="bg1">
                    <a:lumMod val="50000"/>
                  </a:schemeClr>
                </a:solidFill>
              </a:rPr>
              <a:t>HCM Pages 18-4 &amp; 18-5</a:t>
            </a:r>
          </a:p>
        </p:txBody>
      </p:sp>
      <p:sp>
        <p:nvSpPr>
          <p:cNvPr id="13" name="Rectangle 3">
            <a:extLst>
              <a:ext uri="{FF2B5EF4-FFF2-40B4-BE49-F238E27FC236}">
                <a16:creationId xmlns:a16="http://schemas.microsoft.com/office/drawing/2014/main" id="{5605D9A6-90C6-4416-BEE5-079EFEA24AF6}"/>
              </a:ext>
            </a:extLst>
          </p:cNvPr>
          <p:cNvSpPr txBox="1">
            <a:spLocks noChangeArrowheads="1"/>
          </p:cNvSpPr>
          <p:nvPr/>
        </p:nvSpPr>
        <p:spPr>
          <a:xfrm>
            <a:off x="628651" y="1741251"/>
            <a:ext cx="7886700" cy="452302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Wingdings" panose="05000000000000000000" pitchFamily="2" charset="2"/>
              <a:buNone/>
            </a:pPr>
            <a:endParaRPr lang="en-US" altLang="en-US" b="1" dirty="0">
              <a:latin typeface="Arial Black" panose="020B0A04020102020204" pitchFamily="34" charset="0"/>
            </a:endParaRPr>
          </a:p>
          <a:p>
            <a:pPr>
              <a:buFont typeface="Wingdings" panose="05000000000000000000" pitchFamily="2" charset="2"/>
              <a:buNone/>
            </a:pPr>
            <a:endParaRPr lang="en-US" altLang="en-US" sz="2800" dirty="0">
              <a:latin typeface="Arial Black" panose="020B0A04020102020204" pitchFamily="34" charset="0"/>
            </a:endParaRPr>
          </a:p>
          <a:p>
            <a:endParaRPr lang="en-US" altLang="en-US" dirty="0">
              <a:latin typeface="Arial Black" panose="020B0A04020102020204" pitchFamily="34" charset="0"/>
            </a:endParaRPr>
          </a:p>
        </p:txBody>
      </p:sp>
      <p:pic>
        <p:nvPicPr>
          <p:cNvPr id="15" name="Picture 2">
            <a:extLst>
              <a:ext uri="{FF2B5EF4-FFF2-40B4-BE49-F238E27FC236}">
                <a16:creationId xmlns:a16="http://schemas.microsoft.com/office/drawing/2014/main" id="{0BBF012A-B57B-4DBF-89E3-C068939F6D1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1302" y="1384516"/>
            <a:ext cx="2085975"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a:extLst>
              <a:ext uri="{FF2B5EF4-FFF2-40B4-BE49-F238E27FC236}">
                <a16:creationId xmlns:a16="http://schemas.microsoft.com/office/drawing/2014/main" id="{3AC10F58-B267-42A8-A7F8-F4F2806D970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37211" y="1486115"/>
            <a:ext cx="1952625" cy="411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665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FE0A19-93D0-49D6-B8B6-CDC6B20EC19C}"/>
              </a:ext>
            </a:extLst>
          </p:cNvPr>
          <p:cNvSpPr>
            <a:spLocks noGrp="1"/>
          </p:cNvSpPr>
          <p:nvPr>
            <p:ph idx="1"/>
          </p:nvPr>
        </p:nvSpPr>
        <p:spPr>
          <a:xfrm>
            <a:off x="893602" y="1825625"/>
            <a:ext cx="4061575" cy="3872810"/>
          </a:xfrm>
        </p:spPr>
        <p:txBody>
          <a:bodyPr>
            <a:normAutofit/>
          </a:bodyPr>
          <a:lstStyle/>
          <a:p>
            <a:pPr marL="285750" indent="-285750" fontAlgn="auto">
              <a:lnSpc>
                <a:spcPct val="120000"/>
              </a:lnSpc>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Entering and exiting volumes must be balanced for accurate analyses</a:t>
            </a:r>
          </a:p>
          <a:p>
            <a:pPr marL="285750" indent="-285750" fontAlgn="auto">
              <a:lnSpc>
                <a:spcPct val="120000"/>
              </a:lnSpc>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Unbalanced volumes due to:</a:t>
            </a:r>
          </a:p>
          <a:p>
            <a:pPr marL="742950" lvl="1" indent="-285750" fontAlgn="auto">
              <a:lnSpc>
                <a:spcPct val="120000"/>
              </a:lnSpc>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Different counting times for boundary intersections</a:t>
            </a:r>
          </a:p>
          <a:p>
            <a:pPr marL="742950" lvl="1" indent="-285750" fontAlgn="auto">
              <a:lnSpc>
                <a:spcPct val="120000"/>
              </a:lnSpc>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Uncaptured midblock demand</a:t>
            </a:r>
          </a:p>
          <a:p>
            <a:pPr marL="742950" lvl="1" indent="-285750" fontAlgn="auto">
              <a:lnSpc>
                <a:spcPct val="120000"/>
              </a:lnSpc>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Counting inaccuracy</a:t>
            </a:r>
          </a:p>
          <a:p>
            <a:pPr marL="285750" indent="-28575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endParaRPr lang="en-US" dirty="0"/>
          </a:p>
        </p:txBody>
      </p:sp>
      <p:sp>
        <p:nvSpPr>
          <p:cNvPr id="18" name="Slide Number Placeholder 5">
            <a:extLst>
              <a:ext uri="{FF2B5EF4-FFF2-40B4-BE49-F238E27FC236}">
                <a16:creationId xmlns:a16="http://schemas.microsoft.com/office/drawing/2014/main" id="{F5518D30-B955-45E0-859C-C4A351629F71}"/>
              </a:ext>
            </a:extLst>
          </p:cNvPr>
          <p:cNvSpPr>
            <a:spLocks noGrp="1"/>
          </p:cNvSpPr>
          <p:nvPr>
            <p:ph type="sldNum" sz="quarter" idx="12"/>
          </p:nvPr>
        </p:nvSpPr>
        <p:spPr/>
        <p:txBody>
          <a:bodyPr/>
          <a:lstStyle/>
          <a:p>
            <a:fld id="{51238FAE-B189-440B-8AFA-85D97C10EA2D}" type="slidenum">
              <a:rPr lang="en-US" sz="1400" smtClean="0">
                <a:latin typeface="+mn-lt"/>
              </a:rPr>
              <a:pPr/>
              <a:t>8</a:t>
            </a:fld>
            <a:endParaRPr lang="en-US" sz="1400" dirty="0">
              <a:latin typeface="+mn-lt"/>
            </a:endParaRPr>
          </a:p>
        </p:txBody>
      </p:sp>
      <p:sp>
        <p:nvSpPr>
          <p:cNvPr id="2" name="Title 1">
            <a:extLst>
              <a:ext uri="{FF2B5EF4-FFF2-40B4-BE49-F238E27FC236}">
                <a16:creationId xmlns:a16="http://schemas.microsoft.com/office/drawing/2014/main" id="{46131128-E739-4094-8D85-1A2E54CA3EFD}"/>
              </a:ext>
            </a:extLst>
          </p:cNvPr>
          <p:cNvSpPr>
            <a:spLocks noGrp="1"/>
          </p:cNvSpPr>
          <p:nvPr>
            <p:ph type="title"/>
          </p:nvPr>
        </p:nvSpPr>
        <p:spPr/>
        <p:txBody>
          <a:bodyPr/>
          <a:lstStyle/>
          <a:p>
            <a:r>
              <a:rPr lang="en-US" altLang="en-US" dirty="0"/>
              <a:t>Volume Balancing</a:t>
            </a:r>
            <a:endParaRPr lang="en-US" dirty="0"/>
          </a:p>
        </p:txBody>
      </p:sp>
      <p:sp>
        <p:nvSpPr>
          <p:cNvPr id="5" name="Text Placeholder 4">
            <a:extLst>
              <a:ext uri="{FF2B5EF4-FFF2-40B4-BE49-F238E27FC236}">
                <a16:creationId xmlns:a16="http://schemas.microsoft.com/office/drawing/2014/main" id="{6C3A89A5-2226-4B11-8BA5-DDB7F7572B4B}"/>
              </a:ext>
            </a:extLst>
          </p:cNvPr>
          <p:cNvSpPr>
            <a:spLocks noGrp="1"/>
          </p:cNvSpPr>
          <p:nvPr>
            <p:ph type="body" sz="quarter" idx="14"/>
          </p:nvPr>
        </p:nvSpPr>
        <p:spPr/>
        <p:txBody>
          <a:bodyPr/>
          <a:lstStyle/>
          <a:p>
            <a:r>
              <a:rPr lang="en-US" dirty="0"/>
              <a:t>URBAN STREET SEGMENTS</a:t>
            </a:r>
          </a:p>
          <a:p>
            <a:endParaRPr lang="en-US" dirty="0"/>
          </a:p>
        </p:txBody>
      </p:sp>
      <p:sp>
        <p:nvSpPr>
          <p:cNvPr id="6" name="Text Placeholder 5">
            <a:extLst>
              <a:ext uri="{FF2B5EF4-FFF2-40B4-BE49-F238E27FC236}">
                <a16:creationId xmlns:a16="http://schemas.microsoft.com/office/drawing/2014/main" id="{B268EB38-B1A1-4295-B144-92238D747E7B}"/>
              </a:ext>
            </a:extLst>
          </p:cNvPr>
          <p:cNvSpPr>
            <a:spLocks noGrp="1"/>
          </p:cNvSpPr>
          <p:nvPr>
            <p:ph type="body" sz="quarter" idx="16"/>
          </p:nvPr>
        </p:nvSpPr>
        <p:spPr/>
        <p:txBody>
          <a:bodyPr/>
          <a:lstStyle/>
          <a:p>
            <a:r>
              <a:rPr lang="en-US" altLang="en-US" sz="1200" dirty="0">
                <a:solidFill>
                  <a:schemeClr val="bg1">
                    <a:lumMod val="50000"/>
                  </a:schemeClr>
                </a:solidFill>
              </a:rPr>
              <a:t>HCM Exhibit 18-9 &amp; 18-10</a:t>
            </a:r>
            <a:endParaRPr lang="en-US" dirty="0"/>
          </a:p>
        </p:txBody>
      </p:sp>
      <p:pic>
        <p:nvPicPr>
          <p:cNvPr id="21" name="Picture 3">
            <a:extLst>
              <a:ext uri="{FF2B5EF4-FFF2-40B4-BE49-F238E27FC236}">
                <a16:creationId xmlns:a16="http://schemas.microsoft.com/office/drawing/2014/main" id="{EA2F3BC0-806D-41E0-B071-B934FF94C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5165"/>
          <a:stretch>
            <a:fillRect/>
          </a:stretch>
        </p:blipFill>
        <p:spPr bwMode="auto">
          <a:xfrm>
            <a:off x="5106495" y="1530368"/>
            <a:ext cx="6702816" cy="3228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Rounded Corners 21">
            <a:extLst>
              <a:ext uri="{FF2B5EF4-FFF2-40B4-BE49-F238E27FC236}">
                <a16:creationId xmlns:a16="http://schemas.microsoft.com/office/drawing/2014/main" id="{EFA69A5D-1C12-43C1-948F-48C80E3C1F9F}"/>
              </a:ext>
            </a:extLst>
          </p:cNvPr>
          <p:cNvSpPr/>
          <p:nvPr/>
        </p:nvSpPr>
        <p:spPr>
          <a:xfrm>
            <a:off x="5178234" y="1699533"/>
            <a:ext cx="2611300" cy="2923875"/>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76F5C32B-1CB7-4CE6-8E13-5058B81FFDA8}"/>
              </a:ext>
            </a:extLst>
          </p:cNvPr>
          <p:cNvSpPr/>
          <p:nvPr/>
        </p:nvSpPr>
        <p:spPr>
          <a:xfrm>
            <a:off x="8464256" y="3593831"/>
            <a:ext cx="356904" cy="354836"/>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EDBB00EF-5C44-4144-88D8-28C8A4A6C500}"/>
              </a:ext>
            </a:extLst>
          </p:cNvPr>
          <p:cNvSpPr/>
          <p:nvPr/>
        </p:nvSpPr>
        <p:spPr>
          <a:xfrm>
            <a:off x="8894315" y="2111902"/>
            <a:ext cx="2338692" cy="2065374"/>
          </a:xfrm>
          <a:prstGeom prst="roundRect">
            <a:avLst/>
          </a:prstGeom>
          <a:solidFill>
            <a:schemeClr val="accent5">
              <a:lumMod val="60000"/>
              <a:lumOff val="40000"/>
              <a:alpha val="2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D5295787-224A-45AC-BACC-99B82A33B4C8}"/>
              </a:ext>
            </a:extLst>
          </p:cNvPr>
          <p:cNvSpPr/>
          <p:nvPr/>
        </p:nvSpPr>
        <p:spPr>
          <a:xfrm>
            <a:off x="8081868" y="3593233"/>
            <a:ext cx="323781" cy="355434"/>
          </a:xfrm>
          <a:prstGeom prst="roundRect">
            <a:avLst/>
          </a:prstGeom>
          <a:solidFill>
            <a:schemeClr val="accent5">
              <a:lumMod val="60000"/>
              <a:lumOff val="40000"/>
              <a:alpha val="2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436C892-0BF7-405D-A9B6-E338DD23F16D}"/>
              </a:ext>
            </a:extLst>
          </p:cNvPr>
          <p:cNvSpPr txBox="1"/>
          <p:nvPr/>
        </p:nvSpPr>
        <p:spPr>
          <a:xfrm>
            <a:off x="3273093" y="5472355"/>
            <a:ext cx="4257814" cy="646331"/>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solidFill>
                  <a:schemeClr val="tx1"/>
                </a:solidFill>
              </a:rPr>
              <a:t>Entering volume:</a:t>
            </a:r>
          </a:p>
          <a:p>
            <a:r>
              <a:rPr lang="en-US" dirty="0">
                <a:solidFill>
                  <a:schemeClr val="tx1"/>
                </a:solidFill>
              </a:rPr>
              <a:t>200 + 1,000 + 100 + 50 = 1,350 veh/h</a:t>
            </a:r>
          </a:p>
        </p:txBody>
      </p:sp>
      <p:sp>
        <p:nvSpPr>
          <p:cNvPr id="27" name="TextBox 26">
            <a:extLst>
              <a:ext uri="{FF2B5EF4-FFF2-40B4-BE49-F238E27FC236}">
                <a16:creationId xmlns:a16="http://schemas.microsoft.com/office/drawing/2014/main" id="{A206D3B4-7DEC-463E-B1EB-6EFAFF3B07D2}"/>
              </a:ext>
            </a:extLst>
          </p:cNvPr>
          <p:cNvSpPr txBox="1"/>
          <p:nvPr/>
        </p:nvSpPr>
        <p:spPr>
          <a:xfrm>
            <a:off x="8080975" y="5470364"/>
            <a:ext cx="3962400" cy="646331"/>
          </a:xfrm>
          <a:prstGeom prst="rect">
            <a:avLst/>
          </a:prstGeom>
          <a:solidFill>
            <a:schemeClr val="accent5">
              <a:lumMod val="60000"/>
              <a:lumOff val="40000"/>
              <a:alpha val="2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solidFill>
                  <a:schemeClr val="tx1"/>
                </a:solidFill>
              </a:rPr>
              <a:t>Exiting volume:</a:t>
            </a:r>
          </a:p>
          <a:p>
            <a:r>
              <a:rPr lang="en-US" dirty="0">
                <a:solidFill>
                  <a:schemeClr val="tx1"/>
                </a:solidFill>
              </a:rPr>
              <a:t>50 + 1,210 + 40 + 50 = 1,350 veh/h</a:t>
            </a:r>
          </a:p>
        </p:txBody>
      </p:sp>
      <p:sp>
        <p:nvSpPr>
          <p:cNvPr id="28" name="TextBox 27">
            <a:extLst>
              <a:ext uri="{FF2B5EF4-FFF2-40B4-BE49-F238E27FC236}">
                <a16:creationId xmlns:a16="http://schemas.microsoft.com/office/drawing/2014/main" id="{4310DE32-6536-49E9-BCAF-118FD4D0E998}"/>
              </a:ext>
            </a:extLst>
          </p:cNvPr>
          <p:cNvSpPr txBox="1"/>
          <p:nvPr/>
        </p:nvSpPr>
        <p:spPr>
          <a:xfrm>
            <a:off x="7606630" y="5562696"/>
            <a:ext cx="474345" cy="461665"/>
          </a:xfrm>
          <a:prstGeom prst="rect">
            <a:avLst/>
          </a:prstGeom>
          <a:noFill/>
        </p:spPr>
        <p:txBody>
          <a:bodyPr wrap="square">
            <a:spAutoFit/>
          </a:bodyPr>
          <a:lstStyle/>
          <a:p>
            <a:r>
              <a:rPr lang="en-US" sz="2400" b="1" dirty="0"/>
              <a:t>=</a:t>
            </a:r>
            <a:endParaRPr lang="en-US" sz="2400" dirty="0"/>
          </a:p>
        </p:txBody>
      </p:sp>
      <p:sp>
        <p:nvSpPr>
          <p:cNvPr id="30" name="TextBox 29">
            <a:extLst>
              <a:ext uri="{FF2B5EF4-FFF2-40B4-BE49-F238E27FC236}">
                <a16:creationId xmlns:a16="http://schemas.microsoft.com/office/drawing/2014/main" id="{41321DBF-BCAA-4F52-9F10-AAF14131A965}"/>
              </a:ext>
            </a:extLst>
          </p:cNvPr>
          <p:cNvSpPr txBox="1"/>
          <p:nvPr/>
        </p:nvSpPr>
        <p:spPr>
          <a:xfrm>
            <a:off x="5306603" y="4677117"/>
            <a:ext cx="2131430" cy="369332"/>
          </a:xfrm>
          <a:prstGeom prst="rect">
            <a:avLst/>
          </a:prstGeom>
          <a:noFill/>
        </p:spPr>
        <p:txBody>
          <a:bodyPr wrap="square">
            <a:spAutoFit/>
          </a:bodyPr>
          <a:lstStyle/>
          <a:p>
            <a:pPr algn="ctr">
              <a:defRPr/>
            </a:pPr>
            <a:r>
              <a:rPr lang="en-US" sz="1800" b="1" dirty="0">
                <a:solidFill>
                  <a:schemeClr val="accent1">
                    <a:lumMod val="50000"/>
                  </a:schemeClr>
                </a:solidFill>
                <a:latin typeface="Arial" panose="020B0604020202020204" pitchFamily="34" charset="0"/>
                <a:cs typeface="Arial" panose="020B0604020202020204" pitchFamily="34" charset="0"/>
              </a:rPr>
              <a:t>Entering Volume</a:t>
            </a:r>
          </a:p>
        </p:txBody>
      </p:sp>
      <p:sp>
        <p:nvSpPr>
          <p:cNvPr id="7" name="TextBox 6">
            <a:extLst>
              <a:ext uri="{FF2B5EF4-FFF2-40B4-BE49-F238E27FC236}">
                <a16:creationId xmlns:a16="http://schemas.microsoft.com/office/drawing/2014/main" id="{FDE2926C-FEB9-4316-A588-706A1B06FC81}"/>
              </a:ext>
            </a:extLst>
          </p:cNvPr>
          <p:cNvSpPr txBox="1"/>
          <p:nvPr/>
        </p:nvSpPr>
        <p:spPr>
          <a:xfrm>
            <a:off x="8997946" y="4714497"/>
            <a:ext cx="2131430" cy="369332"/>
          </a:xfrm>
          <a:prstGeom prst="rect">
            <a:avLst/>
          </a:prstGeom>
          <a:noFill/>
        </p:spPr>
        <p:txBody>
          <a:bodyPr wrap="square">
            <a:spAutoFit/>
          </a:bodyPr>
          <a:lstStyle/>
          <a:p>
            <a:pPr algn="ctr">
              <a:defRPr/>
            </a:pPr>
            <a:r>
              <a:rPr lang="en-US" sz="1800" b="1" dirty="0">
                <a:solidFill>
                  <a:schemeClr val="accent2"/>
                </a:solidFill>
                <a:latin typeface="Arial" panose="020B0604020202020204" pitchFamily="34" charset="0"/>
                <a:cs typeface="Arial" panose="020B0604020202020204" pitchFamily="34" charset="0"/>
              </a:rPr>
              <a:t>Exiting Volume</a:t>
            </a:r>
          </a:p>
        </p:txBody>
      </p:sp>
    </p:spTree>
    <p:extLst>
      <p:ext uri="{BB962C8B-B14F-4D97-AF65-F5344CB8AC3E}">
        <p14:creationId xmlns:p14="http://schemas.microsoft.com/office/powerpoint/2010/main" val="146269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3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6D1E9E7-4304-436B-A012-5D91B0FACB2D}"/>
              </a:ext>
            </a:extLst>
          </p:cNvPr>
          <p:cNvSpPr>
            <a:spLocks noGrp="1"/>
          </p:cNvSpPr>
          <p:nvPr>
            <p:ph type="sldNum" sz="quarter" idx="12"/>
          </p:nvPr>
        </p:nvSpPr>
        <p:spPr/>
        <p:txBody>
          <a:bodyPr/>
          <a:lstStyle/>
          <a:p>
            <a:fld id="{51238FAE-B189-440B-8AFA-85D97C10EA2D}" type="slidenum">
              <a:rPr lang="en-US" sz="1400" smtClean="0">
                <a:latin typeface="+mn-lt"/>
              </a:rPr>
              <a:pPr/>
              <a:t>9</a:t>
            </a:fld>
            <a:endParaRPr lang="en-US" sz="1400" dirty="0">
              <a:latin typeface="+mn-lt"/>
            </a:endParaRPr>
          </a:p>
        </p:txBody>
      </p:sp>
      <p:sp>
        <p:nvSpPr>
          <p:cNvPr id="2" name="Title 1">
            <a:extLst>
              <a:ext uri="{FF2B5EF4-FFF2-40B4-BE49-F238E27FC236}">
                <a16:creationId xmlns:a16="http://schemas.microsoft.com/office/drawing/2014/main" id="{63362DD1-26C6-492D-852A-13ED9E9B1903}"/>
              </a:ext>
            </a:extLst>
          </p:cNvPr>
          <p:cNvSpPr>
            <a:spLocks noGrp="1"/>
          </p:cNvSpPr>
          <p:nvPr>
            <p:ph type="title"/>
          </p:nvPr>
        </p:nvSpPr>
        <p:spPr/>
        <p:txBody>
          <a:bodyPr/>
          <a:lstStyle/>
          <a:p>
            <a:r>
              <a:rPr lang="en-US" altLang="en-US" dirty="0"/>
              <a:t>Base Free-Flow Speed</a:t>
            </a:r>
            <a:endParaRPr lang="en-US" dirty="0"/>
          </a:p>
        </p:txBody>
      </p:sp>
      <p:sp>
        <p:nvSpPr>
          <p:cNvPr id="6" name="Text Placeholder 5">
            <a:extLst>
              <a:ext uri="{FF2B5EF4-FFF2-40B4-BE49-F238E27FC236}">
                <a16:creationId xmlns:a16="http://schemas.microsoft.com/office/drawing/2014/main" id="{AF3B953C-BB23-4585-B6D3-BC7C3B043784}"/>
              </a:ext>
            </a:extLst>
          </p:cNvPr>
          <p:cNvSpPr>
            <a:spLocks noGrp="1"/>
          </p:cNvSpPr>
          <p:nvPr>
            <p:ph type="body" sz="quarter" idx="14"/>
          </p:nvPr>
        </p:nvSpPr>
        <p:spPr/>
        <p:txBody>
          <a:bodyPr/>
          <a:lstStyle/>
          <a:p>
            <a:r>
              <a:rPr lang="en-US" dirty="0"/>
              <a:t>URBAN STREET SEGMENTS</a:t>
            </a:r>
          </a:p>
          <a:p>
            <a:endParaRPr lang="en-US" dirty="0"/>
          </a:p>
        </p:txBody>
      </p:sp>
      <p:sp>
        <p:nvSpPr>
          <p:cNvPr id="10" name="Text Placeholder 9">
            <a:extLst>
              <a:ext uri="{FF2B5EF4-FFF2-40B4-BE49-F238E27FC236}">
                <a16:creationId xmlns:a16="http://schemas.microsoft.com/office/drawing/2014/main" id="{88BCEBD5-9B50-46D9-AC03-97534E6C61BB}"/>
              </a:ext>
            </a:extLst>
          </p:cNvPr>
          <p:cNvSpPr>
            <a:spLocks noGrp="1"/>
          </p:cNvSpPr>
          <p:nvPr>
            <p:ph type="body" sz="quarter" idx="16"/>
          </p:nvPr>
        </p:nvSpPr>
        <p:spPr/>
        <p:txBody>
          <a:bodyPr/>
          <a:lstStyle/>
          <a:p>
            <a:r>
              <a:rPr lang="en-US" altLang="en-US" dirty="0">
                <a:solidFill>
                  <a:schemeClr val="bg1">
                    <a:lumMod val="50000"/>
                  </a:schemeClr>
                </a:solidFill>
              </a:rPr>
              <a:t>HCM Equation 18-3</a:t>
            </a:r>
          </a:p>
        </p:txBody>
      </p:sp>
      <p:pic>
        <p:nvPicPr>
          <p:cNvPr id="7" name="Picture 6">
            <a:extLst>
              <a:ext uri="{FF2B5EF4-FFF2-40B4-BE49-F238E27FC236}">
                <a16:creationId xmlns:a16="http://schemas.microsoft.com/office/drawing/2014/main" id="{E66EEBF7-2BA3-409D-BEF5-E7059DEE8DDF}"/>
              </a:ext>
            </a:extLst>
          </p:cNvPr>
          <p:cNvPicPr>
            <a:picLocks noChangeAspect="1"/>
          </p:cNvPicPr>
          <p:nvPr/>
        </p:nvPicPr>
        <p:blipFill>
          <a:blip r:embed="rId2"/>
          <a:stretch>
            <a:fillRect/>
          </a:stretch>
        </p:blipFill>
        <p:spPr>
          <a:xfrm>
            <a:off x="527583" y="1965325"/>
            <a:ext cx="3543634" cy="2927350"/>
          </a:xfrm>
          <a:prstGeom prst="rect">
            <a:avLst/>
          </a:prstGeom>
        </p:spPr>
      </p:pic>
      <p:sp>
        <p:nvSpPr>
          <p:cNvPr id="11" name="Rectangle: Rounded Corners 10">
            <a:extLst>
              <a:ext uri="{FF2B5EF4-FFF2-40B4-BE49-F238E27FC236}">
                <a16:creationId xmlns:a16="http://schemas.microsoft.com/office/drawing/2014/main" id="{B49FF4C1-37A0-48C8-B40D-7F0F3246B321}"/>
              </a:ext>
            </a:extLst>
          </p:cNvPr>
          <p:cNvSpPr/>
          <p:nvPr/>
        </p:nvSpPr>
        <p:spPr>
          <a:xfrm>
            <a:off x="586809" y="2811692"/>
            <a:ext cx="3444129" cy="175129"/>
          </a:xfrm>
          <a:prstGeom prst="round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4223E324-A184-448A-A0E1-E152FF066EAB}"/>
              </a:ext>
            </a:extLst>
          </p:cNvPr>
          <p:cNvSpPr/>
          <p:nvPr/>
        </p:nvSpPr>
        <p:spPr>
          <a:xfrm>
            <a:off x="586809" y="3035491"/>
            <a:ext cx="3444129" cy="156888"/>
          </a:xfrm>
          <a:prstGeom prst="roundRect">
            <a:avLst/>
          </a:prstGeom>
          <a:solidFill>
            <a:schemeClr val="accent5">
              <a:lumMod val="60000"/>
              <a:lumOff val="40000"/>
              <a:alpha val="2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A997E4A5-6048-4C0B-8EF5-98A849C4BE72}"/>
              </a:ext>
            </a:extLst>
          </p:cNvPr>
          <p:cNvSpPr/>
          <p:nvPr/>
        </p:nvSpPr>
        <p:spPr>
          <a:xfrm>
            <a:off x="579976" y="4146779"/>
            <a:ext cx="3444129" cy="185996"/>
          </a:xfrm>
          <a:prstGeom prst="roundRect">
            <a:avLst/>
          </a:prstGeom>
          <a:solidFill>
            <a:srgbClr val="00B050">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Connector: Elbow 22">
            <a:extLst>
              <a:ext uri="{FF2B5EF4-FFF2-40B4-BE49-F238E27FC236}">
                <a16:creationId xmlns:a16="http://schemas.microsoft.com/office/drawing/2014/main" id="{F16FA8E6-12BD-477A-BE02-69EFBCFAFB0E}"/>
              </a:ext>
            </a:extLst>
          </p:cNvPr>
          <p:cNvCxnSpPr>
            <a:cxnSpLocks/>
            <a:stCxn id="26" idx="1"/>
            <a:endCxn id="11" idx="3"/>
          </p:cNvCxnSpPr>
          <p:nvPr/>
        </p:nvCxnSpPr>
        <p:spPr>
          <a:xfrm rot="10800000" flipV="1">
            <a:off x="4030939" y="2198573"/>
            <a:ext cx="836337" cy="700683"/>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8D44686-6AC8-4654-8C53-2242C4B3EA86}"/>
              </a:ext>
            </a:extLst>
          </p:cNvPr>
          <p:cNvSpPr txBox="1"/>
          <p:nvPr/>
        </p:nvSpPr>
        <p:spPr>
          <a:xfrm>
            <a:off x="4867275" y="2044685"/>
            <a:ext cx="6559660" cy="307777"/>
          </a:xfrm>
          <a:prstGeom prst="rect">
            <a:avLst/>
          </a:prstGeom>
          <a:noFill/>
        </p:spPr>
        <p:txBody>
          <a:bodyPr wrap="square">
            <a:spAutoFit/>
          </a:bodyPr>
          <a:lstStyle/>
          <a:p>
            <a:r>
              <a:rPr lang="en-US" sz="1400" dirty="0">
                <a:solidFill>
                  <a:srgbClr val="FF0000"/>
                </a:solidFill>
                <a:latin typeface="Arial" panose="020B0604020202020204" pitchFamily="34" charset="0"/>
                <a:cs typeface="Arial" panose="020B0604020202020204" pitchFamily="34" charset="0"/>
              </a:rPr>
              <a:t>Length of street with a restrictive median (raised curb)</a:t>
            </a:r>
          </a:p>
        </p:txBody>
      </p:sp>
      <p:cxnSp>
        <p:nvCxnSpPr>
          <p:cNvPr id="30" name="Connector: Elbow 29">
            <a:extLst>
              <a:ext uri="{FF2B5EF4-FFF2-40B4-BE49-F238E27FC236}">
                <a16:creationId xmlns:a16="http://schemas.microsoft.com/office/drawing/2014/main" id="{676BF243-F9A6-48B5-A66E-14F252288294}"/>
              </a:ext>
            </a:extLst>
          </p:cNvPr>
          <p:cNvCxnSpPr>
            <a:cxnSpLocks/>
            <a:stCxn id="33" idx="1"/>
            <a:endCxn id="12" idx="3"/>
          </p:cNvCxnSpPr>
          <p:nvPr/>
        </p:nvCxnSpPr>
        <p:spPr>
          <a:xfrm rot="10800000" flipV="1">
            <a:off x="4030938" y="2721857"/>
            <a:ext cx="1795756" cy="392077"/>
          </a:xfrm>
          <a:prstGeom prst="bent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16D3C4A-1052-4C0F-96D5-217624CED47F}"/>
              </a:ext>
            </a:extLst>
          </p:cNvPr>
          <p:cNvSpPr txBox="1"/>
          <p:nvPr/>
        </p:nvSpPr>
        <p:spPr>
          <a:xfrm>
            <a:off x="5826694" y="2567969"/>
            <a:ext cx="5931110" cy="307777"/>
          </a:xfrm>
          <a:prstGeom prst="rect">
            <a:avLst/>
          </a:prstGeom>
          <a:noFill/>
        </p:spPr>
        <p:txBody>
          <a:bodyPr wrap="square">
            <a:spAutoFit/>
          </a:bodyPr>
          <a:lstStyle/>
          <a:p>
            <a:r>
              <a:rPr lang="en-US" sz="1400" dirty="0">
                <a:solidFill>
                  <a:schemeClr val="accent2"/>
                </a:solidFill>
                <a:latin typeface="Arial" panose="020B0604020202020204" pitchFamily="34" charset="0"/>
                <a:cs typeface="Arial" panose="020B0604020202020204" pitchFamily="34" charset="0"/>
              </a:rPr>
              <a:t>Proportion of segment with curb on the right-side</a:t>
            </a:r>
          </a:p>
        </p:txBody>
      </p:sp>
      <p:cxnSp>
        <p:nvCxnSpPr>
          <p:cNvPr id="37" name="Connector: Elbow 36">
            <a:extLst>
              <a:ext uri="{FF2B5EF4-FFF2-40B4-BE49-F238E27FC236}">
                <a16:creationId xmlns:a16="http://schemas.microsoft.com/office/drawing/2014/main" id="{B3415BD3-413C-435A-B8BB-3B967316C052}"/>
              </a:ext>
            </a:extLst>
          </p:cNvPr>
          <p:cNvCxnSpPr>
            <a:cxnSpLocks/>
            <a:stCxn id="13" idx="3"/>
            <a:endCxn id="40" idx="1"/>
          </p:cNvCxnSpPr>
          <p:nvPr/>
        </p:nvCxnSpPr>
        <p:spPr>
          <a:xfrm>
            <a:off x="4024105" y="4239777"/>
            <a:ext cx="2071895" cy="1144243"/>
          </a:xfrm>
          <a:prstGeom prst="bent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0607EE5-FFC5-435C-A66E-6805C53B2D79}"/>
              </a:ext>
            </a:extLst>
          </p:cNvPr>
          <p:cNvSpPr txBox="1"/>
          <p:nvPr/>
        </p:nvSpPr>
        <p:spPr>
          <a:xfrm>
            <a:off x="6096000" y="5122410"/>
            <a:ext cx="5125120" cy="523220"/>
          </a:xfrm>
          <a:prstGeom prst="rect">
            <a:avLst/>
          </a:prstGeom>
          <a:noFill/>
        </p:spPr>
        <p:txBody>
          <a:bodyPr wrap="square">
            <a:spAutoFit/>
          </a:bodyPr>
          <a:lstStyle/>
          <a:p>
            <a:r>
              <a:rPr lang="en-US" sz="1400" dirty="0">
                <a:solidFill>
                  <a:srgbClr val="00B050"/>
                </a:solidFill>
                <a:latin typeface="Arial" panose="020B0604020202020204" pitchFamily="34" charset="0"/>
                <a:cs typeface="Arial" panose="020B0604020202020204" pitchFamily="34" charset="0"/>
              </a:rPr>
              <a:t>Proportion of segment’s right-hand curb line with parking stalls (parallel or angle)</a:t>
            </a:r>
          </a:p>
        </p:txBody>
      </p:sp>
      <p:sp>
        <p:nvSpPr>
          <p:cNvPr id="43" name="Rectangle: Rounded Corners 42">
            <a:extLst>
              <a:ext uri="{FF2B5EF4-FFF2-40B4-BE49-F238E27FC236}">
                <a16:creationId xmlns:a16="http://schemas.microsoft.com/office/drawing/2014/main" id="{E35A6EBF-5D8E-43E6-8A87-D0A83D8F8A07}"/>
              </a:ext>
            </a:extLst>
          </p:cNvPr>
          <p:cNvSpPr/>
          <p:nvPr/>
        </p:nvSpPr>
        <p:spPr>
          <a:xfrm>
            <a:off x="572356" y="4391365"/>
            <a:ext cx="3444129" cy="185996"/>
          </a:xfrm>
          <a:prstGeom prst="roundRect">
            <a:avLst/>
          </a:prstGeom>
          <a:solidFill>
            <a:schemeClr val="bg1">
              <a:lumMod val="75000"/>
              <a:alpha val="2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Connector: Elbow 43">
            <a:extLst>
              <a:ext uri="{FF2B5EF4-FFF2-40B4-BE49-F238E27FC236}">
                <a16:creationId xmlns:a16="http://schemas.microsoft.com/office/drawing/2014/main" id="{EB56D9DE-28D2-4BF2-BF34-3BC63C2CFE0E}"/>
              </a:ext>
            </a:extLst>
          </p:cNvPr>
          <p:cNvCxnSpPr>
            <a:cxnSpLocks/>
            <a:stCxn id="45" idx="1"/>
            <a:endCxn id="43" idx="3"/>
          </p:cNvCxnSpPr>
          <p:nvPr/>
        </p:nvCxnSpPr>
        <p:spPr>
          <a:xfrm rot="10800000">
            <a:off x="4016485" y="4484363"/>
            <a:ext cx="2152650" cy="1870186"/>
          </a:xfrm>
          <a:prstGeom prst="bentConnector3">
            <a:avLst>
              <a:gd name="adj1" fmla="val 7925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E8D9C47-AD2B-4B35-807B-4118AF34EE48}"/>
              </a:ext>
            </a:extLst>
          </p:cNvPr>
          <p:cNvSpPr txBox="1"/>
          <p:nvPr/>
        </p:nvSpPr>
        <p:spPr>
          <a:xfrm>
            <a:off x="6169135" y="6200660"/>
            <a:ext cx="3778541"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Manual calibration factor</a:t>
            </a:r>
          </a:p>
        </p:txBody>
      </p:sp>
      <p:sp>
        <p:nvSpPr>
          <p:cNvPr id="51" name="Content Placeholder 2">
            <a:extLst>
              <a:ext uri="{FF2B5EF4-FFF2-40B4-BE49-F238E27FC236}">
                <a16:creationId xmlns:a16="http://schemas.microsoft.com/office/drawing/2014/main" id="{44433C7C-EA39-4179-B908-271BFE792D2B}"/>
              </a:ext>
            </a:extLst>
          </p:cNvPr>
          <p:cNvSpPr txBox="1">
            <a:spLocks/>
          </p:cNvSpPr>
          <p:nvPr/>
        </p:nvSpPr>
        <p:spPr>
          <a:xfrm>
            <a:off x="-102002" y="4938964"/>
            <a:ext cx="4419600"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600"/>
              </a:spcAft>
              <a:buClr>
                <a:srgbClr val="F37021"/>
              </a:buClr>
              <a:buSzPct val="125000"/>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Clr>
                <a:srgbClr val="F37021"/>
              </a:buClr>
              <a:buSzPct val="125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Clr>
                <a:srgbClr val="F37021"/>
              </a:buClr>
              <a:buSzPct val="125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Clr>
                <a:srgbClr val="F37021"/>
              </a:buClr>
              <a:buSzPct val="125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Clr>
                <a:srgbClr val="F37021"/>
              </a:buClr>
              <a:buSzPct val="125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0"/>
              </a:spcBef>
              <a:buFont typeface="Wingdings" panose="05000000000000000000" pitchFamily="2" charset="2"/>
              <a:buNone/>
              <a:defRPr/>
            </a:pPr>
            <a:endParaRPr lang="en-US" sz="1400" i="1" dirty="0"/>
          </a:p>
        </p:txBody>
      </p:sp>
      <p:sp>
        <p:nvSpPr>
          <p:cNvPr id="3" name="Content Placeholder 2">
            <a:extLst>
              <a:ext uri="{FF2B5EF4-FFF2-40B4-BE49-F238E27FC236}">
                <a16:creationId xmlns:a16="http://schemas.microsoft.com/office/drawing/2014/main" id="{4D4C7DA2-E6BB-2E3C-5D86-874413022083}"/>
              </a:ext>
            </a:extLst>
          </p:cNvPr>
          <p:cNvSpPr>
            <a:spLocks noGrp="1"/>
          </p:cNvSpPr>
          <p:nvPr>
            <p:ph idx="1"/>
          </p:nvPr>
        </p:nvSpPr>
        <p:spPr>
          <a:xfrm>
            <a:off x="911335" y="1388756"/>
            <a:ext cx="10515600" cy="463371"/>
          </a:xfrm>
        </p:spPr>
        <p:txBody>
          <a:bodyPr>
            <a:normAutofit/>
          </a:bodyPr>
          <a:lstStyle/>
          <a:p>
            <a:r>
              <a:rPr lang="en-US" sz="1600" dirty="0"/>
              <a:t>Determined as function of segment geometric inputs:</a:t>
            </a:r>
          </a:p>
        </p:txBody>
      </p:sp>
      <p:sp>
        <p:nvSpPr>
          <p:cNvPr id="34" name="Rectangle: Rounded Corners 33">
            <a:extLst>
              <a:ext uri="{FF2B5EF4-FFF2-40B4-BE49-F238E27FC236}">
                <a16:creationId xmlns:a16="http://schemas.microsoft.com/office/drawing/2014/main" id="{52125062-2168-B4BA-3F2C-182A1DC4DA33}"/>
              </a:ext>
            </a:extLst>
          </p:cNvPr>
          <p:cNvSpPr/>
          <p:nvPr/>
        </p:nvSpPr>
        <p:spPr>
          <a:xfrm>
            <a:off x="579976" y="3250343"/>
            <a:ext cx="3391736" cy="178657"/>
          </a:xfrm>
          <a:prstGeom prst="round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Connector: Elbow 34">
            <a:extLst>
              <a:ext uri="{FF2B5EF4-FFF2-40B4-BE49-F238E27FC236}">
                <a16:creationId xmlns:a16="http://schemas.microsoft.com/office/drawing/2014/main" id="{1A06DDB9-C88E-EABF-9BEA-6F9D70EA9260}"/>
              </a:ext>
            </a:extLst>
          </p:cNvPr>
          <p:cNvCxnSpPr>
            <a:cxnSpLocks/>
            <a:stCxn id="36" idx="1"/>
            <a:endCxn id="34" idx="3"/>
          </p:cNvCxnSpPr>
          <p:nvPr/>
        </p:nvCxnSpPr>
        <p:spPr>
          <a:xfrm rot="10800000">
            <a:off x="3971713" y="3339673"/>
            <a:ext cx="1393453" cy="24413"/>
          </a:xfrm>
          <a:prstGeom prst="bentConnector3">
            <a:avLst>
              <a:gd name="adj1" fmla="val 50000"/>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1AAE75C-FD01-77D2-05BB-5869B4F19B57}"/>
              </a:ext>
            </a:extLst>
          </p:cNvPr>
          <p:cNvSpPr txBox="1"/>
          <p:nvPr/>
        </p:nvSpPr>
        <p:spPr>
          <a:xfrm>
            <a:off x="5365165" y="3210196"/>
            <a:ext cx="6061770" cy="307777"/>
          </a:xfrm>
          <a:prstGeom prst="rect">
            <a:avLst/>
          </a:prstGeom>
          <a:noFill/>
        </p:spPr>
        <p:txBody>
          <a:bodyPr wrap="square">
            <a:spAutoFit/>
          </a:bodyPr>
          <a:lstStyle/>
          <a:p>
            <a:r>
              <a:rPr lang="en-US" sz="1400" dirty="0">
                <a:solidFill>
                  <a:schemeClr val="accent1"/>
                </a:solidFill>
                <a:latin typeface="Arial" panose="020B0604020202020204" pitchFamily="34" charset="0"/>
                <a:cs typeface="Arial" panose="020B0604020202020204" pitchFamily="34" charset="0"/>
              </a:rPr>
              <a:t>Number of active access points (&gt; 10 veh/h) on the right side of street</a:t>
            </a:r>
          </a:p>
        </p:txBody>
      </p:sp>
      <p:sp>
        <p:nvSpPr>
          <p:cNvPr id="46" name="Rectangle: Rounded Corners 45">
            <a:extLst>
              <a:ext uri="{FF2B5EF4-FFF2-40B4-BE49-F238E27FC236}">
                <a16:creationId xmlns:a16="http://schemas.microsoft.com/office/drawing/2014/main" id="{CAE1AA96-7662-0EA3-3AEC-457848295093}"/>
              </a:ext>
            </a:extLst>
          </p:cNvPr>
          <p:cNvSpPr/>
          <p:nvPr/>
        </p:nvSpPr>
        <p:spPr>
          <a:xfrm>
            <a:off x="572356" y="3465564"/>
            <a:ext cx="3444129" cy="178657"/>
          </a:xfrm>
          <a:prstGeom prst="roundRect">
            <a:avLst/>
          </a:prstGeom>
          <a:solidFill>
            <a:srgbClr val="7030A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cxnSp>
        <p:nvCxnSpPr>
          <p:cNvPr id="47" name="Connector: Elbow 46">
            <a:extLst>
              <a:ext uri="{FF2B5EF4-FFF2-40B4-BE49-F238E27FC236}">
                <a16:creationId xmlns:a16="http://schemas.microsoft.com/office/drawing/2014/main" id="{B4CFA1F2-C1B7-3AAB-F737-FDFB681B364B}"/>
              </a:ext>
            </a:extLst>
          </p:cNvPr>
          <p:cNvCxnSpPr>
            <a:cxnSpLocks/>
            <a:stCxn id="48" idx="1"/>
            <a:endCxn id="46" idx="3"/>
          </p:cNvCxnSpPr>
          <p:nvPr/>
        </p:nvCxnSpPr>
        <p:spPr>
          <a:xfrm rot="10800000">
            <a:off x="4016485" y="3554894"/>
            <a:ext cx="2009018" cy="645337"/>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97A7F97-F39C-C3A4-0389-3FECD0A8A5EF}"/>
              </a:ext>
            </a:extLst>
          </p:cNvPr>
          <p:cNvSpPr txBox="1"/>
          <p:nvPr/>
        </p:nvSpPr>
        <p:spPr>
          <a:xfrm>
            <a:off x="6025503" y="3938620"/>
            <a:ext cx="5638914" cy="523220"/>
          </a:xfrm>
          <a:prstGeom prst="rect">
            <a:avLst/>
          </a:prstGeom>
          <a:noFill/>
        </p:spPr>
        <p:txBody>
          <a:bodyPr wrap="square">
            <a:spAutoFit/>
          </a:bodyPr>
          <a:lstStyle/>
          <a:p>
            <a:r>
              <a:rPr lang="en-US" sz="1400" dirty="0">
                <a:solidFill>
                  <a:srgbClr val="7030A0"/>
                </a:solidFill>
                <a:latin typeface="Arial" panose="020B0604020202020204" pitchFamily="34" charset="0"/>
                <a:cs typeface="Arial" panose="020B0604020202020204" pitchFamily="34" charset="0"/>
              </a:rPr>
              <a:t>Manual input for additional mid-segment delay sources not addressed by HCM (e.g. mid-block pedestrian crossing)</a:t>
            </a:r>
          </a:p>
        </p:txBody>
      </p:sp>
    </p:spTree>
    <p:extLst>
      <p:ext uri="{BB962C8B-B14F-4D97-AF65-F5344CB8AC3E}">
        <p14:creationId xmlns:p14="http://schemas.microsoft.com/office/powerpoint/2010/main" val="201793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43" grpId="0" animBg="1"/>
      <p:bldP spid="34" grpId="0" animBg="1"/>
      <p:bldP spid="46" grpId="0" animBg="1"/>
    </p:bldLst>
  </p:timing>
</p:sld>
</file>

<file path=ppt/theme/theme1.xml><?xml version="1.0" encoding="utf-8"?>
<a:theme xmlns:a="http://schemas.openxmlformats.org/drawingml/2006/main" name="1_Office Theme">
  <a:themeElements>
    <a:clrScheme name="McTrans Color">
      <a:dk1>
        <a:sysClr val="windowText" lastClr="000000"/>
      </a:dk1>
      <a:lt1>
        <a:sysClr val="window" lastClr="FFFFFF"/>
      </a:lt1>
      <a:dk2>
        <a:srgbClr val="A6A6A6"/>
      </a:dk2>
      <a:lt2>
        <a:srgbClr val="F5F5F5"/>
      </a:lt2>
      <a:accent1>
        <a:srgbClr val="005496"/>
      </a:accent1>
      <a:accent2>
        <a:srgbClr val="F37021"/>
      </a:accent2>
      <a:accent3>
        <a:srgbClr val="6C99C2"/>
      </a:accent3>
      <a:accent4>
        <a:srgbClr val="98D5EB"/>
      </a:accent4>
      <a:accent5>
        <a:srgbClr val="F2A900"/>
      </a:accent5>
      <a:accent6>
        <a:srgbClr val="FFFFFF"/>
      </a:accent6>
      <a:hlink>
        <a:srgbClr val="F37021"/>
      </a:hlink>
      <a:folHlink>
        <a:srgbClr val="6C99C2"/>
      </a:folHlink>
    </a:clrScheme>
    <a:fontScheme name="McTrans Custom">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0A48644-9E68-4B49-8785-1EA94B1B34FF}" vid="{0375E867-E39F-4D31-82D0-71B478280A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3B797A6-D96C-4097-A291-5484A7803AFC}">
  <we:reference id="4b785c87-866c-4bad-85d8-5d1ae467ac9a" version="3.5.0.0" store="EXCatalog" storeType="EXCatalog"/>
  <we:alternateReferences>
    <we:reference id="WA104381909" version="3.5.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E3D5400D818E7468236B490619F1F49" ma:contentTypeVersion="13" ma:contentTypeDescription="Create a new document." ma:contentTypeScope="" ma:versionID="92e29f3bdc65dfd9b9d753c73216eee9">
  <xsd:schema xmlns:xsd="http://www.w3.org/2001/XMLSchema" xmlns:xs="http://www.w3.org/2001/XMLSchema" xmlns:p="http://schemas.microsoft.com/office/2006/metadata/properties" xmlns:ns3="f829f751-afb4-4b10-a9ca-6f54b4756183" xmlns:ns4="9cb6f42f-1744-419d-b029-e1090196b4fe" targetNamespace="http://schemas.microsoft.com/office/2006/metadata/properties" ma:root="true" ma:fieldsID="ce41785df967f1621dac500f1ecdbb8b" ns3:_="" ns4:_="">
    <xsd:import namespace="f829f751-afb4-4b10-a9ca-6f54b4756183"/>
    <xsd:import namespace="9cb6f42f-1744-419d-b029-e1090196b4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29f751-afb4-4b10-a9ca-6f54b475618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b6f42f-1744-419d-b029-e1090196b4f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BC746A-61B9-482A-9B08-9DD63F515710}">
  <ds:schemaRefs>
    <ds:schemaRef ds:uri="http://schemas.microsoft.com/sharepoint/v3/contenttype/forms"/>
  </ds:schemaRefs>
</ds:datastoreItem>
</file>

<file path=customXml/itemProps2.xml><?xml version="1.0" encoding="utf-8"?>
<ds:datastoreItem xmlns:ds="http://schemas.openxmlformats.org/officeDocument/2006/customXml" ds:itemID="{7B7DE316-B8B5-44B2-BE99-14789837262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4E13CAD-3980-432C-A053-6FAA258DC1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29f751-afb4-4b10-a9ca-6f54b4756183"/>
    <ds:schemaRef ds:uri="9cb6f42f-1744-419d-b029-e1090196b4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86241</TotalTime>
  <Words>4296</Words>
  <Application>Microsoft Office PowerPoint</Application>
  <PresentationFormat>Widescreen</PresentationFormat>
  <Paragraphs>943</Paragraphs>
  <Slides>53</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Arial Black</vt:lpstr>
      <vt:lpstr>Arial,Sans-Serif</vt:lpstr>
      <vt:lpstr>Calibri</vt:lpstr>
      <vt:lpstr>Cambria Math</vt:lpstr>
      <vt:lpstr>Franklin Gothic Medium</vt:lpstr>
      <vt:lpstr>Georgia</vt:lpstr>
      <vt:lpstr>Open Sans</vt:lpstr>
      <vt:lpstr>Wingdings</vt:lpstr>
      <vt:lpstr>1_Office Theme</vt:lpstr>
      <vt:lpstr>Appendix J: HCM: Urban Streets Weaving Analysis Method</vt:lpstr>
      <vt:lpstr>Outline</vt:lpstr>
      <vt:lpstr>About the HCM</vt:lpstr>
      <vt:lpstr>Urban Street Segments HCM Chapter 18  Based on the 7th Edition of Highway Capacity Manual (HCM7)  </vt:lpstr>
      <vt:lpstr>Urban Streets Characteristics</vt:lpstr>
      <vt:lpstr>Urban Streets Components</vt:lpstr>
      <vt:lpstr>Urban Streets Analysis</vt:lpstr>
      <vt:lpstr>Volume Balancing</vt:lpstr>
      <vt:lpstr>Base Free-Flow Speed</vt:lpstr>
      <vt:lpstr>Base Free-Flow Speed</vt:lpstr>
      <vt:lpstr>Access Points</vt:lpstr>
      <vt:lpstr>Definitions</vt:lpstr>
      <vt:lpstr>Flow Profile</vt:lpstr>
      <vt:lpstr>Platoon Dispersion Model</vt:lpstr>
      <vt:lpstr>Running Time</vt:lpstr>
      <vt:lpstr>Running Time </vt:lpstr>
      <vt:lpstr>Travel Speed</vt:lpstr>
      <vt:lpstr>Level of Service</vt:lpstr>
      <vt:lpstr>Limitations</vt:lpstr>
      <vt:lpstr>Required Input Data</vt:lpstr>
      <vt:lpstr>Required Input Data</vt:lpstr>
      <vt:lpstr>Required Input Data</vt:lpstr>
      <vt:lpstr>New Method to Evaluate Operational Performance of Arterial Weaving  Based on NCHRP Project 15-66 </vt:lpstr>
      <vt:lpstr>Scope of Urban Streets Weaving Analysis Method</vt:lpstr>
      <vt:lpstr>Changes to the Urban Streets Core Methodology</vt:lpstr>
      <vt:lpstr>Step 1.5: Estimate Turbulence Index (TI)</vt:lpstr>
      <vt:lpstr>Step 1.5: Estimate Turbulence Index (TI)</vt:lpstr>
      <vt:lpstr>Step 1.5: Estimate Turbulence Index (TI)</vt:lpstr>
      <vt:lpstr>Step 2: Include the Impact of Weaving in the Running Time</vt:lpstr>
      <vt:lpstr>Implementation in the HCM’s STREETVAL Computational Engine</vt:lpstr>
      <vt:lpstr>Implementation In the HCM’s STREETVAL Computational Engine</vt:lpstr>
      <vt:lpstr>Case Study #1 Old Settlers Blvd, Round Rock, Tx  Evaluate the impact of a weaving maneuver from upstream channelized right turn </vt:lpstr>
      <vt:lpstr>Old Settlers Blvd, Round Rock, TX</vt:lpstr>
      <vt:lpstr>Old Settlers Blvd, Round Rock, TX</vt:lpstr>
      <vt:lpstr>Old Settlers Blvd, Round Rock, TX</vt:lpstr>
      <vt:lpstr>Old Settlers Blvd, Round Rock, TX</vt:lpstr>
      <vt:lpstr>Old Settlers Blvd, Round Rock, TX</vt:lpstr>
      <vt:lpstr>Case Study #2 Freedom Dr, Charlotte, NC  Evaluate the impact of a weaving maneuver from an access point </vt:lpstr>
      <vt:lpstr>Freedom Dr, Charlotte, NC</vt:lpstr>
      <vt:lpstr>Freedom Dr, Charlotte, NC</vt:lpstr>
      <vt:lpstr>Freedom Dr, Charlotte, NC</vt:lpstr>
      <vt:lpstr>Freedom Dr, Charlotte, NC</vt:lpstr>
      <vt:lpstr>Old Settlers Blvd, Round Rock, TX</vt:lpstr>
      <vt:lpstr>Safety Analysis of Arterial Weaving Segments</vt:lpstr>
      <vt:lpstr>Safety Analysis of Arterial Weaving Segments</vt:lpstr>
      <vt:lpstr>Definitions of Terms for Safety Analysis</vt:lpstr>
      <vt:lpstr>Results of Safety Analysis</vt:lpstr>
      <vt:lpstr>Conclusions and Take Aways</vt:lpstr>
      <vt:lpstr>Conclusions and Take Aways</vt:lpstr>
      <vt:lpstr>Conclusions and Take Aways</vt:lpstr>
      <vt:lpstr>Conclusions and Take Aways</vt:lpstr>
      <vt:lpstr>PowerPoint Presentation</vt:lpstr>
      <vt:lpstr>The National Cooperative Highway Research Program (NCHRP)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the FHWA; or NCHRP sponsors.   </vt:lpstr>
    </vt:vector>
  </TitlesOfParts>
  <Company>ESSIE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McTrans Center</dc:creator>
  <cp:lastModifiedBy>Sawyer, Kristin</cp:lastModifiedBy>
  <cp:revision>250</cp:revision>
  <cp:lastPrinted>2023-06-17T17:03:28Z</cp:lastPrinted>
  <dcterms:created xsi:type="dcterms:W3CDTF">2020-07-08T18:22:15Z</dcterms:created>
  <dcterms:modified xsi:type="dcterms:W3CDTF">2024-02-08T14:40:54Z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0x0101000E3D5400D818E7468236B490619F1F49</vt:lpwstr>
  </property>
</Properties>
</file>